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77" r:id="rId1"/>
  </p:sldMasterIdLst>
  <p:sldIdLst>
    <p:sldId id="256" r:id="rId2"/>
    <p:sldId id="265" r:id="rId3"/>
    <p:sldId id="266" r:id="rId4"/>
    <p:sldId id="268" r:id="rId5"/>
    <p:sldId id="267" r:id="rId6"/>
    <p:sldId id="269" r:id="rId7"/>
    <p:sldId id="270" r:id="rId8"/>
    <p:sldId id="271" r:id="rId9"/>
    <p:sldId id="272" r:id="rId10"/>
    <p:sldId id="273" r:id="rId11"/>
    <p:sldId id="274" r:id="rId12"/>
    <p:sldId id="276" r:id="rId13"/>
    <p:sldId id="277" r:id="rId14"/>
    <p:sldId id="275" r:id="rId15"/>
    <p:sldId id="278" r:id="rId16"/>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17" autoAdjust="0"/>
    <p:restoredTop sz="94660"/>
  </p:normalViewPr>
  <p:slideViewPr>
    <p:cSldViewPr snapToGrid="0">
      <p:cViewPr varScale="1">
        <p:scale>
          <a:sx n="68" d="100"/>
          <a:sy n="68" d="100"/>
        </p:scale>
        <p:origin x="16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ja-JP" altLang="en-US"/>
              <a:t>マスター タイトルの書式設定</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11EAACC7-3B3F-47D1-959A-EF58926E955E}" type="datetimeFigureOut">
              <a:rPr lang="en-US" smtClean="0"/>
              <a:t>12/3/2021</a:t>
            </a:fld>
            <a:endParaRPr lang="en-US"/>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312CC964-A50B-4C29-B4E4-2C30BB34CCF3}" type="slidenum">
              <a:rPr lang="en-US" smtClean="0"/>
              <a:t>‹#›</a:t>
            </a:fld>
            <a:endParaRPr lang="en-US"/>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7975857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1EAACC7-3B3F-47D1-959A-EF58926E955E}"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12CC964-A50B-4C29-B4E4-2C30BB34CCF3}" type="slidenum">
              <a:rPr lang="en-US" smtClean="0"/>
              <a:t>‹#›</a:t>
            </a:fld>
            <a:endParaRPr lang="en-US"/>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2392853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1EAACC7-3B3F-47D1-959A-EF58926E955E}"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12CC964-A50B-4C29-B4E4-2C30BB34CCF3}" type="slidenum">
              <a:rPr lang="en-US" smtClean="0"/>
              <a:t>‹#›</a:t>
            </a:fld>
            <a:endParaRPr lang="en-US"/>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0165651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ncho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1EAACC7-3B3F-47D1-959A-EF58926E955E}"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12CC964-A50B-4C29-B4E4-2C30BB34CCF3}" type="slidenum">
              <a:rPr lang="en-US" smtClean="0"/>
              <a:t>‹#›</a:t>
            </a:fld>
            <a:endParaRPr lang="en-US"/>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6233681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11EAACC7-3B3F-47D1-959A-EF58926E955E}"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12CC964-A50B-4C29-B4E4-2C30BB34CCF3}" type="slidenum">
              <a:rPr lang="en-US" smtClean="0"/>
              <a:t>‹#›</a:t>
            </a:fld>
            <a:endParaRPr lang="en-US"/>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5978985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11EAACC7-3B3F-47D1-959A-EF58926E955E}" type="datetimeFigureOut">
              <a:rPr lang="en-US" smtClean="0"/>
              <a:t>12/3/2021</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12CC964-A50B-4C29-B4E4-2C30BB34CCF3}" type="slidenum">
              <a:rPr lang="en-US" smtClean="0"/>
              <a:t>‹#›</a:t>
            </a:fld>
            <a:endParaRPr lang="en-US"/>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4978199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1447191" y="2824269"/>
            <a:ext cx="4645152" cy="264445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412362" y="2821491"/>
            <a:ext cx="4645152" cy="2637371"/>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11EAACC7-3B3F-47D1-959A-EF58926E955E}" type="datetimeFigureOut">
              <a:rPr lang="en-US" smtClean="0"/>
              <a:t>12/3/2021</a:t>
            </a:fld>
            <a:endParaRPr lang="en-US"/>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12CC964-A50B-4C29-B4E4-2C30BB34CCF3}" type="slidenum">
              <a:rPr lang="en-US" smtClean="0"/>
              <a:t>‹#›</a:t>
            </a:fld>
            <a:endParaRPr lang="en-US"/>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7784070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11EAACC7-3B3F-47D1-959A-EF58926E955E}" type="datetimeFigureOut">
              <a:rPr lang="en-US" smtClean="0"/>
              <a:t>12/3/2021</a:t>
            </a:fld>
            <a:endParaRPr lang="en-US"/>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12CC964-A50B-4C29-B4E4-2C30BB34CCF3}" type="slidenum">
              <a:rPr lang="en-US" smtClean="0"/>
              <a:t>‹#›</a:t>
            </a:fld>
            <a:endParaRPr lang="en-US"/>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3013469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EAACC7-3B3F-47D1-959A-EF58926E955E}" type="datetimeFigureOut">
              <a:rPr lang="en-US" smtClean="0"/>
              <a:t>12/3/2021</a:t>
            </a:fld>
            <a:endParaRPr lang="en-US"/>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31089927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1EAACC7-3B3F-47D1-959A-EF58926E955E}" type="datetimeFigureOut">
              <a:rPr lang="en-US" smtClean="0"/>
              <a:t>12/3/2021</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12CC964-A50B-4C29-B4E4-2C30BB34CCF3}" type="slidenum">
              <a:rPr lang="en-US" smtClean="0"/>
              <a:t>‹#›</a:t>
            </a:fld>
            <a:endParaRPr lang="en-US"/>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2441338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11EAACC7-3B3F-47D1-959A-EF58926E955E}" type="datetimeFigureOut">
              <a:rPr lang="en-US" smtClean="0"/>
              <a:t>12/3/2021</a:t>
            </a:fld>
            <a:endParaRPr lang="en-US"/>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312CC964-A50B-4C29-B4E4-2C30BB34CCF3}" type="slidenum">
              <a:rPr lang="en-US" smtClean="0"/>
              <a:t>‹#›</a:t>
            </a:fld>
            <a:endParaRPr lang="en-US"/>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687558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11EAACC7-3B3F-47D1-959A-EF58926E955E}" type="datetimeFigureOut">
              <a:rPr lang="en-US" smtClean="0"/>
              <a:t>12/3/2021</a:t>
            </a:fld>
            <a:endParaRPr lang="en-US"/>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312CC964-A50B-4C29-B4E4-2C30BB34CCF3}" type="slidenum">
              <a:rPr lang="en-US" smtClean="0"/>
              <a:t>‹#›</a:t>
            </a:fld>
            <a:endParaRPr lang="en-US"/>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79352594"/>
      </p:ext>
    </p:extLst>
  </p:cSld>
  <p:clrMap bg1="lt1" tx1="dk1" bg2="lt2" tx2="dk2" accent1="accent1" accent2="accent2" accent3="accent3" accent4="accent4" accent5="accent5" accent6="accent6" hlink="hlink" folHlink="folHlink"/>
  <p:sldLayoutIdLst>
    <p:sldLayoutId id="2147484178" r:id="rId1"/>
    <p:sldLayoutId id="2147484179" r:id="rId2"/>
    <p:sldLayoutId id="2147484180" r:id="rId3"/>
    <p:sldLayoutId id="2147484181" r:id="rId4"/>
    <p:sldLayoutId id="2147484182" r:id="rId5"/>
    <p:sldLayoutId id="2147484183" r:id="rId6"/>
    <p:sldLayoutId id="2147484184" r:id="rId7"/>
    <p:sldLayoutId id="2147484185" r:id="rId8"/>
    <p:sldLayoutId id="2147484186" r:id="rId9"/>
    <p:sldLayoutId id="2147484187" r:id="rId10"/>
    <p:sldLayoutId id="2147484188" r:id="rId11"/>
  </p:sldLayoutIdLst>
  <p:txStyles>
    <p:titleStyle>
      <a:lvl1pPr algn="l" defTabSz="914400" rtl="0" eaLnBrk="1" latinLnBrk="0" hangingPunct="1">
        <a:lnSpc>
          <a:spcPct val="90000"/>
        </a:lnSpc>
        <a:spcBef>
          <a:spcPct val="0"/>
        </a:spcBef>
        <a:buNone/>
        <a:defRPr kumimoji="1"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kumimoji="1"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1BB008CD-6817-481E-857B-F7B3BA5DDE4F}"/>
              </a:ext>
            </a:extLst>
          </p:cNvPr>
          <p:cNvSpPr txBox="1"/>
          <p:nvPr/>
        </p:nvSpPr>
        <p:spPr>
          <a:xfrm>
            <a:off x="1618241" y="1830655"/>
            <a:ext cx="9431947" cy="523220"/>
          </a:xfrm>
          <a:prstGeom prst="rect">
            <a:avLst/>
          </a:prstGeom>
          <a:noFill/>
        </p:spPr>
        <p:txBody>
          <a:bodyPr wrap="square" rtlCol="0">
            <a:spAutoFit/>
          </a:bodyPr>
          <a:lstStyle/>
          <a:p>
            <a:pPr algn="ctr"/>
            <a:r>
              <a:rPr kumimoji="1" lang="ja-JP" altLang="en-US" sz="2800" b="1" dirty="0">
                <a:latin typeface="ＭＳ 明朝" panose="02020609040205080304" pitchFamily="17" charset="-128"/>
                <a:ea typeface="ＭＳ 明朝" panose="02020609040205080304" pitchFamily="17" charset="-128"/>
              </a:rPr>
              <a:t>論文作成における先行研究のレビュー方法について</a:t>
            </a:r>
          </a:p>
        </p:txBody>
      </p:sp>
      <p:sp>
        <p:nvSpPr>
          <p:cNvPr id="2" name="テキスト ボックス 1">
            <a:extLst>
              <a:ext uri="{FF2B5EF4-FFF2-40B4-BE49-F238E27FC236}">
                <a16:creationId xmlns:a16="http://schemas.microsoft.com/office/drawing/2014/main" id="{5FC46D43-005C-4D61-86B6-A7CFF8F2A22E}"/>
              </a:ext>
            </a:extLst>
          </p:cNvPr>
          <p:cNvSpPr txBox="1"/>
          <p:nvPr/>
        </p:nvSpPr>
        <p:spPr>
          <a:xfrm>
            <a:off x="2175029" y="3293616"/>
            <a:ext cx="9028591" cy="408372"/>
          </a:xfrm>
          <a:prstGeom prst="rect">
            <a:avLst/>
          </a:prstGeom>
          <a:solidFill>
            <a:schemeClr val="bg1"/>
          </a:solidFill>
        </p:spPr>
        <p:txBody>
          <a:bodyPr wrap="square" rtlCol="0">
            <a:spAutoFit/>
          </a:bodyPr>
          <a:lstStyle/>
          <a:p>
            <a:endParaRPr kumimoji="1" lang="ja-JP" altLang="en-US" dirty="0"/>
          </a:p>
        </p:txBody>
      </p:sp>
      <p:sp>
        <p:nvSpPr>
          <p:cNvPr id="3" name="テキスト ボックス 2">
            <a:extLst>
              <a:ext uri="{FF2B5EF4-FFF2-40B4-BE49-F238E27FC236}">
                <a16:creationId xmlns:a16="http://schemas.microsoft.com/office/drawing/2014/main" id="{0960E514-44F5-4412-B5D6-4D67448137F1}"/>
              </a:ext>
            </a:extLst>
          </p:cNvPr>
          <p:cNvSpPr txBox="1"/>
          <p:nvPr/>
        </p:nvSpPr>
        <p:spPr>
          <a:xfrm>
            <a:off x="4909624" y="4445391"/>
            <a:ext cx="5598941" cy="369332"/>
          </a:xfrm>
          <a:prstGeom prst="rect">
            <a:avLst/>
          </a:prstGeom>
          <a:noFill/>
        </p:spPr>
        <p:txBody>
          <a:bodyPr wrap="square" rtlCol="0">
            <a:spAutoFit/>
          </a:bodyPr>
          <a:lstStyle/>
          <a:p>
            <a:r>
              <a:rPr lang="ja-JP" altLang="en-US" dirty="0"/>
              <a:t>コミュニティ福祉学研究科ラーニングアドバイザー</a:t>
            </a:r>
            <a:endParaRPr kumimoji="1" lang="ja-JP" altLang="en-US" dirty="0"/>
          </a:p>
        </p:txBody>
      </p:sp>
    </p:spTree>
    <p:extLst>
      <p:ext uri="{BB962C8B-B14F-4D97-AF65-F5344CB8AC3E}">
        <p14:creationId xmlns:p14="http://schemas.microsoft.com/office/powerpoint/2010/main" val="18496976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5FC46D43-005C-4D61-86B6-A7CFF8F2A22E}"/>
              </a:ext>
            </a:extLst>
          </p:cNvPr>
          <p:cNvSpPr txBox="1"/>
          <p:nvPr/>
        </p:nvSpPr>
        <p:spPr>
          <a:xfrm>
            <a:off x="2175029" y="3293616"/>
            <a:ext cx="9028591" cy="408372"/>
          </a:xfrm>
          <a:prstGeom prst="rect">
            <a:avLst/>
          </a:prstGeom>
          <a:solidFill>
            <a:schemeClr val="bg1"/>
          </a:solidFill>
        </p:spPr>
        <p:txBody>
          <a:bodyPr wrap="square" rtlCol="0">
            <a:spAutoFit/>
          </a:bodyPr>
          <a:lstStyle/>
          <a:p>
            <a:endParaRPr kumimoji="1" lang="ja-JP" altLang="en-US" dirty="0"/>
          </a:p>
        </p:txBody>
      </p:sp>
      <p:sp>
        <p:nvSpPr>
          <p:cNvPr id="10" name="テキスト ボックス 9">
            <a:extLst>
              <a:ext uri="{FF2B5EF4-FFF2-40B4-BE49-F238E27FC236}">
                <a16:creationId xmlns:a16="http://schemas.microsoft.com/office/drawing/2014/main" id="{F2D66A02-8549-43FE-B3D4-0EE5A1940741}"/>
              </a:ext>
            </a:extLst>
          </p:cNvPr>
          <p:cNvSpPr txBox="1"/>
          <p:nvPr/>
        </p:nvSpPr>
        <p:spPr>
          <a:xfrm>
            <a:off x="2175029" y="3293616"/>
            <a:ext cx="9028591" cy="408372"/>
          </a:xfrm>
          <a:prstGeom prst="rect">
            <a:avLst/>
          </a:prstGeom>
          <a:solidFill>
            <a:schemeClr val="bg1"/>
          </a:solidFill>
        </p:spPr>
        <p:txBody>
          <a:bodyPr wrap="square" rtlCol="0">
            <a:spAutoFit/>
          </a:bodyPr>
          <a:lstStyle/>
          <a:p>
            <a:endParaRPr kumimoji="1" lang="ja-JP" altLang="en-US" dirty="0"/>
          </a:p>
        </p:txBody>
      </p:sp>
      <p:pic>
        <p:nvPicPr>
          <p:cNvPr id="5" name="図 4">
            <a:extLst>
              <a:ext uri="{FF2B5EF4-FFF2-40B4-BE49-F238E27FC236}">
                <a16:creationId xmlns:a16="http://schemas.microsoft.com/office/drawing/2014/main" id="{A4FA0BDC-0EFD-40AF-A44F-3B76EB86D672}"/>
              </a:ext>
            </a:extLst>
          </p:cNvPr>
          <p:cNvPicPr>
            <a:picLocks noChangeAspect="1"/>
          </p:cNvPicPr>
          <p:nvPr/>
        </p:nvPicPr>
        <p:blipFill rotWithShape="1">
          <a:blip r:embed="rId2"/>
          <a:srcRect l="34515" t="25761" r="18956" b="42654"/>
          <a:stretch/>
        </p:blipFill>
        <p:spPr>
          <a:xfrm>
            <a:off x="1792356" y="2247662"/>
            <a:ext cx="8686799" cy="3317026"/>
          </a:xfrm>
          <a:prstGeom prst="rect">
            <a:avLst/>
          </a:prstGeom>
        </p:spPr>
      </p:pic>
      <p:sp>
        <p:nvSpPr>
          <p:cNvPr id="4" name="テキスト ボックス 3">
            <a:extLst>
              <a:ext uri="{FF2B5EF4-FFF2-40B4-BE49-F238E27FC236}">
                <a16:creationId xmlns:a16="http://schemas.microsoft.com/office/drawing/2014/main" id="{0344DE37-4011-4162-8E54-4B178DA59E26}"/>
              </a:ext>
            </a:extLst>
          </p:cNvPr>
          <p:cNvSpPr txBox="1"/>
          <p:nvPr/>
        </p:nvSpPr>
        <p:spPr>
          <a:xfrm>
            <a:off x="588657" y="249199"/>
            <a:ext cx="11218644" cy="559769"/>
          </a:xfrm>
          <a:prstGeom prst="rect">
            <a:avLst/>
          </a:prstGeom>
          <a:noFill/>
        </p:spPr>
        <p:txBody>
          <a:bodyPr wrap="square" rtlCol="0">
            <a:spAutoFit/>
          </a:bodyPr>
          <a:lstStyle/>
          <a:p>
            <a:pPr>
              <a:lnSpc>
                <a:spcPct val="150000"/>
              </a:lnSpc>
            </a:pPr>
            <a:r>
              <a:rPr lang="ja-JP" altLang="en-US" sz="2400" b="1" dirty="0">
                <a:latin typeface="ＭＳ 明朝" panose="02020609040205080304" pitchFamily="17" charset="-128"/>
                <a:ea typeface="ＭＳ 明朝" panose="02020609040205080304" pitchFamily="17" charset="-128"/>
              </a:rPr>
              <a:t>④ 先行研究の検索方法⑵ － 図書館蔵書検索</a:t>
            </a:r>
            <a:r>
              <a:rPr lang="en-US" altLang="ja-JP" sz="2400" b="1" dirty="0">
                <a:latin typeface="ＭＳ 明朝" panose="02020609040205080304" pitchFamily="17" charset="-128"/>
                <a:ea typeface="ＭＳ 明朝" panose="02020609040205080304" pitchFamily="17" charset="-128"/>
              </a:rPr>
              <a:t>(OPAC)</a:t>
            </a:r>
            <a:r>
              <a:rPr lang="ja-JP" altLang="en-US" sz="2400" b="1" dirty="0">
                <a:latin typeface="ＭＳ 明朝" panose="02020609040205080304" pitchFamily="17" charset="-128"/>
                <a:ea typeface="ＭＳ 明朝" panose="02020609040205080304" pitchFamily="17" charset="-128"/>
              </a:rPr>
              <a:t>を用いた文献</a:t>
            </a:r>
            <a:r>
              <a:rPr lang="en-US" altLang="ja-JP" sz="2400" b="1" dirty="0">
                <a:latin typeface="ＭＳ 明朝" panose="02020609040205080304" pitchFamily="17" charset="-128"/>
                <a:ea typeface="ＭＳ 明朝" panose="02020609040205080304" pitchFamily="17" charset="-128"/>
              </a:rPr>
              <a:t>(</a:t>
            </a:r>
            <a:r>
              <a:rPr lang="ja-JP" altLang="en-US" sz="2400" b="1" dirty="0">
                <a:latin typeface="ＭＳ 明朝" panose="02020609040205080304" pitchFamily="17" charset="-128"/>
                <a:ea typeface="ＭＳ 明朝" panose="02020609040205080304" pitchFamily="17" charset="-128"/>
              </a:rPr>
              <a:t>単行本</a:t>
            </a:r>
            <a:r>
              <a:rPr lang="en-US" altLang="ja-JP" sz="2400" b="1" dirty="0">
                <a:latin typeface="ＭＳ 明朝" panose="02020609040205080304" pitchFamily="17" charset="-128"/>
                <a:ea typeface="ＭＳ 明朝" panose="02020609040205080304" pitchFamily="17" charset="-128"/>
              </a:rPr>
              <a:t>)</a:t>
            </a:r>
            <a:r>
              <a:rPr lang="ja-JP" altLang="en-US" sz="2400" b="1" dirty="0">
                <a:latin typeface="ＭＳ 明朝" panose="02020609040205080304" pitchFamily="17" charset="-128"/>
                <a:ea typeface="ＭＳ 明朝" panose="02020609040205080304" pitchFamily="17" charset="-128"/>
              </a:rPr>
              <a:t>検索</a:t>
            </a:r>
            <a:endParaRPr lang="en-US" altLang="ja-JP" sz="2400" dirty="0">
              <a:latin typeface="ＭＳ 明朝" panose="02020609040205080304" pitchFamily="17" charset="-128"/>
              <a:ea typeface="ＭＳ 明朝" panose="02020609040205080304" pitchFamily="17" charset="-128"/>
            </a:endParaRPr>
          </a:p>
        </p:txBody>
      </p:sp>
      <p:sp>
        <p:nvSpPr>
          <p:cNvPr id="9" name="テキスト ボックス 8">
            <a:extLst>
              <a:ext uri="{FF2B5EF4-FFF2-40B4-BE49-F238E27FC236}">
                <a16:creationId xmlns:a16="http://schemas.microsoft.com/office/drawing/2014/main" id="{7EF89B72-CD72-4E11-BDF6-365A7D3A8E7A}"/>
              </a:ext>
            </a:extLst>
          </p:cNvPr>
          <p:cNvSpPr txBox="1"/>
          <p:nvPr/>
        </p:nvSpPr>
        <p:spPr>
          <a:xfrm>
            <a:off x="872856" y="958180"/>
            <a:ext cx="10446288" cy="1028680"/>
          </a:xfrm>
          <a:prstGeom prst="rect">
            <a:avLst/>
          </a:prstGeom>
          <a:noFill/>
        </p:spPr>
        <p:txBody>
          <a:bodyPr wrap="square" rtlCol="0">
            <a:spAutoFit/>
          </a:bodyPr>
          <a:lstStyle/>
          <a:p>
            <a:pPr>
              <a:lnSpc>
                <a:spcPct val="150000"/>
              </a:lnSpc>
            </a:pPr>
            <a:r>
              <a:rPr lang="ja-JP" altLang="en-US" sz="2200" dirty="0">
                <a:latin typeface="ＭＳ 明朝" panose="02020609040205080304" pitchFamily="17" charset="-128"/>
                <a:ea typeface="ＭＳ 明朝" panose="02020609040205080304" pitchFamily="17" charset="-128"/>
              </a:rPr>
              <a:t>・「</a:t>
            </a:r>
            <a:r>
              <a:rPr lang="en-US" altLang="ja-JP" sz="2200" dirty="0" err="1">
                <a:latin typeface="ＭＳ 明朝" panose="02020609040205080304" pitchFamily="17" charset="-128"/>
                <a:ea typeface="ＭＳ 明朝" panose="02020609040205080304" pitchFamily="17" charset="-128"/>
              </a:rPr>
              <a:t>Rikkyo</a:t>
            </a:r>
            <a:r>
              <a:rPr lang="en-US" altLang="ja-JP" sz="2200" dirty="0">
                <a:latin typeface="ＭＳ 明朝" panose="02020609040205080304" pitchFamily="17" charset="-128"/>
                <a:ea typeface="ＭＳ 明朝" panose="02020609040205080304" pitchFamily="17" charset="-128"/>
              </a:rPr>
              <a:t> Spirit</a:t>
            </a:r>
            <a:r>
              <a:rPr lang="ja-JP" altLang="en-US" sz="2200" dirty="0">
                <a:latin typeface="ＭＳ 明朝" panose="02020609040205080304" pitchFamily="17" charset="-128"/>
                <a:ea typeface="ＭＳ 明朝" panose="02020609040205080304" pitchFamily="17" charset="-128"/>
              </a:rPr>
              <a:t>」→「施設利用」→「図書館」</a:t>
            </a:r>
            <a:endParaRPr lang="en-US" altLang="ja-JP" sz="2200" dirty="0">
              <a:latin typeface="ＭＳ 明朝" panose="02020609040205080304" pitchFamily="17" charset="-128"/>
              <a:ea typeface="ＭＳ 明朝" panose="02020609040205080304" pitchFamily="17" charset="-128"/>
            </a:endParaRPr>
          </a:p>
          <a:p>
            <a:pPr>
              <a:lnSpc>
                <a:spcPct val="150000"/>
              </a:lnSpc>
            </a:pPr>
            <a:r>
              <a:rPr lang="ja-JP" altLang="en-US" sz="2200" dirty="0">
                <a:latin typeface="ＭＳ 明朝" panose="02020609040205080304" pitchFamily="17" charset="-128"/>
                <a:ea typeface="ＭＳ 明朝" panose="02020609040205080304" pitchFamily="17" charset="-128"/>
              </a:rPr>
              <a:t>　</a:t>
            </a:r>
            <a:r>
              <a:rPr lang="ja-JP" altLang="en-US" sz="2200" dirty="0">
                <a:solidFill>
                  <a:srgbClr val="FF0000"/>
                </a:solidFill>
                <a:latin typeface="ＭＳ 明朝" panose="02020609040205080304" pitchFamily="17" charset="-128"/>
                <a:ea typeface="ＭＳ 明朝" panose="02020609040205080304" pitchFamily="17" charset="-128"/>
              </a:rPr>
              <a:t>→ キーワードを入力して「検索」クリック</a:t>
            </a:r>
            <a:endParaRPr lang="en-US" altLang="ja-JP" sz="2200" dirty="0">
              <a:solidFill>
                <a:srgbClr val="FF0000"/>
              </a:solidFill>
              <a:latin typeface="ＭＳ 明朝" panose="02020609040205080304" pitchFamily="17" charset="-128"/>
              <a:ea typeface="ＭＳ 明朝" panose="02020609040205080304" pitchFamily="17" charset="-128"/>
            </a:endParaRPr>
          </a:p>
        </p:txBody>
      </p:sp>
      <p:sp>
        <p:nvSpPr>
          <p:cNvPr id="14" name="正方形/長方形 13">
            <a:extLst>
              <a:ext uri="{FF2B5EF4-FFF2-40B4-BE49-F238E27FC236}">
                <a16:creationId xmlns:a16="http://schemas.microsoft.com/office/drawing/2014/main" id="{FFEBC640-96C0-4A22-9655-D9BF978BC327}"/>
              </a:ext>
            </a:extLst>
          </p:cNvPr>
          <p:cNvSpPr/>
          <p:nvPr/>
        </p:nvSpPr>
        <p:spPr>
          <a:xfrm>
            <a:off x="5401869" y="4051658"/>
            <a:ext cx="804909" cy="408372"/>
          </a:xfrm>
          <a:prstGeom prst="rect">
            <a:avLst/>
          </a:prstGeom>
          <a:noFill/>
          <a:ln>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矢印: 下 14">
            <a:extLst>
              <a:ext uri="{FF2B5EF4-FFF2-40B4-BE49-F238E27FC236}">
                <a16:creationId xmlns:a16="http://schemas.microsoft.com/office/drawing/2014/main" id="{3BA7E828-AD39-4688-8327-302AB573D6FC}"/>
              </a:ext>
            </a:extLst>
          </p:cNvPr>
          <p:cNvSpPr/>
          <p:nvPr/>
        </p:nvSpPr>
        <p:spPr>
          <a:xfrm flipV="1">
            <a:off x="5711107" y="4481612"/>
            <a:ext cx="186431" cy="29296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正方形/長方形 15">
            <a:extLst>
              <a:ext uri="{FF2B5EF4-FFF2-40B4-BE49-F238E27FC236}">
                <a16:creationId xmlns:a16="http://schemas.microsoft.com/office/drawing/2014/main" id="{8EEC09EC-6E44-466E-933F-D26F5AD6BBF2}"/>
              </a:ext>
            </a:extLst>
          </p:cNvPr>
          <p:cNvSpPr/>
          <p:nvPr/>
        </p:nvSpPr>
        <p:spPr>
          <a:xfrm>
            <a:off x="2383461" y="4072628"/>
            <a:ext cx="1207363" cy="339188"/>
          </a:xfrm>
          <a:prstGeom prst="rect">
            <a:avLst/>
          </a:prstGeom>
          <a:noFill/>
          <a:ln>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テキスト ボックス 16">
            <a:extLst>
              <a:ext uri="{FF2B5EF4-FFF2-40B4-BE49-F238E27FC236}">
                <a16:creationId xmlns:a16="http://schemas.microsoft.com/office/drawing/2014/main" id="{EC38D5BD-DDBC-4B67-A5E4-5529F449FD67}"/>
              </a:ext>
            </a:extLst>
          </p:cNvPr>
          <p:cNvSpPr txBox="1"/>
          <p:nvPr/>
        </p:nvSpPr>
        <p:spPr>
          <a:xfrm>
            <a:off x="5897538" y="4524776"/>
            <a:ext cx="1145219" cy="338554"/>
          </a:xfrm>
          <a:prstGeom prst="rect">
            <a:avLst/>
          </a:prstGeom>
          <a:noFill/>
        </p:spPr>
        <p:txBody>
          <a:bodyPr wrap="square" rtlCol="0">
            <a:spAutoFit/>
          </a:bodyPr>
          <a:lstStyle/>
          <a:p>
            <a:r>
              <a:rPr kumimoji="1" lang="ja-JP" altLang="en-US" sz="1600" b="1" dirty="0">
                <a:solidFill>
                  <a:srgbClr val="FF0000"/>
                </a:solidFill>
              </a:rPr>
              <a:t>クリック</a:t>
            </a:r>
          </a:p>
        </p:txBody>
      </p:sp>
      <p:sp>
        <p:nvSpPr>
          <p:cNvPr id="18" name="矢印: 下 17">
            <a:extLst>
              <a:ext uri="{FF2B5EF4-FFF2-40B4-BE49-F238E27FC236}">
                <a16:creationId xmlns:a16="http://schemas.microsoft.com/office/drawing/2014/main" id="{77E73A81-A202-4791-B542-5073A6F52DDC}"/>
              </a:ext>
            </a:extLst>
          </p:cNvPr>
          <p:cNvSpPr/>
          <p:nvPr/>
        </p:nvSpPr>
        <p:spPr>
          <a:xfrm rot="5400000" flipV="1">
            <a:off x="2025765" y="4113497"/>
            <a:ext cx="186431" cy="29296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テキスト ボックス 18">
            <a:extLst>
              <a:ext uri="{FF2B5EF4-FFF2-40B4-BE49-F238E27FC236}">
                <a16:creationId xmlns:a16="http://schemas.microsoft.com/office/drawing/2014/main" id="{DC1CA132-A9FD-402A-9EBD-B1F1AFF1ABB6}"/>
              </a:ext>
            </a:extLst>
          </p:cNvPr>
          <p:cNvSpPr txBox="1"/>
          <p:nvPr/>
        </p:nvSpPr>
        <p:spPr>
          <a:xfrm>
            <a:off x="674510" y="4055180"/>
            <a:ext cx="1297989" cy="584775"/>
          </a:xfrm>
          <a:prstGeom prst="rect">
            <a:avLst/>
          </a:prstGeom>
          <a:noFill/>
        </p:spPr>
        <p:txBody>
          <a:bodyPr wrap="square" rtlCol="0">
            <a:spAutoFit/>
          </a:bodyPr>
          <a:lstStyle/>
          <a:p>
            <a:pPr algn="ctr"/>
            <a:r>
              <a:rPr kumimoji="1" lang="ja-JP" altLang="en-US" sz="1600" b="1" dirty="0">
                <a:solidFill>
                  <a:srgbClr val="FF0000"/>
                </a:solidFill>
              </a:rPr>
              <a:t>キーワード入力</a:t>
            </a:r>
          </a:p>
        </p:txBody>
      </p:sp>
    </p:spTree>
    <p:extLst>
      <p:ext uri="{BB962C8B-B14F-4D97-AF65-F5344CB8AC3E}">
        <p14:creationId xmlns:p14="http://schemas.microsoft.com/office/powerpoint/2010/main" val="10324969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5FC46D43-005C-4D61-86B6-A7CFF8F2A22E}"/>
              </a:ext>
            </a:extLst>
          </p:cNvPr>
          <p:cNvSpPr txBox="1"/>
          <p:nvPr/>
        </p:nvSpPr>
        <p:spPr>
          <a:xfrm>
            <a:off x="2175029" y="3479144"/>
            <a:ext cx="9028591" cy="408372"/>
          </a:xfrm>
          <a:prstGeom prst="rect">
            <a:avLst/>
          </a:prstGeom>
          <a:solidFill>
            <a:schemeClr val="bg1"/>
          </a:solidFill>
        </p:spPr>
        <p:txBody>
          <a:bodyPr wrap="square" rtlCol="0">
            <a:spAutoFit/>
          </a:bodyPr>
          <a:lstStyle/>
          <a:p>
            <a:endParaRPr kumimoji="1" lang="ja-JP" altLang="en-US" dirty="0"/>
          </a:p>
        </p:txBody>
      </p:sp>
      <p:sp>
        <p:nvSpPr>
          <p:cNvPr id="10" name="テキスト ボックス 9">
            <a:extLst>
              <a:ext uri="{FF2B5EF4-FFF2-40B4-BE49-F238E27FC236}">
                <a16:creationId xmlns:a16="http://schemas.microsoft.com/office/drawing/2014/main" id="{F2D66A02-8549-43FE-B3D4-0EE5A1940741}"/>
              </a:ext>
            </a:extLst>
          </p:cNvPr>
          <p:cNvSpPr txBox="1"/>
          <p:nvPr/>
        </p:nvSpPr>
        <p:spPr>
          <a:xfrm>
            <a:off x="2175029" y="3479144"/>
            <a:ext cx="9028591" cy="408372"/>
          </a:xfrm>
          <a:prstGeom prst="rect">
            <a:avLst/>
          </a:prstGeom>
          <a:solidFill>
            <a:schemeClr val="bg1"/>
          </a:solidFill>
        </p:spPr>
        <p:txBody>
          <a:bodyPr wrap="square" rtlCol="0">
            <a:spAutoFit/>
          </a:bodyPr>
          <a:lstStyle/>
          <a:p>
            <a:endParaRPr kumimoji="1" lang="ja-JP" altLang="en-US" dirty="0"/>
          </a:p>
        </p:txBody>
      </p:sp>
      <p:sp>
        <p:nvSpPr>
          <p:cNvPr id="4" name="テキスト ボックス 3">
            <a:extLst>
              <a:ext uri="{FF2B5EF4-FFF2-40B4-BE49-F238E27FC236}">
                <a16:creationId xmlns:a16="http://schemas.microsoft.com/office/drawing/2014/main" id="{0344DE37-4011-4162-8E54-4B178DA59E26}"/>
              </a:ext>
            </a:extLst>
          </p:cNvPr>
          <p:cNvSpPr txBox="1"/>
          <p:nvPr/>
        </p:nvSpPr>
        <p:spPr>
          <a:xfrm>
            <a:off x="601908" y="275831"/>
            <a:ext cx="3493013" cy="559769"/>
          </a:xfrm>
          <a:prstGeom prst="rect">
            <a:avLst/>
          </a:prstGeom>
          <a:noFill/>
        </p:spPr>
        <p:txBody>
          <a:bodyPr wrap="square" rtlCol="0">
            <a:spAutoFit/>
          </a:bodyPr>
          <a:lstStyle/>
          <a:p>
            <a:pPr>
              <a:lnSpc>
                <a:spcPct val="150000"/>
              </a:lnSpc>
            </a:pPr>
            <a:r>
              <a:rPr lang="en-US" altLang="ja-JP" sz="2400" b="1" dirty="0">
                <a:latin typeface="ＭＳ 明朝" panose="02020609040205080304" pitchFamily="17" charset="-128"/>
                <a:ea typeface="ＭＳ 明朝" panose="02020609040205080304" pitchFamily="17" charset="-128"/>
              </a:rPr>
              <a:t>4. </a:t>
            </a:r>
            <a:r>
              <a:rPr lang="ja-JP" altLang="en-US" sz="2400" b="1" dirty="0">
                <a:latin typeface="ＭＳ 明朝" panose="02020609040205080304" pitchFamily="17" charset="-128"/>
                <a:ea typeface="ＭＳ 明朝" panose="02020609040205080304" pitchFamily="17" charset="-128"/>
              </a:rPr>
              <a:t>先行研究のまとめ方</a:t>
            </a:r>
            <a:endParaRPr lang="en-US" altLang="ja-JP" sz="2400" dirty="0">
              <a:latin typeface="ＭＳ 明朝" panose="02020609040205080304" pitchFamily="17" charset="-128"/>
              <a:ea typeface="ＭＳ 明朝" panose="02020609040205080304" pitchFamily="17" charset="-128"/>
            </a:endParaRPr>
          </a:p>
        </p:txBody>
      </p:sp>
      <p:sp>
        <p:nvSpPr>
          <p:cNvPr id="9" name="テキスト ボックス 8">
            <a:extLst>
              <a:ext uri="{FF2B5EF4-FFF2-40B4-BE49-F238E27FC236}">
                <a16:creationId xmlns:a16="http://schemas.microsoft.com/office/drawing/2014/main" id="{7EF89B72-CD72-4E11-BDF6-365A7D3A8E7A}"/>
              </a:ext>
            </a:extLst>
          </p:cNvPr>
          <p:cNvSpPr txBox="1"/>
          <p:nvPr/>
        </p:nvSpPr>
        <p:spPr>
          <a:xfrm>
            <a:off x="859604" y="1117203"/>
            <a:ext cx="10563770" cy="2044342"/>
          </a:xfrm>
          <a:prstGeom prst="rect">
            <a:avLst/>
          </a:prstGeom>
          <a:noFill/>
        </p:spPr>
        <p:txBody>
          <a:bodyPr wrap="square" rtlCol="0">
            <a:spAutoFit/>
          </a:bodyPr>
          <a:lstStyle/>
          <a:p>
            <a:pPr>
              <a:lnSpc>
                <a:spcPct val="150000"/>
              </a:lnSpc>
            </a:pPr>
            <a:r>
              <a:rPr lang="ja-JP" altLang="en-US" sz="2200" dirty="0">
                <a:latin typeface="ＭＳ 明朝" panose="02020609040205080304" pitchFamily="17" charset="-128"/>
                <a:ea typeface="ＭＳ 明朝" panose="02020609040205080304" pitchFamily="17" charset="-128"/>
              </a:rPr>
              <a:t>・研究レビューの書き方に決まった形式はない</a:t>
            </a:r>
            <a:endParaRPr lang="en-US" altLang="ja-JP" sz="2200" dirty="0">
              <a:latin typeface="ＭＳ 明朝" panose="02020609040205080304" pitchFamily="17" charset="-128"/>
              <a:ea typeface="ＭＳ 明朝" panose="02020609040205080304" pitchFamily="17" charset="-128"/>
            </a:endParaRPr>
          </a:p>
          <a:p>
            <a:pPr>
              <a:lnSpc>
                <a:spcPct val="150000"/>
              </a:lnSpc>
            </a:pPr>
            <a:r>
              <a:rPr lang="ja-JP" altLang="en-US" sz="2200" dirty="0">
                <a:latin typeface="ＭＳ 明朝" panose="02020609040205080304" pitchFamily="17" charset="-128"/>
                <a:ea typeface="ＭＳ 明朝" panose="02020609040205080304" pitchFamily="17" charset="-128"/>
              </a:rPr>
              <a:t>→ しかし、それぞれの書き手がまったく独自の書き方で書いているわけではなく、</a:t>
            </a:r>
            <a:endParaRPr lang="en-US" altLang="ja-JP" sz="2200" dirty="0">
              <a:latin typeface="ＭＳ 明朝" panose="02020609040205080304" pitchFamily="17" charset="-128"/>
              <a:ea typeface="ＭＳ 明朝" panose="02020609040205080304" pitchFamily="17" charset="-128"/>
            </a:endParaRPr>
          </a:p>
          <a:p>
            <a:pPr>
              <a:lnSpc>
                <a:spcPct val="150000"/>
              </a:lnSpc>
            </a:pPr>
            <a:r>
              <a:rPr lang="ja-JP" altLang="en-US" sz="2200" dirty="0">
                <a:latin typeface="ＭＳ 明朝" panose="02020609040205080304" pitchFamily="17" charset="-128"/>
                <a:ea typeface="ＭＳ 明朝" panose="02020609040205080304" pitchFamily="17" charset="-128"/>
              </a:rPr>
              <a:t>　 研究レビューの部分が適切に書かれている論文を読み進めていくと、</a:t>
            </a:r>
            <a:endParaRPr lang="en-US" altLang="ja-JP" sz="2200" dirty="0">
              <a:latin typeface="ＭＳ 明朝" panose="02020609040205080304" pitchFamily="17" charset="-128"/>
              <a:ea typeface="ＭＳ 明朝" panose="02020609040205080304" pitchFamily="17" charset="-128"/>
            </a:endParaRPr>
          </a:p>
          <a:p>
            <a:pPr>
              <a:lnSpc>
                <a:spcPct val="150000"/>
              </a:lnSpc>
            </a:pPr>
            <a:r>
              <a:rPr lang="en-US" altLang="ja-JP" sz="2200" dirty="0">
                <a:latin typeface="ＭＳ 明朝" panose="02020609040205080304" pitchFamily="17" charset="-128"/>
                <a:ea typeface="ＭＳ 明朝" panose="02020609040205080304" pitchFamily="17" charset="-128"/>
              </a:rPr>
              <a:t>   </a:t>
            </a:r>
            <a:r>
              <a:rPr lang="ja-JP" altLang="en-US" sz="2200" dirty="0">
                <a:latin typeface="ＭＳ 明朝" panose="02020609040205080304" pitchFamily="17" charset="-128"/>
                <a:ea typeface="ＭＳ 明朝" panose="02020609040205080304" pitchFamily="17" charset="-128"/>
              </a:rPr>
              <a:t>ある程度は共通のパターンが見出せる</a:t>
            </a:r>
            <a:endParaRPr lang="en-US" altLang="ja-JP" sz="2200" dirty="0">
              <a:latin typeface="ＭＳ 明朝" panose="02020609040205080304" pitchFamily="17" charset="-128"/>
              <a:ea typeface="ＭＳ 明朝" panose="02020609040205080304" pitchFamily="17" charset="-128"/>
            </a:endParaRPr>
          </a:p>
        </p:txBody>
      </p:sp>
      <p:sp>
        <p:nvSpPr>
          <p:cNvPr id="13" name="テキスト ボックス 12">
            <a:extLst>
              <a:ext uri="{FF2B5EF4-FFF2-40B4-BE49-F238E27FC236}">
                <a16:creationId xmlns:a16="http://schemas.microsoft.com/office/drawing/2014/main" id="{E35E2103-759B-4F8A-9E41-6A29E7FBC313}"/>
              </a:ext>
            </a:extLst>
          </p:cNvPr>
          <p:cNvSpPr txBox="1"/>
          <p:nvPr/>
        </p:nvSpPr>
        <p:spPr>
          <a:xfrm>
            <a:off x="814114" y="3430026"/>
            <a:ext cx="10781537" cy="2044342"/>
          </a:xfrm>
          <a:prstGeom prst="rect">
            <a:avLst/>
          </a:prstGeom>
          <a:noFill/>
        </p:spPr>
        <p:txBody>
          <a:bodyPr wrap="square" rtlCol="0">
            <a:spAutoFit/>
          </a:bodyPr>
          <a:lstStyle/>
          <a:p>
            <a:pPr>
              <a:lnSpc>
                <a:spcPct val="150000"/>
              </a:lnSpc>
            </a:pPr>
            <a:r>
              <a:rPr lang="ja-JP" altLang="en-US" sz="2200" dirty="0">
                <a:latin typeface="ＭＳ 明朝" panose="02020609040205080304" pitchFamily="17" charset="-128"/>
                <a:ea typeface="ＭＳ 明朝" panose="02020609040205080304" pitchFamily="17" charset="-128"/>
              </a:rPr>
              <a:t>・文献を取り上げる順序は、発表された時間的順序に沿うことが多いが、</a:t>
            </a:r>
            <a:endParaRPr lang="en-US" altLang="ja-JP" sz="2200" dirty="0">
              <a:latin typeface="ＭＳ 明朝" panose="02020609040205080304" pitchFamily="17" charset="-128"/>
              <a:ea typeface="ＭＳ 明朝" panose="02020609040205080304" pitchFamily="17" charset="-128"/>
            </a:endParaRPr>
          </a:p>
          <a:p>
            <a:pPr>
              <a:lnSpc>
                <a:spcPct val="150000"/>
              </a:lnSpc>
            </a:pPr>
            <a:r>
              <a:rPr lang="ja-JP" altLang="en-US" sz="2200" dirty="0">
                <a:latin typeface="ＭＳ 明朝" panose="02020609040205080304" pitchFamily="17" charset="-128"/>
                <a:ea typeface="ＭＳ 明朝" panose="02020609040205080304" pitchFamily="17" charset="-128"/>
              </a:rPr>
              <a:t>　テーマや学問分野、アプローチなどの多様な視点から分析を行うことができる</a:t>
            </a:r>
            <a:endParaRPr lang="en-US" altLang="ja-JP" sz="2200" dirty="0">
              <a:latin typeface="ＭＳ 明朝" panose="02020609040205080304" pitchFamily="17" charset="-128"/>
              <a:ea typeface="ＭＳ 明朝" panose="02020609040205080304" pitchFamily="17" charset="-128"/>
            </a:endParaRPr>
          </a:p>
          <a:p>
            <a:pPr>
              <a:lnSpc>
                <a:spcPct val="150000"/>
              </a:lnSpc>
            </a:pPr>
            <a:r>
              <a:rPr lang="ja-JP" altLang="en-US" sz="2200" dirty="0">
                <a:latin typeface="ＭＳ 明朝" panose="02020609040205080304" pitchFamily="17" charset="-128"/>
                <a:ea typeface="ＭＳ 明朝" panose="02020609040205080304" pitchFamily="17" charset="-128"/>
              </a:rPr>
              <a:t>→ いずれにせよ、これまで行われてきた研究の方法や知見がわかりやすく提示され、</a:t>
            </a:r>
            <a:endParaRPr lang="en-US" altLang="ja-JP" sz="2200" dirty="0">
              <a:latin typeface="ＭＳ 明朝" panose="02020609040205080304" pitchFamily="17" charset="-128"/>
              <a:ea typeface="ＭＳ 明朝" panose="02020609040205080304" pitchFamily="17" charset="-128"/>
            </a:endParaRPr>
          </a:p>
          <a:p>
            <a:pPr>
              <a:lnSpc>
                <a:spcPct val="150000"/>
              </a:lnSpc>
            </a:pPr>
            <a:r>
              <a:rPr lang="ja-JP" altLang="en-US" sz="2200" dirty="0">
                <a:latin typeface="ＭＳ 明朝" panose="02020609040205080304" pitchFamily="17" charset="-128"/>
                <a:ea typeface="ＭＳ 明朝" panose="02020609040205080304" pitchFamily="17" charset="-128"/>
              </a:rPr>
              <a:t>　 研究の流れがよく理解できるように説明することが重要</a:t>
            </a:r>
            <a:endParaRPr lang="en-US" altLang="ja-JP" sz="22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19516850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5FC46D43-005C-4D61-86B6-A7CFF8F2A22E}"/>
              </a:ext>
            </a:extLst>
          </p:cNvPr>
          <p:cNvSpPr txBox="1"/>
          <p:nvPr/>
        </p:nvSpPr>
        <p:spPr>
          <a:xfrm>
            <a:off x="2175029" y="3479144"/>
            <a:ext cx="9028591" cy="408372"/>
          </a:xfrm>
          <a:prstGeom prst="rect">
            <a:avLst/>
          </a:prstGeom>
          <a:solidFill>
            <a:schemeClr val="bg1"/>
          </a:solidFill>
        </p:spPr>
        <p:txBody>
          <a:bodyPr wrap="square" rtlCol="0">
            <a:spAutoFit/>
          </a:bodyPr>
          <a:lstStyle/>
          <a:p>
            <a:endParaRPr kumimoji="1" lang="ja-JP" altLang="en-US" dirty="0"/>
          </a:p>
        </p:txBody>
      </p:sp>
      <p:sp>
        <p:nvSpPr>
          <p:cNvPr id="10" name="テキスト ボックス 9">
            <a:extLst>
              <a:ext uri="{FF2B5EF4-FFF2-40B4-BE49-F238E27FC236}">
                <a16:creationId xmlns:a16="http://schemas.microsoft.com/office/drawing/2014/main" id="{F2D66A02-8549-43FE-B3D4-0EE5A1940741}"/>
              </a:ext>
            </a:extLst>
          </p:cNvPr>
          <p:cNvSpPr txBox="1"/>
          <p:nvPr/>
        </p:nvSpPr>
        <p:spPr>
          <a:xfrm>
            <a:off x="2175029" y="3479144"/>
            <a:ext cx="9028591" cy="408372"/>
          </a:xfrm>
          <a:prstGeom prst="rect">
            <a:avLst/>
          </a:prstGeom>
          <a:solidFill>
            <a:schemeClr val="bg1"/>
          </a:solidFill>
        </p:spPr>
        <p:txBody>
          <a:bodyPr wrap="square" rtlCol="0">
            <a:spAutoFit/>
          </a:bodyPr>
          <a:lstStyle/>
          <a:p>
            <a:endParaRPr kumimoji="1" lang="ja-JP" altLang="en-US" dirty="0"/>
          </a:p>
        </p:txBody>
      </p:sp>
      <p:sp>
        <p:nvSpPr>
          <p:cNvPr id="9" name="テキスト ボックス 8">
            <a:extLst>
              <a:ext uri="{FF2B5EF4-FFF2-40B4-BE49-F238E27FC236}">
                <a16:creationId xmlns:a16="http://schemas.microsoft.com/office/drawing/2014/main" id="{7EF89B72-CD72-4E11-BDF6-365A7D3A8E7A}"/>
              </a:ext>
            </a:extLst>
          </p:cNvPr>
          <p:cNvSpPr txBox="1"/>
          <p:nvPr/>
        </p:nvSpPr>
        <p:spPr>
          <a:xfrm>
            <a:off x="747853" y="281195"/>
            <a:ext cx="8104599" cy="520848"/>
          </a:xfrm>
          <a:prstGeom prst="rect">
            <a:avLst/>
          </a:prstGeom>
          <a:noFill/>
        </p:spPr>
        <p:txBody>
          <a:bodyPr wrap="square" rtlCol="0">
            <a:spAutoFit/>
          </a:bodyPr>
          <a:lstStyle/>
          <a:p>
            <a:pPr>
              <a:lnSpc>
                <a:spcPct val="150000"/>
              </a:lnSpc>
            </a:pPr>
            <a:r>
              <a:rPr lang="ja-JP" altLang="en-US" sz="2200" dirty="0">
                <a:latin typeface="ＭＳ 明朝" panose="02020609040205080304" pitchFamily="17" charset="-128"/>
                <a:ea typeface="ＭＳ 明朝" panose="02020609040205080304" pitchFamily="17" charset="-128"/>
              </a:rPr>
              <a:t>◆ 研究の流れがわかるように書くには？</a:t>
            </a:r>
            <a:endParaRPr lang="en-US" altLang="ja-JP" sz="2200" dirty="0">
              <a:latin typeface="ＭＳ 明朝" panose="02020609040205080304" pitchFamily="17" charset="-128"/>
              <a:ea typeface="ＭＳ 明朝" panose="02020609040205080304" pitchFamily="17" charset="-128"/>
            </a:endParaRPr>
          </a:p>
        </p:txBody>
      </p:sp>
      <p:sp>
        <p:nvSpPr>
          <p:cNvPr id="7" name="テキスト ボックス 6">
            <a:extLst>
              <a:ext uri="{FF2B5EF4-FFF2-40B4-BE49-F238E27FC236}">
                <a16:creationId xmlns:a16="http://schemas.microsoft.com/office/drawing/2014/main" id="{0465E5D5-9EC8-469E-8C63-DF91FEFF72AA}"/>
              </a:ext>
            </a:extLst>
          </p:cNvPr>
          <p:cNvSpPr txBox="1"/>
          <p:nvPr/>
        </p:nvSpPr>
        <p:spPr>
          <a:xfrm>
            <a:off x="747853" y="1003438"/>
            <a:ext cx="10563770" cy="2044342"/>
          </a:xfrm>
          <a:prstGeom prst="rect">
            <a:avLst/>
          </a:prstGeom>
          <a:noFill/>
        </p:spPr>
        <p:txBody>
          <a:bodyPr wrap="square" rtlCol="0">
            <a:spAutoFit/>
          </a:bodyPr>
          <a:lstStyle/>
          <a:p>
            <a:pPr>
              <a:lnSpc>
                <a:spcPct val="150000"/>
              </a:lnSpc>
            </a:pPr>
            <a:r>
              <a:rPr lang="ja-JP" altLang="en-US" sz="2200" dirty="0">
                <a:latin typeface="ＭＳ 明朝" panose="02020609040205080304" pitchFamily="17" charset="-128"/>
                <a:ea typeface="ＭＳ 明朝" panose="02020609040205080304" pitchFamily="17" charset="-128"/>
              </a:rPr>
              <a:t>① 研究の内容やアプローチ・方法の重点の変化を示す</a:t>
            </a:r>
            <a:endParaRPr lang="en-US" altLang="ja-JP" sz="2200" dirty="0">
              <a:latin typeface="ＭＳ 明朝" panose="02020609040205080304" pitchFamily="17" charset="-128"/>
              <a:ea typeface="ＭＳ 明朝" panose="02020609040205080304" pitchFamily="17" charset="-128"/>
            </a:endParaRPr>
          </a:p>
          <a:p>
            <a:pPr>
              <a:lnSpc>
                <a:spcPct val="150000"/>
              </a:lnSpc>
            </a:pPr>
            <a:r>
              <a:rPr lang="ja-JP" altLang="en-US" sz="2200" dirty="0">
                <a:latin typeface="ＭＳ 明朝" panose="02020609040205080304" pitchFamily="17" charset="-128"/>
                <a:ea typeface="ＭＳ 明朝" panose="02020609040205080304" pitchFamily="17" charset="-128"/>
              </a:rPr>
              <a:t> ・なぜそのような変化が起きたかも検討する必要がある。</a:t>
            </a:r>
            <a:endParaRPr lang="en-US" altLang="ja-JP" sz="2200" dirty="0">
              <a:latin typeface="ＭＳ 明朝" panose="02020609040205080304" pitchFamily="17" charset="-128"/>
              <a:ea typeface="ＭＳ 明朝" panose="02020609040205080304" pitchFamily="17" charset="-128"/>
            </a:endParaRPr>
          </a:p>
          <a:p>
            <a:pPr>
              <a:lnSpc>
                <a:spcPct val="150000"/>
              </a:lnSpc>
            </a:pPr>
            <a:r>
              <a:rPr lang="ja-JP" altLang="en-US" sz="2200" dirty="0">
                <a:latin typeface="ＭＳ 明朝" panose="02020609040205080304" pitchFamily="17" charset="-128"/>
                <a:ea typeface="ＭＳ 明朝" panose="02020609040205080304" pitchFamily="17" charset="-128"/>
              </a:rPr>
              <a:t>→ 学問内在的理由：ある研究方法の有効性が認められるようになった</a:t>
            </a:r>
            <a:endParaRPr lang="en-US" altLang="ja-JP" sz="2200" dirty="0">
              <a:latin typeface="ＭＳ 明朝" panose="02020609040205080304" pitchFamily="17" charset="-128"/>
              <a:ea typeface="ＭＳ 明朝" panose="02020609040205080304" pitchFamily="17" charset="-128"/>
            </a:endParaRPr>
          </a:p>
          <a:p>
            <a:pPr>
              <a:lnSpc>
                <a:spcPct val="150000"/>
              </a:lnSpc>
            </a:pPr>
            <a:r>
              <a:rPr lang="ja-JP" altLang="en-US" sz="2200" dirty="0">
                <a:latin typeface="ＭＳ 明朝" panose="02020609040205080304" pitchFamily="17" charset="-128"/>
                <a:ea typeface="ＭＳ 明朝" panose="02020609040205080304" pitchFamily="17" charset="-128"/>
              </a:rPr>
              <a:t>　 社会的理由：あるテーマへの社会的関心が高まった、等</a:t>
            </a:r>
            <a:endParaRPr lang="en-US" altLang="ja-JP" sz="2200" dirty="0">
              <a:latin typeface="ＭＳ 明朝" panose="02020609040205080304" pitchFamily="17" charset="-128"/>
              <a:ea typeface="ＭＳ 明朝" panose="02020609040205080304" pitchFamily="17" charset="-128"/>
            </a:endParaRPr>
          </a:p>
        </p:txBody>
      </p:sp>
      <p:sp>
        <p:nvSpPr>
          <p:cNvPr id="11" name="テキスト ボックス 10">
            <a:extLst>
              <a:ext uri="{FF2B5EF4-FFF2-40B4-BE49-F238E27FC236}">
                <a16:creationId xmlns:a16="http://schemas.microsoft.com/office/drawing/2014/main" id="{008EA4C0-F0C2-405E-AB84-14E88CC06738}"/>
              </a:ext>
            </a:extLst>
          </p:cNvPr>
          <p:cNvSpPr txBox="1"/>
          <p:nvPr/>
        </p:nvSpPr>
        <p:spPr>
          <a:xfrm>
            <a:off x="747852" y="3249175"/>
            <a:ext cx="11324877" cy="2552174"/>
          </a:xfrm>
          <a:prstGeom prst="rect">
            <a:avLst/>
          </a:prstGeom>
          <a:noFill/>
        </p:spPr>
        <p:txBody>
          <a:bodyPr wrap="square" rtlCol="0">
            <a:spAutoFit/>
          </a:bodyPr>
          <a:lstStyle/>
          <a:p>
            <a:pPr>
              <a:lnSpc>
                <a:spcPct val="150000"/>
              </a:lnSpc>
            </a:pPr>
            <a:r>
              <a:rPr lang="ja-JP" altLang="en-US" sz="2200" dirty="0">
                <a:latin typeface="ＭＳ 明朝" panose="02020609040205080304" pitchFamily="17" charset="-128"/>
                <a:ea typeface="ＭＳ 明朝" panose="02020609040205080304" pitchFamily="17" charset="-128"/>
              </a:rPr>
              <a:t>② 先行する研究と後から行われた研究の間の相互関係の在り方に着目する</a:t>
            </a:r>
            <a:endParaRPr lang="en-US" altLang="ja-JP" sz="2200" dirty="0">
              <a:latin typeface="ＭＳ 明朝" panose="02020609040205080304" pitchFamily="17" charset="-128"/>
              <a:ea typeface="ＭＳ 明朝" panose="02020609040205080304" pitchFamily="17" charset="-128"/>
            </a:endParaRPr>
          </a:p>
          <a:p>
            <a:pPr>
              <a:lnSpc>
                <a:spcPct val="150000"/>
              </a:lnSpc>
            </a:pPr>
            <a:r>
              <a:rPr lang="ja-JP" altLang="en-US" sz="2200" dirty="0">
                <a:latin typeface="ＭＳ 明朝" panose="02020609040205080304" pitchFamily="17" charset="-128"/>
                <a:ea typeface="ＭＳ 明朝" panose="02020609040205080304" pitchFamily="17" charset="-128"/>
              </a:rPr>
              <a:t> ・学術研究は、先行研究の枠組みやアプローチを踏まえて、</a:t>
            </a:r>
            <a:endParaRPr lang="en-US" altLang="ja-JP" sz="2200" dirty="0">
              <a:latin typeface="ＭＳ 明朝" panose="02020609040205080304" pitchFamily="17" charset="-128"/>
              <a:ea typeface="ＭＳ 明朝" panose="02020609040205080304" pitchFamily="17" charset="-128"/>
            </a:endParaRPr>
          </a:p>
          <a:p>
            <a:pPr>
              <a:lnSpc>
                <a:spcPct val="150000"/>
              </a:lnSpc>
            </a:pPr>
            <a:r>
              <a:rPr lang="ja-JP" altLang="en-US" sz="2200" dirty="0">
                <a:latin typeface="ＭＳ 明朝" panose="02020609040205080304" pitchFamily="17" charset="-128"/>
                <a:ea typeface="ＭＳ 明朝" panose="02020609040205080304" pitchFamily="17" charset="-128"/>
              </a:rPr>
              <a:t>　 それを継承してさらに精緻化したり、それを部分的に修正しつつ利用したり、</a:t>
            </a:r>
            <a:endParaRPr lang="en-US" altLang="ja-JP" sz="2200" dirty="0">
              <a:latin typeface="ＭＳ 明朝" panose="02020609040205080304" pitchFamily="17" charset="-128"/>
              <a:ea typeface="ＭＳ 明朝" panose="02020609040205080304" pitchFamily="17" charset="-128"/>
            </a:endParaRPr>
          </a:p>
          <a:p>
            <a:pPr>
              <a:lnSpc>
                <a:spcPct val="150000"/>
              </a:lnSpc>
            </a:pPr>
            <a:r>
              <a:rPr lang="ja-JP" altLang="en-US" sz="2200" dirty="0">
                <a:latin typeface="ＭＳ 明朝" panose="02020609040205080304" pitchFamily="17" charset="-128"/>
                <a:ea typeface="ＭＳ 明朝" panose="02020609040205080304" pitchFamily="17" charset="-128"/>
              </a:rPr>
              <a:t>　 あるいはそれに対する根本的な批判に基づいて代替的な枠組みを提示する</a:t>
            </a:r>
            <a:endParaRPr lang="en-US" altLang="ja-JP" sz="2200" dirty="0">
              <a:latin typeface="ＭＳ 明朝" panose="02020609040205080304" pitchFamily="17" charset="-128"/>
              <a:ea typeface="ＭＳ 明朝" panose="02020609040205080304" pitchFamily="17" charset="-128"/>
            </a:endParaRPr>
          </a:p>
          <a:p>
            <a:pPr>
              <a:lnSpc>
                <a:spcPct val="150000"/>
              </a:lnSpc>
            </a:pPr>
            <a:r>
              <a:rPr lang="ja-JP" altLang="en-US" sz="2200" dirty="0">
                <a:latin typeface="ＭＳ 明朝" panose="02020609040205080304" pitchFamily="17" charset="-128"/>
                <a:ea typeface="ＭＳ 明朝" panose="02020609040205080304" pitchFamily="17" charset="-128"/>
              </a:rPr>
              <a:t>　 といった形で先行研究とのなんらかのつながりにおいて展開されるのが一般的</a:t>
            </a:r>
            <a:endParaRPr lang="en-US" altLang="ja-JP" sz="22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23872969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5FC46D43-005C-4D61-86B6-A7CFF8F2A22E}"/>
              </a:ext>
            </a:extLst>
          </p:cNvPr>
          <p:cNvSpPr txBox="1"/>
          <p:nvPr/>
        </p:nvSpPr>
        <p:spPr>
          <a:xfrm>
            <a:off x="2175029" y="3479144"/>
            <a:ext cx="9028591" cy="408372"/>
          </a:xfrm>
          <a:prstGeom prst="rect">
            <a:avLst/>
          </a:prstGeom>
          <a:solidFill>
            <a:schemeClr val="bg1"/>
          </a:solidFill>
        </p:spPr>
        <p:txBody>
          <a:bodyPr wrap="square" rtlCol="0">
            <a:spAutoFit/>
          </a:bodyPr>
          <a:lstStyle/>
          <a:p>
            <a:endParaRPr kumimoji="1" lang="ja-JP" altLang="en-US" dirty="0"/>
          </a:p>
        </p:txBody>
      </p:sp>
      <p:sp>
        <p:nvSpPr>
          <p:cNvPr id="10" name="テキスト ボックス 9">
            <a:extLst>
              <a:ext uri="{FF2B5EF4-FFF2-40B4-BE49-F238E27FC236}">
                <a16:creationId xmlns:a16="http://schemas.microsoft.com/office/drawing/2014/main" id="{F2D66A02-8549-43FE-B3D4-0EE5A1940741}"/>
              </a:ext>
            </a:extLst>
          </p:cNvPr>
          <p:cNvSpPr txBox="1"/>
          <p:nvPr/>
        </p:nvSpPr>
        <p:spPr>
          <a:xfrm>
            <a:off x="2175029" y="3479144"/>
            <a:ext cx="9028591" cy="408372"/>
          </a:xfrm>
          <a:prstGeom prst="rect">
            <a:avLst/>
          </a:prstGeom>
          <a:solidFill>
            <a:schemeClr val="bg1"/>
          </a:solidFill>
        </p:spPr>
        <p:txBody>
          <a:bodyPr wrap="square" rtlCol="0">
            <a:spAutoFit/>
          </a:bodyPr>
          <a:lstStyle/>
          <a:p>
            <a:endParaRPr kumimoji="1" lang="ja-JP" altLang="en-US" dirty="0"/>
          </a:p>
        </p:txBody>
      </p:sp>
      <p:sp>
        <p:nvSpPr>
          <p:cNvPr id="7" name="テキスト ボックス 6">
            <a:extLst>
              <a:ext uri="{FF2B5EF4-FFF2-40B4-BE49-F238E27FC236}">
                <a16:creationId xmlns:a16="http://schemas.microsoft.com/office/drawing/2014/main" id="{0465E5D5-9EC8-469E-8C63-DF91FEFF72AA}"/>
              </a:ext>
            </a:extLst>
          </p:cNvPr>
          <p:cNvSpPr txBox="1"/>
          <p:nvPr/>
        </p:nvSpPr>
        <p:spPr>
          <a:xfrm>
            <a:off x="814115" y="1068274"/>
            <a:ext cx="10563770" cy="1028680"/>
          </a:xfrm>
          <a:prstGeom prst="rect">
            <a:avLst/>
          </a:prstGeom>
          <a:noFill/>
        </p:spPr>
        <p:txBody>
          <a:bodyPr wrap="square" rtlCol="0">
            <a:spAutoFit/>
          </a:bodyPr>
          <a:lstStyle/>
          <a:p>
            <a:pPr>
              <a:lnSpc>
                <a:spcPct val="150000"/>
              </a:lnSpc>
            </a:pPr>
            <a:r>
              <a:rPr lang="ja-JP" altLang="en-US" sz="2200" dirty="0">
                <a:latin typeface="ＭＳ 明朝" panose="02020609040205080304" pitchFamily="17" charset="-128"/>
                <a:ea typeface="ＭＳ 明朝" panose="02020609040205080304" pitchFamily="17" charset="-128"/>
              </a:rPr>
              <a:t>③ 政策や社会問題の変化の影響を受けることが多い点に着目する</a:t>
            </a:r>
            <a:endParaRPr lang="en-US" altLang="ja-JP" sz="2200" dirty="0">
              <a:latin typeface="ＭＳ 明朝" panose="02020609040205080304" pitchFamily="17" charset="-128"/>
              <a:ea typeface="ＭＳ 明朝" panose="02020609040205080304" pitchFamily="17" charset="-128"/>
            </a:endParaRPr>
          </a:p>
          <a:p>
            <a:pPr>
              <a:lnSpc>
                <a:spcPct val="150000"/>
              </a:lnSpc>
            </a:pPr>
            <a:r>
              <a:rPr lang="ja-JP" altLang="en-US" sz="2200" dirty="0">
                <a:latin typeface="ＭＳ 明朝" panose="02020609040205080304" pitchFamily="17" charset="-128"/>
                <a:ea typeface="ＭＳ 明朝" panose="02020609040205080304" pitchFamily="17" charset="-128"/>
              </a:rPr>
              <a:t> ・政策や社会問題をめぐる状況と研究動向の間にはかなり密接な結びつきがある。</a:t>
            </a:r>
            <a:endParaRPr lang="en-US" altLang="ja-JP" sz="2200" dirty="0">
              <a:latin typeface="ＭＳ 明朝" panose="02020609040205080304" pitchFamily="17" charset="-128"/>
              <a:ea typeface="ＭＳ 明朝" panose="02020609040205080304" pitchFamily="17" charset="-128"/>
            </a:endParaRPr>
          </a:p>
        </p:txBody>
      </p:sp>
      <p:sp>
        <p:nvSpPr>
          <p:cNvPr id="11" name="テキスト ボックス 10">
            <a:extLst>
              <a:ext uri="{FF2B5EF4-FFF2-40B4-BE49-F238E27FC236}">
                <a16:creationId xmlns:a16="http://schemas.microsoft.com/office/drawing/2014/main" id="{008EA4C0-F0C2-405E-AB84-14E88CC06738}"/>
              </a:ext>
            </a:extLst>
          </p:cNvPr>
          <p:cNvSpPr txBox="1"/>
          <p:nvPr/>
        </p:nvSpPr>
        <p:spPr>
          <a:xfrm>
            <a:off x="814116" y="2611429"/>
            <a:ext cx="10967068" cy="2552174"/>
          </a:xfrm>
          <a:prstGeom prst="rect">
            <a:avLst/>
          </a:prstGeom>
          <a:noFill/>
        </p:spPr>
        <p:txBody>
          <a:bodyPr wrap="square" rtlCol="0">
            <a:spAutoFit/>
          </a:bodyPr>
          <a:lstStyle/>
          <a:p>
            <a:pPr>
              <a:lnSpc>
                <a:spcPct val="150000"/>
              </a:lnSpc>
            </a:pPr>
            <a:r>
              <a:rPr lang="ja-JP" altLang="en-US" sz="2200" dirty="0">
                <a:latin typeface="ＭＳ 明朝" panose="02020609040205080304" pitchFamily="17" charset="-128"/>
                <a:ea typeface="ＭＳ 明朝" panose="02020609040205080304" pitchFamily="17" charset="-128"/>
              </a:rPr>
              <a:t>④ 重要な意味をもつ文献に絞って検討する</a:t>
            </a:r>
            <a:endParaRPr lang="en-US" altLang="ja-JP" sz="2200" dirty="0">
              <a:latin typeface="ＭＳ 明朝" panose="02020609040205080304" pitchFamily="17" charset="-128"/>
              <a:ea typeface="ＭＳ 明朝" panose="02020609040205080304" pitchFamily="17" charset="-128"/>
            </a:endParaRPr>
          </a:p>
          <a:p>
            <a:pPr>
              <a:lnSpc>
                <a:spcPct val="150000"/>
              </a:lnSpc>
            </a:pPr>
            <a:r>
              <a:rPr lang="ja-JP" altLang="en-US" sz="2200" dirty="0">
                <a:latin typeface="ＭＳ 明朝" panose="02020609040205080304" pitchFamily="17" charset="-128"/>
                <a:ea typeface="ＭＳ 明朝" panose="02020609040205080304" pitchFamily="17" charset="-128"/>
              </a:rPr>
              <a:t> ・すべての文献に同等のウェイトをかけて検討するのではなく、</a:t>
            </a:r>
            <a:endParaRPr lang="en-US" altLang="ja-JP" sz="2200" dirty="0">
              <a:latin typeface="ＭＳ 明朝" panose="02020609040205080304" pitchFamily="17" charset="-128"/>
              <a:ea typeface="ＭＳ 明朝" panose="02020609040205080304" pitchFamily="17" charset="-128"/>
            </a:endParaRPr>
          </a:p>
          <a:p>
            <a:pPr>
              <a:lnSpc>
                <a:spcPct val="150000"/>
              </a:lnSpc>
            </a:pPr>
            <a:r>
              <a:rPr lang="ja-JP" altLang="en-US" sz="2200" dirty="0">
                <a:latin typeface="ＭＳ 明朝" panose="02020609040205080304" pitchFamily="17" charset="-128"/>
                <a:ea typeface="ＭＳ 明朝" panose="02020609040205080304" pitchFamily="17" charset="-128"/>
              </a:rPr>
              <a:t>　 研究の流れの中で重要な意味をもつと考えられる文献は詳しく検討し、</a:t>
            </a:r>
            <a:endParaRPr lang="en-US" altLang="ja-JP" sz="2200" dirty="0">
              <a:latin typeface="ＭＳ 明朝" panose="02020609040205080304" pitchFamily="17" charset="-128"/>
              <a:ea typeface="ＭＳ 明朝" panose="02020609040205080304" pitchFamily="17" charset="-128"/>
            </a:endParaRPr>
          </a:p>
          <a:p>
            <a:pPr>
              <a:lnSpc>
                <a:spcPct val="150000"/>
              </a:lnSpc>
            </a:pPr>
            <a:r>
              <a:rPr lang="ja-JP" altLang="en-US" sz="2200" dirty="0">
                <a:latin typeface="ＭＳ 明朝" panose="02020609040205080304" pitchFamily="17" charset="-128"/>
                <a:ea typeface="ＭＳ 明朝" panose="02020609040205080304" pitchFamily="17" charset="-128"/>
              </a:rPr>
              <a:t>　 同じ研究の流れの中で同様のアプローチで行われた研究はまとめて列挙するなど、</a:t>
            </a:r>
            <a:endParaRPr lang="en-US" altLang="ja-JP" sz="2200" dirty="0">
              <a:latin typeface="ＭＳ 明朝" panose="02020609040205080304" pitchFamily="17" charset="-128"/>
              <a:ea typeface="ＭＳ 明朝" panose="02020609040205080304" pitchFamily="17" charset="-128"/>
            </a:endParaRPr>
          </a:p>
          <a:p>
            <a:pPr>
              <a:lnSpc>
                <a:spcPct val="150000"/>
              </a:lnSpc>
            </a:pPr>
            <a:r>
              <a:rPr lang="ja-JP" altLang="en-US" sz="2200" dirty="0">
                <a:latin typeface="ＭＳ 明朝" panose="02020609040205080304" pitchFamily="17" charset="-128"/>
                <a:ea typeface="ＭＳ 明朝" panose="02020609040205080304" pitchFamily="17" charset="-128"/>
              </a:rPr>
              <a:t>　 メリハリを利かせた書き方にする。</a:t>
            </a:r>
            <a:endParaRPr lang="en-US" altLang="ja-JP" sz="22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38441894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5FC46D43-005C-4D61-86B6-A7CFF8F2A22E}"/>
              </a:ext>
            </a:extLst>
          </p:cNvPr>
          <p:cNvSpPr txBox="1"/>
          <p:nvPr/>
        </p:nvSpPr>
        <p:spPr>
          <a:xfrm>
            <a:off x="2175029" y="3479144"/>
            <a:ext cx="9028591" cy="408372"/>
          </a:xfrm>
          <a:prstGeom prst="rect">
            <a:avLst/>
          </a:prstGeom>
          <a:solidFill>
            <a:schemeClr val="bg1"/>
          </a:solidFill>
        </p:spPr>
        <p:txBody>
          <a:bodyPr wrap="square" rtlCol="0">
            <a:spAutoFit/>
          </a:bodyPr>
          <a:lstStyle/>
          <a:p>
            <a:endParaRPr kumimoji="1" lang="ja-JP" altLang="en-US" dirty="0"/>
          </a:p>
        </p:txBody>
      </p:sp>
      <p:sp>
        <p:nvSpPr>
          <p:cNvPr id="10" name="テキスト ボックス 9">
            <a:extLst>
              <a:ext uri="{FF2B5EF4-FFF2-40B4-BE49-F238E27FC236}">
                <a16:creationId xmlns:a16="http://schemas.microsoft.com/office/drawing/2014/main" id="{F2D66A02-8549-43FE-B3D4-0EE5A1940741}"/>
              </a:ext>
            </a:extLst>
          </p:cNvPr>
          <p:cNvSpPr txBox="1"/>
          <p:nvPr/>
        </p:nvSpPr>
        <p:spPr>
          <a:xfrm>
            <a:off x="2175029" y="3479144"/>
            <a:ext cx="9028591" cy="408372"/>
          </a:xfrm>
          <a:prstGeom prst="rect">
            <a:avLst/>
          </a:prstGeom>
          <a:solidFill>
            <a:schemeClr val="bg1"/>
          </a:solidFill>
        </p:spPr>
        <p:txBody>
          <a:bodyPr wrap="square" rtlCol="0">
            <a:spAutoFit/>
          </a:bodyPr>
          <a:lstStyle/>
          <a:p>
            <a:endParaRPr kumimoji="1" lang="ja-JP" altLang="en-US" dirty="0"/>
          </a:p>
        </p:txBody>
      </p:sp>
      <p:sp>
        <p:nvSpPr>
          <p:cNvPr id="9" name="テキスト ボックス 8">
            <a:extLst>
              <a:ext uri="{FF2B5EF4-FFF2-40B4-BE49-F238E27FC236}">
                <a16:creationId xmlns:a16="http://schemas.microsoft.com/office/drawing/2014/main" id="{7EF89B72-CD72-4E11-BDF6-365A7D3A8E7A}"/>
              </a:ext>
            </a:extLst>
          </p:cNvPr>
          <p:cNvSpPr txBox="1"/>
          <p:nvPr/>
        </p:nvSpPr>
        <p:spPr>
          <a:xfrm>
            <a:off x="672100" y="642344"/>
            <a:ext cx="11245364" cy="520848"/>
          </a:xfrm>
          <a:prstGeom prst="rect">
            <a:avLst/>
          </a:prstGeom>
          <a:noFill/>
        </p:spPr>
        <p:txBody>
          <a:bodyPr wrap="square" rtlCol="0">
            <a:spAutoFit/>
          </a:bodyPr>
          <a:lstStyle/>
          <a:p>
            <a:pPr>
              <a:lnSpc>
                <a:spcPct val="150000"/>
              </a:lnSpc>
            </a:pPr>
            <a:r>
              <a:rPr lang="ja-JP" altLang="en-US" sz="2200" dirty="0">
                <a:latin typeface="ＭＳ 明朝" panose="02020609040205080304" pitchFamily="17" charset="-128"/>
                <a:ea typeface="ＭＳ 明朝" panose="02020609040205080304" pitchFamily="17" charset="-128"/>
              </a:rPr>
              <a:t>・どのような研究方法、分析方法を通じて論文が作成されているのかを確認してみる！</a:t>
            </a:r>
            <a:endParaRPr lang="en-US" altLang="ja-JP" sz="2200" dirty="0">
              <a:latin typeface="ＭＳ 明朝" panose="02020609040205080304" pitchFamily="17" charset="-128"/>
              <a:ea typeface="ＭＳ 明朝" panose="02020609040205080304" pitchFamily="17" charset="-128"/>
            </a:endParaRPr>
          </a:p>
        </p:txBody>
      </p:sp>
      <p:graphicFrame>
        <p:nvGraphicFramePr>
          <p:cNvPr id="3" name="表 2">
            <a:extLst>
              <a:ext uri="{FF2B5EF4-FFF2-40B4-BE49-F238E27FC236}">
                <a16:creationId xmlns:a16="http://schemas.microsoft.com/office/drawing/2014/main" id="{EA268912-35EF-4224-B6BE-5DA35F2312D9}"/>
              </a:ext>
            </a:extLst>
          </p:cNvPr>
          <p:cNvGraphicFramePr>
            <a:graphicFrameLocks noGrp="1"/>
          </p:cNvGraphicFramePr>
          <p:nvPr>
            <p:extLst>
              <p:ext uri="{D42A27DB-BD31-4B8C-83A1-F6EECF244321}">
                <p14:modId xmlns:p14="http://schemas.microsoft.com/office/powerpoint/2010/main" val="3361511349"/>
              </p:ext>
            </p:extLst>
          </p:nvPr>
        </p:nvGraphicFramePr>
        <p:xfrm>
          <a:off x="159026" y="1987823"/>
          <a:ext cx="11860698" cy="3154680"/>
        </p:xfrm>
        <a:graphic>
          <a:graphicData uri="http://schemas.openxmlformats.org/drawingml/2006/table">
            <a:tbl>
              <a:tblPr firstRow="1" bandRow="1">
                <a:tableStyleId>{5940675A-B579-460E-94D1-54222C63F5DA}</a:tableStyleId>
              </a:tblPr>
              <a:tblGrid>
                <a:gridCol w="1351722">
                  <a:extLst>
                    <a:ext uri="{9D8B030D-6E8A-4147-A177-3AD203B41FA5}">
                      <a16:colId xmlns:a16="http://schemas.microsoft.com/office/drawing/2014/main" val="3078523416"/>
                    </a:ext>
                  </a:extLst>
                </a:gridCol>
                <a:gridCol w="1374326">
                  <a:extLst>
                    <a:ext uri="{9D8B030D-6E8A-4147-A177-3AD203B41FA5}">
                      <a16:colId xmlns:a16="http://schemas.microsoft.com/office/drawing/2014/main" val="2144074871"/>
                    </a:ext>
                  </a:extLst>
                </a:gridCol>
                <a:gridCol w="9134650">
                  <a:extLst>
                    <a:ext uri="{9D8B030D-6E8A-4147-A177-3AD203B41FA5}">
                      <a16:colId xmlns:a16="http://schemas.microsoft.com/office/drawing/2014/main" val="3483508311"/>
                    </a:ext>
                  </a:extLst>
                </a:gridCol>
              </a:tblGrid>
              <a:tr h="284029">
                <a:tc>
                  <a:txBody>
                    <a:bodyPr/>
                    <a:lstStyle/>
                    <a:p>
                      <a:pPr algn="ctr">
                        <a:spcBef>
                          <a:spcPts val="600"/>
                        </a:spcBef>
                      </a:pPr>
                      <a:r>
                        <a:rPr kumimoji="1" lang="ja-JP" altLang="en-US" b="1" dirty="0">
                          <a:latin typeface="+mn-ea"/>
                          <a:ea typeface="+mn-ea"/>
                        </a:rPr>
                        <a:t>まとめ方</a:t>
                      </a:r>
                      <a:endParaRPr kumimoji="1" lang="en-US" altLang="ja-JP" b="1" dirty="0">
                        <a:latin typeface="+mn-ea"/>
                        <a:ea typeface="+mn-ea"/>
                      </a:endParaRPr>
                    </a:p>
                    <a:p>
                      <a:pPr algn="ctr">
                        <a:spcBef>
                          <a:spcPts val="600"/>
                        </a:spcBef>
                      </a:pPr>
                      <a:r>
                        <a:rPr kumimoji="1" lang="ja-JP" altLang="en-US" b="1" dirty="0">
                          <a:latin typeface="+mn-ea"/>
                          <a:ea typeface="+mn-ea"/>
                        </a:rPr>
                        <a:t>の類型</a:t>
                      </a:r>
                    </a:p>
                  </a:txBody>
                  <a:tcPr anchor="ctr"/>
                </a:tc>
                <a:tc>
                  <a:txBody>
                    <a:bodyPr/>
                    <a:lstStyle/>
                    <a:p>
                      <a:pPr algn="ctr">
                        <a:spcBef>
                          <a:spcPts val="600"/>
                        </a:spcBef>
                      </a:pPr>
                      <a:r>
                        <a:rPr kumimoji="1" lang="ja-JP" altLang="en-US" b="1" dirty="0">
                          <a:latin typeface="+mn-ea"/>
                          <a:ea typeface="+mn-ea"/>
                        </a:rPr>
                        <a:t>検索ルート</a:t>
                      </a:r>
                    </a:p>
                  </a:txBody>
                  <a:tcPr anchor="ctr"/>
                </a:tc>
                <a:tc>
                  <a:txBody>
                    <a:bodyPr/>
                    <a:lstStyle/>
                    <a:p>
                      <a:pPr algn="ctr">
                        <a:spcBef>
                          <a:spcPts val="600"/>
                        </a:spcBef>
                      </a:pPr>
                      <a:r>
                        <a:rPr kumimoji="1" lang="ja-JP" altLang="en-US" b="1" dirty="0">
                          <a:latin typeface="+mn-ea"/>
                          <a:ea typeface="+mn-ea"/>
                        </a:rPr>
                        <a:t>先行研究</a:t>
                      </a:r>
                      <a:endParaRPr kumimoji="1" lang="en-US" altLang="ja-JP" b="1" dirty="0">
                        <a:latin typeface="+mn-ea"/>
                        <a:ea typeface="+mn-ea"/>
                      </a:endParaRPr>
                    </a:p>
                    <a:p>
                      <a:pPr algn="ctr">
                        <a:spcBef>
                          <a:spcPts val="600"/>
                        </a:spcBef>
                      </a:pPr>
                      <a:r>
                        <a:rPr kumimoji="1" lang="ja-JP" altLang="en-US" b="1" dirty="0">
                          <a:latin typeface="+mn-ea"/>
                          <a:ea typeface="+mn-ea"/>
                        </a:rPr>
                        <a:t>（著者 ・発表年度・論文題目）</a:t>
                      </a:r>
                    </a:p>
                  </a:txBody>
                  <a:tcPr anchor="ctr"/>
                </a:tc>
                <a:extLst>
                  <a:ext uri="{0D108BD9-81ED-4DB2-BD59-A6C34878D82A}">
                    <a16:rowId xmlns:a16="http://schemas.microsoft.com/office/drawing/2014/main" val="1224475105"/>
                  </a:ext>
                </a:extLst>
              </a:tr>
              <a:tr h="370840">
                <a:tc>
                  <a:txBody>
                    <a:bodyPr/>
                    <a:lstStyle/>
                    <a:p>
                      <a:pPr algn="ctr">
                        <a:spcBef>
                          <a:spcPts val="600"/>
                        </a:spcBef>
                      </a:pPr>
                      <a:r>
                        <a:rPr kumimoji="1" lang="ja-JP" altLang="en-US" dirty="0">
                          <a:latin typeface="+mn-ea"/>
                          <a:ea typeface="+mn-ea"/>
                        </a:rPr>
                        <a:t>研究テーマ別分析</a:t>
                      </a:r>
                    </a:p>
                  </a:txBody>
                  <a:tcPr anchor="ctr"/>
                </a:tc>
                <a:tc>
                  <a:txBody>
                    <a:bodyPr/>
                    <a:lstStyle/>
                    <a:p>
                      <a:pPr algn="ctr">
                        <a:spcBef>
                          <a:spcPts val="600"/>
                        </a:spcBef>
                      </a:pPr>
                      <a:r>
                        <a:rPr kumimoji="1" lang="ja-JP" altLang="en-US" sz="1800" dirty="0">
                          <a:latin typeface="+mn-ea"/>
                          <a:ea typeface="+mn-ea"/>
                        </a:rPr>
                        <a:t>立教図書館</a:t>
                      </a:r>
                      <a:endParaRPr kumimoji="1" lang="en-US" altLang="ja-JP" sz="1800" dirty="0">
                        <a:latin typeface="+mn-ea"/>
                        <a:ea typeface="+mn-ea"/>
                      </a:endParaRPr>
                    </a:p>
                    <a:p>
                      <a:pPr algn="ctr">
                        <a:spcBef>
                          <a:spcPts val="600"/>
                        </a:spcBef>
                      </a:pPr>
                      <a:r>
                        <a:rPr kumimoji="1" lang="en-US" altLang="ja-JP" sz="1800" dirty="0">
                          <a:latin typeface="+mn-ea"/>
                          <a:ea typeface="+mn-ea"/>
                        </a:rPr>
                        <a:t>OPAC</a:t>
                      </a:r>
                      <a:endParaRPr kumimoji="1" lang="ja-JP" altLang="en-US" sz="1800" dirty="0">
                        <a:latin typeface="+mn-ea"/>
                        <a:ea typeface="+mn-ea"/>
                      </a:endParaRPr>
                    </a:p>
                  </a:txBody>
                  <a:tcPr anchor="ctr"/>
                </a:tc>
                <a:tc>
                  <a:txBody>
                    <a:bodyPr/>
                    <a:lstStyle/>
                    <a:p>
                      <a:pPr>
                        <a:spcBef>
                          <a:spcPts val="600"/>
                        </a:spcBef>
                      </a:pPr>
                      <a:r>
                        <a:rPr kumimoji="1" lang="ja-JP" altLang="en-US" dirty="0">
                          <a:latin typeface="+mn-ea"/>
                          <a:ea typeface="+mn-ea"/>
                        </a:rPr>
                        <a:t>鈴木浩之</a:t>
                      </a:r>
                      <a:r>
                        <a:rPr kumimoji="1" lang="en-US" altLang="ja-JP" dirty="0">
                          <a:latin typeface="+mn-ea"/>
                          <a:ea typeface="+mn-ea"/>
                        </a:rPr>
                        <a:t>(2019)『</a:t>
                      </a:r>
                      <a:r>
                        <a:rPr kumimoji="1" lang="ja-JP" altLang="en-US" dirty="0">
                          <a:latin typeface="+mn-ea"/>
                          <a:ea typeface="+mn-ea"/>
                        </a:rPr>
                        <a:t>子ども虐待対応における保護者との協働関係の構築 </a:t>
                      </a:r>
                      <a:r>
                        <a:rPr kumimoji="1" lang="en-US" altLang="ja-JP" dirty="0">
                          <a:latin typeface="+mn-ea"/>
                          <a:ea typeface="+mn-ea"/>
                        </a:rPr>
                        <a:t>: </a:t>
                      </a:r>
                      <a:r>
                        <a:rPr kumimoji="1" lang="ja-JP" altLang="en-US" dirty="0">
                          <a:latin typeface="+mn-ea"/>
                          <a:ea typeface="+mn-ea"/>
                        </a:rPr>
                        <a:t>家族と支援者へ</a:t>
                      </a:r>
                      <a:endParaRPr kumimoji="1" lang="en-US" altLang="ja-JP" dirty="0">
                        <a:latin typeface="+mn-ea"/>
                        <a:ea typeface="+mn-ea"/>
                      </a:endParaRPr>
                    </a:p>
                    <a:p>
                      <a:pPr>
                        <a:spcBef>
                          <a:spcPts val="600"/>
                        </a:spcBef>
                      </a:pPr>
                      <a:r>
                        <a:rPr kumimoji="1" lang="ja-JP" altLang="en-US" dirty="0">
                          <a:latin typeface="+mn-ea"/>
                          <a:ea typeface="+mn-ea"/>
                        </a:rPr>
                        <a:t>のインタビューから学ぶ実践モデル </a:t>
                      </a:r>
                      <a:r>
                        <a:rPr kumimoji="1" lang="en-US" altLang="ja-JP" dirty="0">
                          <a:latin typeface="+mn-ea"/>
                          <a:ea typeface="+mn-ea"/>
                        </a:rPr>
                        <a:t>』</a:t>
                      </a:r>
                      <a:r>
                        <a:rPr kumimoji="1" lang="ja-JP" altLang="en-US" dirty="0">
                          <a:latin typeface="+mn-ea"/>
                          <a:ea typeface="+mn-ea"/>
                        </a:rPr>
                        <a:t>（「序章の第</a:t>
                      </a:r>
                      <a:r>
                        <a:rPr kumimoji="1" lang="en-US" altLang="ja-JP" dirty="0">
                          <a:latin typeface="+mn-ea"/>
                          <a:ea typeface="+mn-ea"/>
                        </a:rPr>
                        <a:t>2</a:t>
                      </a:r>
                      <a:r>
                        <a:rPr kumimoji="1" lang="ja-JP" altLang="en-US" dirty="0">
                          <a:latin typeface="+mn-ea"/>
                          <a:ea typeface="+mn-ea"/>
                        </a:rPr>
                        <a:t>節</a:t>
                      </a:r>
                      <a:r>
                        <a:rPr kumimoji="1" lang="en-US" altLang="ja-JP" dirty="0">
                          <a:latin typeface="+mn-ea"/>
                          <a:ea typeface="+mn-ea"/>
                        </a:rPr>
                        <a:t>. </a:t>
                      </a:r>
                      <a:r>
                        <a:rPr kumimoji="1" lang="ja-JP" altLang="en-US" dirty="0">
                          <a:latin typeface="+mn-ea"/>
                          <a:ea typeface="+mn-ea"/>
                        </a:rPr>
                        <a:t>先行研究」</a:t>
                      </a:r>
                      <a:r>
                        <a:rPr kumimoji="1" lang="en-US" altLang="ja-JP" dirty="0">
                          <a:latin typeface="+mn-ea"/>
                          <a:ea typeface="+mn-ea"/>
                        </a:rPr>
                        <a:t>)</a:t>
                      </a:r>
                      <a:endParaRPr kumimoji="1" lang="ja-JP" altLang="en-US" dirty="0">
                        <a:latin typeface="+mn-ea"/>
                        <a:ea typeface="+mn-ea"/>
                      </a:endParaRPr>
                    </a:p>
                  </a:txBody>
                  <a:tcPr anchor="ctr"/>
                </a:tc>
                <a:extLst>
                  <a:ext uri="{0D108BD9-81ED-4DB2-BD59-A6C34878D82A}">
                    <a16:rowId xmlns:a16="http://schemas.microsoft.com/office/drawing/2014/main" val="513592941"/>
                  </a:ext>
                </a:extLst>
              </a:tr>
              <a:tr h="370840">
                <a:tc>
                  <a:txBody>
                    <a:bodyPr/>
                    <a:lstStyle/>
                    <a:p>
                      <a:pPr algn="ctr">
                        <a:spcBef>
                          <a:spcPts val="600"/>
                        </a:spcBef>
                      </a:pPr>
                      <a:r>
                        <a:rPr kumimoji="1" lang="ja-JP" altLang="en-US" dirty="0">
                          <a:latin typeface="+mn-ea"/>
                          <a:ea typeface="+mn-ea"/>
                        </a:rPr>
                        <a:t>時間順</a:t>
                      </a:r>
                      <a:endParaRPr kumimoji="1" lang="en-US" altLang="ja-JP" dirty="0">
                        <a:latin typeface="+mn-ea"/>
                        <a:ea typeface="+mn-ea"/>
                      </a:endParaRPr>
                    </a:p>
                    <a:p>
                      <a:pPr algn="ctr">
                        <a:spcBef>
                          <a:spcPts val="600"/>
                        </a:spcBef>
                      </a:pPr>
                      <a:r>
                        <a:rPr kumimoji="1" lang="ja-JP" altLang="en-US" dirty="0">
                          <a:latin typeface="+mn-ea"/>
                          <a:ea typeface="+mn-ea"/>
                        </a:rPr>
                        <a:t>内容別分析</a:t>
                      </a:r>
                    </a:p>
                  </a:txBody>
                  <a:tcPr anchor="ctr"/>
                </a:tc>
                <a:tc>
                  <a:txBody>
                    <a:bodyPr/>
                    <a:lstStyle/>
                    <a:p>
                      <a:pPr algn="ctr">
                        <a:spcBef>
                          <a:spcPts val="600"/>
                        </a:spcBef>
                      </a:pPr>
                      <a:r>
                        <a:rPr kumimoji="1" lang="en-US" altLang="ja-JP" sz="1800" dirty="0" err="1">
                          <a:latin typeface="+mn-ea"/>
                          <a:ea typeface="+mn-ea"/>
                        </a:rPr>
                        <a:t>CiNii</a:t>
                      </a:r>
                      <a:endParaRPr kumimoji="1" lang="ja-JP" altLang="en-US" sz="1800" dirty="0">
                        <a:latin typeface="+mn-ea"/>
                        <a:ea typeface="+mn-ea"/>
                      </a:endParaRPr>
                    </a:p>
                  </a:txBody>
                  <a:tcPr anchor="ctr"/>
                </a:tc>
                <a:tc>
                  <a:txBody>
                    <a:bodyPr/>
                    <a:lstStyle/>
                    <a:p>
                      <a:pPr>
                        <a:spcBef>
                          <a:spcPts val="600"/>
                        </a:spcBef>
                      </a:pPr>
                      <a:r>
                        <a:rPr kumimoji="1" lang="ja-JP" altLang="en-US" dirty="0">
                          <a:latin typeface="+mn-ea"/>
                          <a:ea typeface="+mn-ea"/>
                        </a:rPr>
                        <a:t>梶原豪人</a:t>
                      </a:r>
                      <a:r>
                        <a:rPr kumimoji="1" lang="en-US" altLang="ja-JP" dirty="0">
                          <a:latin typeface="+mn-ea"/>
                          <a:ea typeface="+mn-ea"/>
                        </a:rPr>
                        <a:t>(2020)</a:t>
                      </a:r>
                      <a:r>
                        <a:rPr kumimoji="1" lang="ja-JP" altLang="en-US" dirty="0">
                          <a:latin typeface="+mn-ea"/>
                          <a:ea typeface="+mn-ea"/>
                        </a:rPr>
                        <a:t>「貧困家庭の不登校をめぐる研究の動向と課題」</a:t>
                      </a:r>
                    </a:p>
                  </a:txBody>
                  <a:tcPr anchor="ctr"/>
                </a:tc>
                <a:extLst>
                  <a:ext uri="{0D108BD9-81ED-4DB2-BD59-A6C34878D82A}">
                    <a16:rowId xmlns:a16="http://schemas.microsoft.com/office/drawing/2014/main" val="891594370"/>
                  </a:ext>
                </a:extLst>
              </a:tr>
              <a:tr h="370840">
                <a:tc>
                  <a:txBody>
                    <a:bodyPr/>
                    <a:lstStyle/>
                    <a:p>
                      <a:pPr algn="ctr">
                        <a:spcBef>
                          <a:spcPts val="600"/>
                        </a:spcBef>
                      </a:pPr>
                      <a:r>
                        <a:rPr kumimoji="1" lang="ja-JP" altLang="en-US" dirty="0">
                          <a:latin typeface="+mn-ea"/>
                          <a:ea typeface="+mn-ea"/>
                        </a:rPr>
                        <a:t>定量的分析</a:t>
                      </a:r>
                      <a:endParaRPr kumimoji="1" lang="en-US" altLang="ja-JP" dirty="0">
                        <a:latin typeface="+mn-ea"/>
                        <a:ea typeface="+mn-ea"/>
                      </a:endParaRPr>
                    </a:p>
                    <a:p>
                      <a:pPr algn="ctr">
                        <a:spcBef>
                          <a:spcPts val="600"/>
                        </a:spcBef>
                      </a:pPr>
                      <a:r>
                        <a:rPr kumimoji="1" lang="en-US" altLang="ja-JP" sz="1600" dirty="0">
                          <a:latin typeface="+mn-ea"/>
                          <a:ea typeface="+mn-ea"/>
                        </a:rPr>
                        <a:t>(</a:t>
                      </a:r>
                      <a:r>
                        <a:rPr kumimoji="1" lang="ja-JP" altLang="en-US" sz="1600" dirty="0">
                          <a:latin typeface="+mn-ea"/>
                          <a:ea typeface="+mn-ea"/>
                        </a:rPr>
                        <a:t>テキスト</a:t>
                      </a:r>
                      <a:endParaRPr kumimoji="1" lang="en-US" altLang="ja-JP" sz="1600" dirty="0">
                        <a:latin typeface="+mn-ea"/>
                        <a:ea typeface="+mn-ea"/>
                      </a:endParaRPr>
                    </a:p>
                    <a:p>
                      <a:pPr algn="ctr">
                        <a:spcBef>
                          <a:spcPts val="600"/>
                        </a:spcBef>
                      </a:pPr>
                      <a:r>
                        <a:rPr kumimoji="1" lang="ja-JP" altLang="en-US" sz="1600" dirty="0">
                          <a:latin typeface="+mn-ea"/>
                          <a:ea typeface="+mn-ea"/>
                        </a:rPr>
                        <a:t>マイニング</a:t>
                      </a:r>
                      <a:r>
                        <a:rPr kumimoji="1" lang="en-US" altLang="ja-JP" sz="1600" dirty="0">
                          <a:latin typeface="+mn-ea"/>
                          <a:ea typeface="+mn-ea"/>
                        </a:rPr>
                        <a:t>)</a:t>
                      </a:r>
                      <a:endParaRPr kumimoji="1" lang="ja-JP" altLang="en-US" sz="1600" dirty="0">
                        <a:latin typeface="+mn-ea"/>
                        <a:ea typeface="+mn-ea"/>
                      </a:endParaRPr>
                    </a:p>
                  </a:txBody>
                  <a:tcPr anchor="ctr"/>
                </a:tc>
                <a:tc>
                  <a:txBody>
                    <a:bodyPr/>
                    <a:lstStyle/>
                    <a:p>
                      <a:pPr algn="ctr">
                        <a:spcBef>
                          <a:spcPts val="600"/>
                        </a:spcBef>
                      </a:pPr>
                      <a:r>
                        <a:rPr kumimoji="1" lang="en-US" altLang="ja-JP" sz="1800" dirty="0" err="1">
                          <a:latin typeface="+mn-ea"/>
                          <a:ea typeface="+mn-ea"/>
                        </a:rPr>
                        <a:t>CiNii</a:t>
                      </a:r>
                      <a:endParaRPr kumimoji="1" lang="ja-JP" altLang="en-US" sz="1800" dirty="0">
                        <a:latin typeface="+mn-ea"/>
                        <a:ea typeface="+mn-ea"/>
                      </a:endParaRPr>
                    </a:p>
                  </a:txBody>
                  <a:tcPr anchor="ctr"/>
                </a:tc>
                <a:tc>
                  <a:txBody>
                    <a:bodyPr/>
                    <a:lstStyle/>
                    <a:p>
                      <a:pPr>
                        <a:spcBef>
                          <a:spcPts val="600"/>
                        </a:spcBef>
                      </a:pPr>
                      <a:r>
                        <a:rPr kumimoji="1" lang="ja-JP" altLang="en-US" dirty="0">
                          <a:latin typeface="+mn-ea"/>
                          <a:ea typeface="+mn-ea"/>
                        </a:rPr>
                        <a:t>大塩佳名子・安孫子尚子</a:t>
                      </a:r>
                      <a:r>
                        <a:rPr kumimoji="1" lang="en-US" altLang="ja-JP" dirty="0">
                          <a:latin typeface="+mn-ea"/>
                          <a:ea typeface="+mn-ea"/>
                        </a:rPr>
                        <a:t>(2018)</a:t>
                      </a:r>
                      <a:r>
                        <a:rPr kumimoji="1" lang="ja-JP" altLang="en-US" dirty="0">
                          <a:latin typeface="+mn-ea"/>
                          <a:ea typeface="+mn-ea"/>
                        </a:rPr>
                        <a:t>「乳幼児揺さぶられ症候群に関する研究の動向：</a:t>
                      </a:r>
                      <a:endParaRPr kumimoji="1" lang="en-US" altLang="ja-JP" dirty="0">
                        <a:latin typeface="+mn-ea"/>
                        <a:ea typeface="+mn-ea"/>
                      </a:endParaRPr>
                    </a:p>
                    <a:p>
                      <a:pPr>
                        <a:spcBef>
                          <a:spcPts val="600"/>
                        </a:spcBef>
                      </a:pPr>
                      <a:r>
                        <a:rPr kumimoji="1" lang="ja-JP" altLang="en-US" dirty="0">
                          <a:latin typeface="+mn-ea"/>
                          <a:ea typeface="+mn-ea"/>
                        </a:rPr>
                        <a:t>テキストマイニングを用いた抄録内容の分析」</a:t>
                      </a:r>
                    </a:p>
                  </a:txBody>
                  <a:tcPr anchor="ctr"/>
                </a:tc>
                <a:extLst>
                  <a:ext uri="{0D108BD9-81ED-4DB2-BD59-A6C34878D82A}">
                    <a16:rowId xmlns:a16="http://schemas.microsoft.com/office/drawing/2014/main" val="3044773534"/>
                  </a:ext>
                </a:extLst>
              </a:tr>
            </a:tbl>
          </a:graphicData>
        </a:graphic>
      </p:graphicFrame>
      <p:sp>
        <p:nvSpPr>
          <p:cNvPr id="8" name="テキスト ボックス 7">
            <a:extLst>
              <a:ext uri="{FF2B5EF4-FFF2-40B4-BE49-F238E27FC236}">
                <a16:creationId xmlns:a16="http://schemas.microsoft.com/office/drawing/2014/main" id="{7C7F826D-98B5-4C58-8A6C-47399B1E2053}"/>
              </a:ext>
            </a:extLst>
          </p:cNvPr>
          <p:cNvSpPr txBox="1"/>
          <p:nvPr/>
        </p:nvSpPr>
        <p:spPr>
          <a:xfrm>
            <a:off x="2020509" y="1441681"/>
            <a:ext cx="8230495" cy="510011"/>
          </a:xfrm>
          <a:prstGeom prst="rect">
            <a:avLst/>
          </a:prstGeom>
          <a:noFill/>
        </p:spPr>
        <p:txBody>
          <a:bodyPr wrap="square" rtlCol="0">
            <a:spAutoFit/>
          </a:bodyPr>
          <a:lstStyle/>
          <a:p>
            <a:pPr algn="ctr">
              <a:lnSpc>
                <a:spcPct val="150000"/>
              </a:lnSpc>
            </a:pPr>
            <a:r>
              <a:rPr lang="ja-JP" altLang="en-US" sz="2000" b="1" dirty="0">
                <a:latin typeface="+mn-ea"/>
              </a:rPr>
              <a:t>表</a:t>
            </a:r>
            <a:r>
              <a:rPr lang="en-US" altLang="ja-JP" sz="2000" b="1" dirty="0">
                <a:latin typeface="+mn-ea"/>
              </a:rPr>
              <a:t>1. </a:t>
            </a:r>
            <a:r>
              <a:rPr lang="ja-JP" altLang="en-US" sz="2000" b="1" dirty="0">
                <a:latin typeface="+mn-ea"/>
              </a:rPr>
              <a:t>おすすめの参考文献</a:t>
            </a:r>
            <a:endParaRPr lang="en-US" altLang="ja-JP" sz="2000" b="1" dirty="0">
              <a:latin typeface="+mn-ea"/>
            </a:endParaRPr>
          </a:p>
        </p:txBody>
      </p:sp>
    </p:spTree>
    <p:extLst>
      <p:ext uri="{BB962C8B-B14F-4D97-AF65-F5344CB8AC3E}">
        <p14:creationId xmlns:p14="http://schemas.microsoft.com/office/powerpoint/2010/main" val="33029129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5FC46D43-005C-4D61-86B6-A7CFF8F2A22E}"/>
              </a:ext>
            </a:extLst>
          </p:cNvPr>
          <p:cNvSpPr txBox="1"/>
          <p:nvPr/>
        </p:nvSpPr>
        <p:spPr>
          <a:xfrm>
            <a:off x="2175029" y="3479144"/>
            <a:ext cx="9028591" cy="408372"/>
          </a:xfrm>
          <a:prstGeom prst="rect">
            <a:avLst/>
          </a:prstGeom>
          <a:solidFill>
            <a:schemeClr val="bg1"/>
          </a:solidFill>
        </p:spPr>
        <p:txBody>
          <a:bodyPr wrap="square" rtlCol="0">
            <a:spAutoFit/>
          </a:bodyPr>
          <a:lstStyle/>
          <a:p>
            <a:endParaRPr kumimoji="1" lang="ja-JP" altLang="en-US" dirty="0"/>
          </a:p>
        </p:txBody>
      </p:sp>
      <p:sp>
        <p:nvSpPr>
          <p:cNvPr id="10" name="テキスト ボックス 9">
            <a:extLst>
              <a:ext uri="{FF2B5EF4-FFF2-40B4-BE49-F238E27FC236}">
                <a16:creationId xmlns:a16="http://schemas.microsoft.com/office/drawing/2014/main" id="{F2D66A02-8549-43FE-B3D4-0EE5A1940741}"/>
              </a:ext>
            </a:extLst>
          </p:cNvPr>
          <p:cNvSpPr txBox="1"/>
          <p:nvPr/>
        </p:nvSpPr>
        <p:spPr>
          <a:xfrm>
            <a:off x="2175029" y="3479144"/>
            <a:ext cx="9028591" cy="408372"/>
          </a:xfrm>
          <a:prstGeom prst="rect">
            <a:avLst/>
          </a:prstGeom>
          <a:solidFill>
            <a:schemeClr val="bg1"/>
          </a:solidFill>
        </p:spPr>
        <p:txBody>
          <a:bodyPr wrap="square" rtlCol="0">
            <a:spAutoFit/>
          </a:bodyPr>
          <a:lstStyle/>
          <a:p>
            <a:endParaRPr kumimoji="1" lang="ja-JP" altLang="en-US" dirty="0"/>
          </a:p>
        </p:txBody>
      </p:sp>
      <p:sp>
        <p:nvSpPr>
          <p:cNvPr id="7" name="テキスト ボックス 6">
            <a:extLst>
              <a:ext uri="{FF2B5EF4-FFF2-40B4-BE49-F238E27FC236}">
                <a16:creationId xmlns:a16="http://schemas.microsoft.com/office/drawing/2014/main" id="{714E5598-5F54-4D51-8FB5-C315561D8C9E}"/>
              </a:ext>
            </a:extLst>
          </p:cNvPr>
          <p:cNvSpPr txBox="1"/>
          <p:nvPr/>
        </p:nvSpPr>
        <p:spPr>
          <a:xfrm>
            <a:off x="588828" y="400465"/>
            <a:ext cx="11245364" cy="1405193"/>
          </a:xfrm>
          <a:prstGeom prst="rect">
            <a:avLst/>
          </a:prstGeom>
          <a:noFill/>
        </p:spPr>
        <p:txBody>
          <a:bodyPr wrap="square" rtlCol="0">
            <a:spAutoFit/>
          </a:bodyPr>
          <a:lstStyle/>
          <a:p>
            <a:pPr>
              <a:lnSpc>
                <a:spcPct val="150000"/>
              </a:lnSpc>
            </a:pPr>
            <a:r>
              <a:rPr lang="ja-JP" altLang="en-US" sz="2000" b="1" dirty="0">
                <a:latin typeface="ＭＳ 明朝" panose="02020609040205080304" pitchFamily="17" charset="-128"/>
                <a:ea typeface="ＭＳ 明朝" panose="02020609040205080304" pitchFamily="17" charset="-128"/>
              </a:rPr>
              <a:t>引用・参考文献</a:t>
            </a:r>
            <a:endParaRPr lang="en-US" altLang="ja-JP" sz="2000" b="1" dirty="0">
              <a:latin typeface="ＭＳ 明朝" panose="02020609040205080304" pitchFamily="17" charset="-128"/>
              <a:ea typeface="ＭＳ 明朝" panose="02020609040205080304" pitchFamily="17" charset="-128"/>
            </a:endParaRPr>
          </a:p>
          <a:p>
            <a:pPr>
              <a:lnSpc>
                <a:spcPct val="150000"/>
              </a:lnSpc>
            </a:pPr>
            <a:r>
              <a:rPr lang="ja-JP" altLang="en-US" sz="2000" dirty="0">
                <a:latin typeface="ＭＳ 明朝" panose="02020609040205080304" pitchFamily="17" charset="-128"/>
                <a:ea typeface="ＭＳ 明朝" panose="02020609040205080304" pitchFamily="17" charset="-128"/>
              </a:rPr>
              <a:t>岩田正美・小林良二・中谷陽明・稲葉昭英 </a:t>
            </a:r>
            <a:r>
              <a:rPr lang="en-US" altLang="ja-JP" sz="2000" dirty="0">
                <a:latin typeface="ＭＳ 明朝" panose="02020609040205080304" pitchFamily="17" charset="-128"/>
                <a:ea typeface="ＭＳ 明朝" panose="02020609040205080304" pitchFamily="17" charset="-128"/>
              </a:rPr>
              <a:t>(2006)『</a:t>
            </a:r>
            <a:r>
              <a:rPr lang="ja-JP" altLang="en-US" sz="2000" dirty="0">
                <a:latin typeface="ＭＳ 明朝" panose="02020609040205080304" pitchFamily="17" charset="-128"/>
                <a:ea typeface="ＭＳ 明朝" panose="02020609040205080304" pitchFamily="17" charset="-128"/>
              </a:rPr>
              <a:t>社会福祉研究法：現実世界に迫る</a:t>
            </a:r>
            <a:r>
              <a:rPr lang="en-US" altLang="ja-JP" sz="2000" dirty="0">
                <a:latin typeface="ＭＳ 明朝" panose="02020609040205080304" pitchFamily="17" charset="-128"/>
                <a:ea typeface="ＭＳ 明朝" panose="02020609040205080304" pitchFamily="17" charset="-128"/>
              </a:rPr>
              <a:t>14</a:t>
            </a:r>
            <a:r>
              <a:rPr lang="ja-JP" altLang="en-US" sz="2000" dirty="0">
                <a:latin typeface="ＭＳ 明朝" panose="02020609040205080304" pitchFamily="17" charset="-128"/>
                <a:ea typeface="ＭＳ 明朝" panose="02020609040205080304" pitchFamily="17" charset="-128"/>
              </a:rPr>
              <a:t>レッスン</a:t>
            </a:r>
            <a:r>
              <a:rPr lang="en-US" altLang="ja-JP" sz="2000" dirty="0">
                <a:latin typeface="ＭＳ 明朝" panose="02020609040205080304" pitchFamily="17" charset="-128"/>
                <a:ea typeface="ＭＳ 明朝" panose="02020609040205080304" pitchFamily="17" charset="-128"/>
              </a:rPr>
              <a:t>』</a:t>
            </a:r>
            <a:r>
              <a:rPr lang="ja-JP" altLang="en-US" sz="2000" dirty="0">
                <a:latin typeface="ＭＳ 明朝" panose="02020609040205080304" pitchFamily="17" charset="-128"/>
                <a:ea typeface="ＭＳ 明朝" panose="02020609040205080304" pitchFamily="17" charset="-128"/>
              </a:rPr>
              <a:t>有斐閣、</a:t>
            </a:r>
            <a:r>
              <a:rPr lang="en-US" altLang="ja-JP" sz="2000" dirty="0">
                <a:latin typeface="ＭＳ 明朝" panose="02020609040205080304" pitchFamily="17" charset="-128"/>
                <a:ea typeface="ＭＳ 明朝" panose="02020609040205080304" pitchFamily="17" charset="-128"/>
              </a:rPr>
              <a:t>pp.32-56</a:t>
            </a:r>
          </a:p>
        </p:txBody>
      </p:sp>
      <p:sp>
        <p:nvSpPr>
          <p:cNvPr id="4" name="正方形/長方形 3">
            <a:extLst>
              <a:ext uri="{FF2B5EF4-FFF2-40B4-BE49-F238E27FC236}">
                <a16:creationId xmlns:a16="http://schemas.microsoft.com/office/drawing/2014/main" id="{C790118A-0417-443E-A784-A0A754E5562F}"/>
              </a:ext>
            </a:extLst>
          </p:cNvPr>
          <p:cNvSpPr/>
          <p:nvPr/>
        </p:nvSpPr>
        <p:spPr>
          <a:xfrm>
            <a:off x="858625" y="3218720"/>
            <a:ext cx="10474750" cy="520848"/>
          </a:xfrm>
          <a:prstGeom prst="rect">
            <a:avLst/>
          </a:prstGeom>
          <a:solidFill>
            <a:srgbClr val="FFFF00"/>
          </a:solidFill>
          <a:ln>
            <a:solidFill>
              <a:schemeClr val="tx1"/>
            </a:solidFill>
          </a:ln>
        </p:spPr>
        <p:txBody>
          <a:bodyPr wrap="square">
            <a:spAutoFit/>
          </a:bodyPr>
          <a:lstStyle/>
          <a:p>
            <a:pPr>
              <a:lnSpc>
                <a:spcPct val="150000"/>
              </a:lnSpc>
            </a:pPr>
            <a:r>
              <a:rPr lang="ja-JP" altLang="en-US" sz="2200" b="1" dirty="0">
                <a:solidFill>
                  <a:sysClr val="windowText" lastClr="000000"/>
                </a:solidFill>
                <a:latin typeface="ＭＳ 明朝" panose="02020609040205080304" pitchFamily="17" charset="-128"/>
                <a:ea typeface="ＭＳ 明朝" panose="02020609040205080304" pitchFamily="17" charset="-128"/>
              </a:rPr>
              <a:t> とにかく研究レビューを行った多様な論文を実際に読んで、書いてみましょう！</a:t>
            </a:r>
            <a:endParaRPr lang="en-US" altLang="ja-JP" sz="2200" b="1" dirty="0">
              <a:solidFill>
                <a:sysClr val="windowText" lastClr="000000"/>
              </a:solidFill>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3615367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1BB008CD-6817-481E-857B-F7B3BA5DDE4F}"/>
              </a:ext>
            </a:extLst>
          </p:cNvPr>
          <p:cNvSpPr txBox="1"/>
          <p:nvPr/>
        </p:nvSpPr>
        <p:spPr>
          <a:xfrm>
            <a:off x="1380026" y="747579"/>
            <a:ext cx="9431947" cy="523220"/>
          </a:xfrm>
          <a:prstGeom prst="rect">
            <a:avLst/>
          </a:prstGeom>
          <a:noFill/>
        </p:spPr>
        <p:txBody>
          <a:bodyPr wrap="square" rtlCol="0">
            <a:spAutoFit/>
          </a:bodyPr>
          <a:lstStyle/>
          <a:p>
            <a:pPr algn="ctr"/>
            <a:r>
              <a:rPr kumimoji="1" lang="ja-JP" altLang="en-US" sz="2800" b="1" dirty="0">
                <a:latin typeface="ＭＳ 明朝" panose="02020609040205080304" pitchFamily="17" charset="-128"/>
                <a:ea typeface="ＭＳ 明朝" panose="02020609040205080304" pitchFamily="17" charset="-128"/>
              </a:rPr>
              <a:t>目次</a:t>
            </a:r>
            <a:endParaRPr kumimoji="1" lang="en-US" altLang="ja-JP" sz="2800" b="1" dirty="0">
              <a:latin typeface="ＭＳ 明朝" panose="02020609040205080304" pitchFamily="17" charset="-128"/>
              <a:ea typeface="ＭＳ 明朝" panose="02020609040205080304" pitchFamily="17" charset="-128"/>
            </a:endParaRPr>
          </a:p>
        </p:txBody>
      </p:sp>
      <p:sp>
        <p:nvSpPr>
          <p:cNvPr id="2" name="テキスト ボックス 1">
            <a:extLst>
              <a:ext uri="{FF2B5EF4-FFF2-40B4-BE49-F238E27FC236}">
                <a16:creationId xmlns:a16="http://schemas.microsoft.com/office/drawing/2014/main" id="{5FC46D43-005C-4D61-86B6-A7CFF8F2A22E}"/>
              </a:ext>
            </a:extLst>
          </p:cNvPr>
          <p:cNvSpPr txBox="1"/>
          <p:nvPr/>
        </p:nvSpPr>
        <p:spPr>
          <a:xfrm>
            <a:off x="2175029" y="3293616"/>
            <a:ext cx="9028591" cy="408372"/>
          </a:xfrm>
          <a:prstGeom prst="rect">
            <a:avLst/>
          </a:prstGeom>
          <a:solidFill>
            <a:schemeClr val="bg1"/>
          </a:solidFill>
        </p:spPr>
        <p:txBody>
          <a:bodyPr wrap="square" rtlCol="0">
            <a:spAutoFit/>
          </a:bodyPr>
          <a:lstStyle/>
          <a:p>
            <a:endParaRPr kumimoji="1" lang="ja-JP" altLang="en-US" dirty="0"/>
          </a:p>
        </p:txBody>
      </p:sp>
      <p:sp>
        <p:nvSpPr>
          <p:cNvPr id="6" name="テキスト ボックス 5">
            <a:extLst>
              <a:ext uri="{FF2B5EF4-FFF2-40B4-BE49-F238E27FC236}">
                <a16:creationId xmlns:a16="http://schemas.microsoft.com/office/drawing/2014/main" id="{E2787575-6005-42E1-9552-67BD05D5EB50}"/>
              </a:ext>
            </a:extLst>
          </p:cNvPr>
          <p:cNvSpPr txBox="1"/>
          <p:nvPr/>
        </p:nvSpPr>
        <p:spPr>
          <a:xfrm>
            <a:off x="3987326" y="1682117"/>
            <a:ext cx="5119910" cy="3222998"/>
          </a:xfrm>
          <a:prstGeom prst="rect">
            <a:avLst/>
          </a:prstGeom>
          <a:noFill/>
        </p:spPr>
        <p:txBody>
          <a:bodyPr wrap="square" rtlCol="0">
            <a:spAutoFit/>
          </a:bodyPr>
          <a:lstStyle/>
          <a:p>
            <a:pPr marL="514350" indent="-514350">
              <a:lnSpc>
                <a:spcPct val="150000"/>
              </a:lnSpc>
              <a:buAutoNum type="arabicPeriod"/>
            </a:pPr>
            <a:r>
              <a:rPr lang="ja-JP" altLang="en-US" sz="2800" b="1" dirty="0">
                <a:latin typeface="ＭＳ 明朝" panose="02020609040205080304" pitchFamily="17" charset="-128"/>
                <a:ea typeface="ＭＳ 明朝" panose="02020609040205080304" pitchFamily="17" charset="-128"/>
              </a:rPr>
              <a:t>研究レビューとは</a:t>
            </a:r>
            <a:endParaRPr lang="en-US" altLang="ja-JP" sz="2800" b="1" dirty="0">
              <a:latin typeface="ＭＳ 明朝" panose="02020609040205080304" pitchFamily="17" charset="-128"/>
              <a:ea typeface="ＭＳ 明朝" panose="02020609040205080304" pitchFamily="17" charset="-128"/>
            </a:endParaRPr>
          </a:p>
          <a:p>
            <a:pPr>
              <a:lnSpc>
                <a:spcPct val="150000"/>
              </a:lnSpc>
            </a:pPr>
            <a:r>
              <a:rPr kumimoji="1" lang="en-US" altLang="ja-JP" sz="2800" b="1" dirty="0">
                <a:latin typeface="ＭＳ 明朝" panose="02020609040205080304" pitchFamily="17" charset="-128"/>
                <a:ea typeface="ＭＳ 明朝" panose="02020609040205080304" pitchFamily="17" charset="-128"/>
              </a:rPr>
              <a:t>2. </a:t>
            </a:r>
            <a:r>
              <a:rPr kumimoji="1" lang="ja-JP" altLang="en-US" sz="2800" b="1" dirty="0">
                <a:latin typeface="ＭＳ 明朝" panose="02020609040205080304" pitchFamily="17" charset="-128"/>
                <a:ea typeface="ＭＳ 明朝" panose="02020609040205080304" pitchFamily="17" charset="-128"/>
              </a:rPr>
              <a:t>研究レビューの目的</a:t>
            </a:r>
            <a:endParaRPr kumimoji="1" lang="en-US" altLang="ja-JP" sz="2800" b="1" dirty="0">
              <a:latin typeface="ＭＳ 明朝" panose="02020609040205080304" pitchFamily="17" charset="-128"/>
              <a:ea typeface="ＭＳ 明朝" panose="02020609040205080304" pitchFamily="17" charset="-128"/>
            </a:endParaRPr>
          </a:p>
          <a:p>
            <a:pPr>
              <a:lnSpc>
                <a:spcPct val="150000"/>
              </a:lnSpc>
            </a:pPr>
            <a:r>
              <a:rPr lang="en-US" altLang="ja-JP" sz="2800" b="1" dirty="0">
                <a:latin typeface="ＭＳ 明朝" panose="02020609040205080304" pitchFamily="17" charset="-128"/>
                <a:ea typeface="ＭＳ 明朝" panose="02020609040205080304" pitchFamily="17" charset="-128"/>
              </a:rPr>
              <a:t>3. </a:t>
            </a:r>
            <a:r>
              <a:rPr lang="ja-JP" altLang="en-US" sz="2800" b="1" dirty="0">
                <a:latin typeface="ＭＳ 明朝" panose="02020609040205080304" pitchFamily="17" charset="-128"/>
                <a:ea typeface="ＭＳ 明朝" panose="02020609040205080304" pitchFamily="17" charset="-128"/>
              </a:rPr>
              <a:t>先行研究の検索方法</a:t>
            </a:r>
            <a:endParaRPr lang="en-US" altLang="ja-JP" sz="2800" b="1" dirty="0">
              <a:latin typeface="ＭＳ 明朝" panose="02020609040205080304" pitchFamily="17" charset="-128"/>
              <a:ea typeface="ＭＳ 明朝" panose="02020609040205080304" pitchFamily="17" charset="-128"/>
            </a:endParaRPr>
          </a:p>
          <a:p>
            <a:pPr>
              <a:lnSpc>
                <a:spcPct val="150000"/>
              </a:lnSpc>
            </a:pPr>
            <a:r>
              <a:rPr kumimoji="1" lang="en-US" altLang="ja-JP" sz="2800" b="1" dirty="0">
                <a:latin typeface="ＭＳ 明朝" panose="02020609040205080304" pitchFamily="17" charset="-128"/>
                <a:ea typeface="ＭＳ 明朝" panose="02020609040205080304" pitchFamily="17" charset="-128"/>
              </a:rPr>
              <a:t>4. </a:t>
            </a:r>
            <a:r>
              <a:rPr kumimoji="1" lang="ja-JP" altLang="en-US" sz="2800" b="1" dirty="0">
                <a:latin typeface="ＭＳ 明朝" panose="02020609040205080304" pitchFamily="17" charset="-128"/>
                <a:ea typeface="ＭＳ 明朝" panose="02020609040205080304" pitchFamily="17" charset="-128"/>
              </a:rPr>
              <a:t>先行研究のまとめ方</a:t>
            </a:r>
            <a:endParaRPr kumimoji="1" lang="en-US" altLang="ja-JP" sz="2800" b="1" dirty="0">
              <a:latin typeface="ＭＳ 明朝" panose="02020609040205080304" pitchFamily="17" charset="-128"/>
              <a:ea typeface="ＭＳ 明朝" panose="02020609040205080304" pitchFamily="17" charset="-128"/>
            </a:endParaRPr>
          </a:p>
          <a:p>
            <a:pPr>
              <a:lnSpc>
                <a:spcPct val="150000"/>
              </a:lnSpc>
            </a:pPr>
            <a:r>
              <a:rPr lang="en-US" altLang="ja-JP" sz="2800" b="1" dirty="0">
                <a:latin typeface="ＭＳ 明朝" panose="02020609040205080304" pitchFamily="17" charset="-128"/>
                <a:ea typeface="ＭＳ 明朝" panose="02020609040205080304" pitchFamily="17" charset="-128"/>
              </a:rPr>
              <a:t>5. </a:t>
            </a:r>
            <a:r>
              <a:rPr lang="ja-JP" altLang="en-US" sz="2800" b="1" dirty="0">
                <a:latin typeface="ＭＳ 明朝" panose="02020609040205080304" pitchFamily="17" charset="-128"/>
                <a:ea typeface="ＭＳ 明朝" panose="02020609040205080304" pitchFamily="17" charset="-128"/>
              </a:rPr>
              <a:t>研究レビューの作成方法</a:t>
            </a:r>
            <a:endParaRPr kumimoji="1" lang="en-US" altLang="ja-JP" sz="2800" b="1"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10677269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1BB008CD-6817-481E-857B-F7B3BA5DDE4F}"/>
              </a:ext>
            </a:extLst>
          </p:cNvPr>
          <p:cNvSpPr txBox="1"/>
          <p:nvPr/>
        </p:nvSpPr>
        <p:spPr>
          <a:xfrm>
            <a:off x="1778040" y="729825"/>
            <a:ext cx="4871335" cy="461665"/>
          </a:xfrm>
          <a:prstGeom prst="rect">
            <a:avLst/>
          </a:prstGeom>
          <a:noFill/>
        </p:spPr>
        <p:txBody>
          <a:bodyPr wrap="square" rtlCol="0">
            <a:spAutoFit/>
          </a:bodyPr>
          <a:lstStyle/>
          <a:p>
            <a:r>
              <a:rPr kumimoji="1" lang="en-US" altLang="ja-JP" sz="2400" b="1" dirty="0">
                <a:latin typeface="ＭＳ 明朝" panose="02020609040205080304" pitchFamily="17" charset="-128"/>
                <a:ea typeface="ＭＳ 明朝" panose="02020609040205080304" pitchFamily="17" charset="-128"/>
              </a:rPr>
              <a:t>1.</a:t>
            </a:r>
            <a:r>
              <a:rPr kumimoji="1" lang="ja-JP" altLang="en-US" sz="2400" b="1" dirty="0">
                <a:latin typeface="ＭＳ 明朝" panose="02020609040205080304" pitchFamily="17" charset="-128"/>
                <a:ea typeface="ＭＳ 明朝" panose="02020609040205080304" pitchFamily="17" charset="-128"/>
              </a:rPr>
              <a:t>「研究レビュー」とは</a:t>
            </a:r>
          </a:p>
        </p:txBody>
      </p:sp>
      <p:sp>
        <p:nvSpPr>
          <p:cNvPr id="2" name="テキスト ボックス 1">
            <a:extLst>
              <a:ext uri="{FF2B5EF4-FFF2-40B4-BE49-F238E27FC236}">
                <a16:creationId xmlns:a16="http://schemas.microsoft.com/office/drawing/2014/main" id="{5FC46D43-005C-4D61-86B6-A7CFF8F2A22E}"/>
              </a:ext>
            </a:extLst>
          </p:cNvPr>
          <p:cNvSpPr txBox="1"/>
          <p:nvPr/>
        </p:nvSpPr>
        <p:spPr>
          <a:xfrm>
            <a:off x="2175029" y="3293616"/>
            <a:ext cx="9028591" cy="408372"/>
          </a:xfrm>
          <a:prstGeom prst="rect">
            <a:avLst/>
          </a:prstGeom>
          <a:solidFill>
            <a:schemeClr val="bg1"/>
          </a:solidFill>
        </p:spPr>
        <p:txBody>
          <a:bodyPr wrap="square" rtlCol="0">
            <a:spAutoFit/>
          </a:bodyPr>
          <a:lstStyle/>
          <a:p>
            <a:endParaRPr kumimoji="1" lang="ja-JP" altLang="en-US" dirty="0"/>
          </a:p>
        </p:txBody>
      </p:sp>
      <p:sp>
        <p:nvSpPr>
          <p:cNvPr id="4" name="テキスト ボックス 3">
            <a:extLst>
              <a:ext uri="{FF2B5EF4-FFF2-40B4-BE49-F238E27FC236}">
                <a16:creationId xmlns:a16="http://schemas.microsoft.com/office/drawing/2014/main" id="{0344DE37-4011-4162-8E54-4B178DA59E26}"/>
              </a:ext>
            </a:extLst>
          </p:cNvPr>
          <p:cNvSpPr txBox="1"/>
          <p:nvPr/>
        </p:nvSpPr>
        <p:spPr>
          <a:xfrm>
            <a:off x="1778038" y="1645704"/>
            <a:ext cx="9425581" cy="1667764"/>
          </a:xfrm>
          <a:prstGeom prst="rect">
            <a:avLst/>
          </a:prstGeom>
          <a:noFill/>
        </p:spPr>
        <p:txBody>
          <a:bodyPr wrap="square" rtlCol="0">
            <a:spAutoFit/>
          </a:bodyPr>
          <a:lstStyle/>
          <a:p>
            <a:pPr>
              <a:lnSpc>
                <a:spcPct val="150000"/>
              </a:lnSpc>
            </a:pPr>
            <a:r>
              <a:rPr lang="ja-JP" altLang="en-US" sz="2400" dirty="0">
                <a:latin typeface="ＭＳ 明朝" panose="02020609040205080304" pitchFamily="17" charset="-128"/>
                <a:ea typeface="ＭＳ 明朝" panose="02020609040205080304" pitchFamily="17" charset="-128"/>
              </a:rPr>
              <a:t>・</a:t>
            </a:r>
            <a:r>
              <a:rPr lang="ja-JP" altLang="en-US" sz="2400" dirty="0">
                <a:solidFill>
                  <a:srgbClr val="FF0000"/>
                </a:solidFill>
                <a:latin typeface="ＭＳ 明朝" panose="02020609040205080304" pitchFamily="17" charset="-128"/>
                <a:ea typeface="ＭＳ 明朝" panose="02020609040205080304" pitchFamily="17" charset="-128"/>
              </a:rPr>
              <a:t>ある研究の分野もしくはテーマに関してこれまでに書かれた</a:t>
            </a:r>
            <a:endParaRPr lang="en-US" altLang="ja-JP" sz="2400" dirty="0">
              <a:solidFill>
                <a:srgbClr val="FF0000"/>
              </a:solidFill>
              <a:latin typeface="ＭＳ 明朝" panose="02020609040205080304" pitchFamily="17" charset="-128"/>
              <a:ea typeface="ＭＳ 明朝" panose="02020609040205080304" pitchFamily="17" charset="-128"/>
            </a:endParaRPr>
          </a:p>
          <a:p>
            <a:pPr>
              <a:lnSpc>
                <a:spcPct val="150000"/>
              </a:lnSpc>
            </a:pPr>
            <a:r>
              <a:rPr lang="ja-JP" altLang="en-US" sz="2400" dirty="0">
                <a:solidFill>
                  <a:srgbClr val="FF0000"/>
                </a:solidFill>
                <a:latin typeface="ＭＳ 明朝" panose="02020609040205080304" pitchFamily="17" charset="-128"/>
                <a:ea typeface="ＭＳ 明朝" panose="02020609040205080304" pitchFamily="17" charset="-128"/>
              </a:rPr>
              <a:t>　論文や研究書等の文献を読み、その内容を理解したうえで、</a:t>
            </a:r>
            <a:endParaRPr lang="en-US" altLang="ja-JP" sz="2400" dirty="0">
              <a:solidFill>
                <a:srgbClr val="FF0000"/>
              </a:solidFill>
              <a:latin typeface="ＭＳ 明朝" panose="02020609040205080304" pitchFamily="17" charset="-128"/>
              <a:ea typeface="ＭＳ 明朝" panose="02020609040205080304" pitchFamily="17" charset="-128"/>
            </a:endParaRPr>
          </a:p>
          <a:p>
            <a:pPr>
              <a:lnSpc>
                <a:spcPct val="150000"/>
              </a:lnSpc>
            </a:pPr>
            <a:r>
              <a:rPr lang="ja-JP" altLang="en-US" sz="2400" dirty="0">
                <a:solidFill>
                  <a:srgbClr val="FF0000"/>
                </a:solidFill>
                <a:latin typeface="ＭＳ 明朝" panose="02020609040205080304" pitchFamily="17" charset="-128"/>
                <a:ea typeface="ＭＳ 明朝" panose="02020609040205080304" pitchFamily="17" charset="-128"/>
              </a:rPr>
              <a:t>　批判的な検討を加え、その結果をなんらかの形で文章化すること</a:t>
            </a:r>
            <a:endParaRPr kumimoji="1" lang="ja-JP" altLang="en-US" sz="2400" dirty="0">
              <a:solidFill>
                <a:srgbClr val="FF0000"/>
              </a:solidFill>
              <a:latin typeface="ＭＳ 明朝" panose="02020609040205080304" pitchFamily="17" charset="-128"/>
              <a:ea typeface="ＭＳ 明朝" panose="02020609040205080304" pitchFamily="17" charset="-128"/>
            </a:endParaRPr>
          </a:p>
        </p:txBody>
      </p:sp>
      <p:sp>
        <p:nvSpPr>
          <p:cNvPr id="6" name="テキスト ボックス 5">
            <a:extLst>
              <a:ext uri="{FF2B5EF4-FFF2-40B4-BE49-F238E27FC236}">
                <a16:creationId xmlns:a16="http://schemas.microsoft.com/office/drawing/2014/main" id="{29C72EA3-EFC0-4C5E-9C0D-EEF1DBFA3244}"/>
              </a:ext>
            </a:extLst>
          </p:cNvPr>
          <p:cNvSpPr txBox="1"/>
          <p:nvPr/>
        </p:nvSpPr>
        <p:spPr>
          <a:xfrm>
            <a:off x="1903806" y="3819740"/>
            <a:ext cx="8598479" cy="1113766"/>
          </a:xfrm>
          <a:prstGeom prst="rect">
            <a:avLst/>
          </a:prstGeom>
          <a:noFill/>
        </p:spPr>
        <p:txBody>
          <a:bodyPr wrap="square" rtlCol="0">
            <a:spAutoFit/>
          </a:bodyPr>
          <a:lstStyle/>
          <a:p>
            <a:pPr>
              <a:lnSpc>
                <a:spcPct val="150000"/>
              </a:lnSpc>
            </a:pPr>
            <a:r>
              <a:rPr lang="ja-JP" altLang="en-US" sz="2400" dirty="0">
                <a:latin typeface="ＭＳ 明朝" panose="02020609040205080304" pitchFamily="17" charset="-128"/>
                <a:ea typeface="ＭＳ 明朝" panose="02020609040205080304" pitchFamily="17" charset="-128"/>
              </a:rPr>
              <a:t>→「</a:t>
            </a:r>
            <a:r>
              <a:rPr lang="ja-JP" altLang="en-US" sz="2400" dirty="0">
                <a:solidFill>
                  <a:srgbClr val="FF0000"/>
                </a:solidFill>
                <a:latin typeface="ＭＳ 明朝" panose="02020609040205080304" pitchFamily="17" charset="-128"/>
                <a:ea typeface="ＭＳ 明朝" panose="02020609040205080304" pitchFamily="17" charset="-128"/>
              </a:rPr>
              <a:t>文献レビュー</a:t>
            </a:r>
            <a:r>
              <a:rPr lang="ja-JP" altLang="en-US" sz="2400" dirty="0">
                <a:latin typeface="ＭＳ 明朝" panose="02020609040205080304" pitchFamily="17" charset="-128"/>
                <a:ea typeface="ＭＳ 明朝" panose="02020609040205080304" pitchFamily="17" charset="-128"/>
              </a:rPr>
              <a:t>」や「</a:t>
            </a:r>
            <a:r>
              <a:rPr lang="ja-JP" altLang="en-US" sz="2400" dirty="0">
                <a:solidFill>
                  <a:srgbClr val="FF0000"/>
                </a:solidFill>
                <a:latin typeface="ＭＳ 明朝" panose="02020609040205080304" pitchFamily="17" charset="-128"/>
                <a:ea typeface="ＭＳ 明朝" panose="02020609040205080304" pitchFamily="17" charset="-128"/>
              </a:rPr>
              <a:t>先行研究の検討</a:t>
            </a:r>
            <a:r>
              <a:rPr lang="ja-JP" altLang="en-US" sz="2400" dirty="0">
                <a:latin typeface="ＭＳ 明朝" panose="02020609040205080304" pitchFamily="17" charset="-128"/>
                <a:ea typeface="ＭＳ 明朝" panose="02020609040205080304" pitchFamily="17" charset="-128"/>
              </a:rPr>
              <a:t>」という言葉も、</a:t>
            </a:r>
            <a:endParaRPr lang="en-US" altLang="ja-JP" sz="2400" dirty="0">
              <a:latin typeface="ＭＳ 明朝" panose="02020609040205080304" pitchFamily="17" charset="-128"/>
              <a:ea typeface="ＭＳ 明朝" panose="02020609040205080304" pitchFamily="17" charset="-128"/>
            </a:endParaRPr>
          </a:p>
          <a:p>
            <a:pPr>
              <a:lnSpc>
                <a:spcPct val="150000"/>
              </a:lnSpc>
            </a:pPr>
            <a:r>
              <a:rPr lang="ja-JP" altLang="en-US" sz="2400" dirty="0">
                <a:latin typeface="ＭＳ 明朝" panose="02020609040205080304" pitchFamily="17" charset="-128"/>
                <a:ea typeface="ＭＳ 明朝" panose="02020609040205080304" pitchFamily="17" charset="-128"/>
              </a:rPr>
              <a:t>　 研究レビューとほぼ同じ意味で使われる</a:t>
            </a:r>
            <a:endParaRPr kumimoji="1" lang="ja-JP" altLang="en-US" sz="24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17811184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1BB008CD-6817-481E-857B-F7B3BA5DDE4F}"/>
              </a:ext>
            </a:extLst>
          </p:cNvPr>
          <p:cNvSpPr txBox="1"/>
          <p:nvPr/>
        </p:nvSpPr>
        <p:spPr>
          <a:xfrm>
            <a:off x="594348" y="245103"/>
            <a:ext cx="4871335" cy="430887"/>
          </a:xfrm>
          <a:prstGeom prst="rect">
            <a:avLst/>
          </a:prstGeom>
          <a:noFill/>
        </p:spPr>
        <p:txBody>
          <a:bodyPr wrap="square" rtlCol="0">
            <a:spAutoFit/>
          </a:bodyPr>
          <a:lstStyle/>
          <a:p>
            <a:r>
              <a:rPr lang="en-US" altLang="ja-JP" sz="2200" b="1" dirty="0">
                <a:latin typeface="ＭＳ 明朝" panose="02020609040205080304" pitchFamily="17" charset="-128"/>
                <a:ea typeface="ＭＳ 明朝" panose="02020609040205080304" pitchFamily="17" charset="-128"/>
              </a:rPr>
              <a:t>※</a:t>
            </a:r>
            <a:r>
              <a:rPr lang="ja-JP" altLang="en-US" sz="2200" b="1" dirty="0">
                <a:latin typeface="ＭＳ 明朝" panose="02020609040205080304" pitchFamily="17" charset="-128"/>
                <a:ea typeface="ＭＳ 明朝" panose="02020609040205080304" pitchFamily="17" charset="-128"/>
              </a:rPr>
              <a:t> </a:t>
            </a:r>
            <a:r>
              <a:rPr kumimoji="1" lang="ja-JP" altLang="en-US" sz="2200" b="1" dirty="0">
                <a:latin typeface="ＭＳ 明朝" panose="02020609040205080304" pitchFamily="17" charset="-128"/>
                <a:ea typeface="ＭＳ 明朝" panose="02020609040205080304" pitchFamily="17" charset="-128"/>
              </a:rPr>
              <a:t>研究レビューの形態</a:t>
            </a:r>
          </a:p>
        </p:txBody>
      </p:sp>
      <p:sp>
        <p:nvSpPr>
          <p:cNvPr id="2" name="テキスト ボックス 1">
            <a:extLst>
              <a:ext uri="{FF2B5EF4-FFF2-40B4-BE49-F238E27FC236}">
                <a16:creationId xmlns:a16="http://schemas.microsoft.com/office/drawing/2014/main" id="{5FC46D43-005C-4D61-86B6-A7CFF8F2A22E}"/>
              </a:ext>
            </a:extLst>
          </p:cNvPr>
          <p:cNvSpPr txBox="1"/>
          <p:nvPr/>
        </p:nvSpPr>
        <p:spPr>
          <a:xfrm>
            <a:off x="2175029" y="3293616"/>
            <a:ext cx="9028591" cy="408372"/>
          </a:xfrm>
          <a:prstGeom prst="rect">
            <a:avLst/>
          </a:prstGeom>
          <a:solidFill>
            <a:schemeClr val="bg1"/>
          </a:solidFill>
        </p:spPr>
        <p:txBody>
          <a:bodyPr wrap="square" rtlCol="0">
            <a:spAutoFit/>
          </a:bodyPr>
          <a:lstStyle/>
          <a:p>
            <a:endParaRPr kumimoji="1" lang="ja-JP" altLang="en-US" dirty="0"/>
          </a:p>
        </p:txBody>
      </p:sp>
      <p:sp>
        <p:nvSpPr>
          <p:cNvPr id="4" name="テキスト ボックス 3">
            <a:extLst>
              <a:ext uri="{FF2B5EF4-FFF2-40B4-BE49-F238E27FC236}">
                <a16:creationId xmlns:a16="http://schemas.microsoft.com/office/drawing/2014/main" id="{0344DE37-4011-4162-8E54-4B178DA59E26}"/>
              </a:ext>
            </a:extLst>
          </p:cNvPr>
          <p:cNvSpPr txBox="1"/>
          <p:nvPr/>
        </p:nvSpPr>
        <p:spPr>
          <a:xfrm>
            <a:off x="594862" y="811582"/>
            <a:ext cx="10411003" cy="2552174"/>
          </a:xfrm>
          <a:prstGeom prst="rect">
            <a:avLst/>
          </a:prstGeom>
          <a:noFill/>
        </p:spPr>
        <p:txBody>
          <a:bodyPr wrap="square" rtlCol="0">
            <a:spAutoFit/>
          </a:bodyPr>
          <a:lstStyle/>
          <a:p>
            <a:pPr>
              <a:lnSpc>
                <a:spcPct val="150000"/>
              </a:lnSpc>
            </a:pPr>
            <a:r>
              <a:rPr kumimoji="1" lang="ja-JP" altLang="en-US" sz="2200" b="1" dirty="0">
                <a:latin typeface="ＭＳ 明朝" panose="02020609040205080304" pitchFamily="17" charset="-128"/>
                <a:ea typeface="ＭＳ 明朝" panose="02020609040205080304" pitchFamily="17" charset="-128"/>
              </a:rPr>
              <a:t>① 学位論文の一部型</a:t>
            </a:r>
            <a:endParaRPr kumimoji="1" lang="en-US" altLang="ja-JP" sz="2200" b="1" dirty="0">
              <a:latin typeface="ＭＳ 明朝" panose="02020609040205080304" pitchFamily="17" charset="-128"/>
              <a:ea typeface="ＭＳ 明朝" panose="02020609040205080304" pitchFamily="17" charset="-128"/>
            </a:endParaRPr>
          </a:p>
          <a:p>
            <a:pPr>
              <a:lnSpc>
                <a:spcPct val="150000"/>
              </a:lnSpc>
            </a:pPr>
            <a:r>
              <a:rPr lang="ja-JP" altLang="en-US" sz="2200" dirty="0">
                <a:latin typeface="ＭＳ 明朝" panose="02020609040205080304" pitchFamily="17" charset="-128"/>
                <a:ea typeface="ＭＳ 明朝" panose="02020609040205080304" pitchFamily="17" charset="-128"/>
              </a:rPr>
              <a:t>・ある研究テーマに関するオリジナルな研究結果をまとめた研究書や論文</a:t>
            </a:r>
            <a:endParaRPr lang="en-US" altLang="ja-JP" sz="2200" dirty="0">
              <a:latin typeface="ＭＳ 明朝" panose="02020609040205080304" pitchFamily="17" charset="-128"/>
              <a:ea typeface="ＭＳ 明朝" panose="02020609040205080304" pitchFamily="17" charset="-128"/>
            </a:endParaRPr>
          </a:p>
          <a:p>
            <a:pPr>
              <a:lnSpc>
                <a:spcPct val="150000"/>
              </a:lnSpc>
            </a:pPr>
            <a:r>
              <a:rPr lang="ja-JP" altLang="en-US" sz="2200" dirty="0">
                <a:latin typeface="ＭＳ 明朝" panose="02020609040205080304" pitchFamily="17" charset="-128"/>
                <a:ea typeface="ＭＳ 明朝" panose="02020609040205080304" pitchFamily="17" charset="-128"/>
              </a:rPr>
              <a:t>　の一部（</a:t>
            </a:r>
            <a:r>
              <a:rPr lang="en-US" altLang="ja-JP" sz="2200" dirty="0">
                <a:latin typeface="ＭＳ 明朝" panose="02020609040205080304" pitchFamily="17" charset="-128"/>
                <a:ea typeface="ＭＳ 明朝" panose="02020609040205080304" pitchFamily="17" charset="-128"/>
              </a:rPr>
              <a:t>1</a:t>
            </a:r>
            <a:r>
              <a:rPr lang="ja-JP" altLang="en-US" sz="2200" dirty="0">
                <a:latin typeface="ＭＳ 明朝" panose="02020609040205080304" pitchFamily="17" charset="-128"/>
                <a:ea typeface="ＭＳ 明朝" panose="02020609040205080304" pitchFamily="17" charset="-128"/>
              </a:rPr>
              <a:t>つの章や節）を構成するもの</a:t>
            </a:r>
            <a:endParaRPr lang="en-US" altLang="ja-JP" sz="2200" dirty="0">
              <a:latin typeface="ＭＳ 明朝" panose="02020609040205080304" pitchFamily="17" charset="-128"/>
              <a:ea typeface="ＭＳ 明朝" panose="02020609040205080304" pitchFamily="17" charset="-128"/>
            </a:endParaRPr>
          </a:p>
          <a:p>
            <a:pPr>
              <a:lnSpc>
                <a:spcPct val="150000"/>
              </a:lnSpc>
            </a:pPr>
            <a:r>
              <a:rPr kumimoji="1" lang="ja-JP" altLang="en-US" sz="2200" dirty="0">
                <a:latin typeface="ＭＳ 明朝" panose="02020609040205080304" pitchFamily="17" charset="-128"/>
                <a:ea typeface="ＭＳ 明朝" panose="02020609040205080304" pitchFamily="17" charset="-128"/>
              </a:rPr>
              <a:t>→ 例</a:t>
            </a:r>
            <a:r>
              <a:rPr lang="en-US" altLang="ja-JP" sz="2200" dirty="0">
                <a:latin typeface="ＭＳ 明朝" panose="02020609040205080304" pitchFamily="17" charset="-128"/>
                <a:ea typeface="ＭＳ 明朝" panose="02020609040205080304" pitchFamily="17" charset="-128"/>
              </a:rPr>
              <a:t>&gt; </a:t>
            </a:r>
            <a:r>
              <a:rPr lang="ja-JP" altLang="en-US" sz="2200" dirty="0">
                <a:latin typeface="ＭＳ 明朝" panose="02020609040205080304" pitchFamily="17" charset="-128"/>
                <a:ea typeface="ＭＳ 明朝" panose="02020609040205080304" pitchFamily="17" charset="-128"/>
              </a:rPr>
              <a:t>ある学位論文の</a:t>
            </a:r>
            <a:r>
              <a:rPr lang="ja-JP" altLang="en-US" sz="2200" dirty="0">
                <a:solidFill>
                  <a:srgbClr val="FF0000"/>
                </a:solidFill>
                <a:latin typeface="ＭＳ 明朝" panose="02020609040205080304" pitchFamily="17" charset="-128"/>
                <a:ea typeface="ＭＳ 明朝" panose="02020609040205080304" pitchFamily="17" charset="-128"/>
              </a:rPr>
              <a:t>第</a:t>
            </a:r>
            <a:r>
              <a:rPr lang="en-US" altLang="ja-JP" sz="2200" dirty="0">
                <a:solidFill>
                  <a:srgbClr val="FF0000"/>
                </a:solidFill>
                <a:latin typeface="ＭＳ 明朝" panose="02020609040205080304" pitchFamily="17" charset="-128"/>
                <a:ea typeface="ＭＳ 明朝" panose="02020609040205080304" pitchFamily="17" charset="-128"/>
              </a:rPr>
              <a:t>1</a:t>
            </a:r>
            <a:r>
              <a:rPr lang="ja-JP" altLang="en-US" sz="2200" dirty="0">
                <a:solidFill>
                  <a:srgbClr val="FF0000"/>
                </a:solidFill>
                <a:latin typeface="ＭＳ 明朝" panose="02020609040205080304" pitchFamily="17" charset="-128"/>
                <a:ea typeface="ＭＳ 明朝" panose="02020609040205080304" pitchFamily="17" charset="-128"/>
              </a:rPr>
              <a:t>章「００に関する先行研究の検討」</a:t>
            </a:r>
            <a:endParaRPr lang="en-US" altLang="ja-JP" sz="2200" dirty="0">
              <a:solidFill>
                <a:srgbClr val="FF0000"/>
              </a:solidFill>
              <a:latin typeface="ＭＳ 明朝" panose="02020609040205080304" pitchFamily="17" charset="-128"/>
              <a:ea typeface="ＭＳ 明朝" panose="02020609040205080304" pitchFamily="17" charset="-128"/>
            </a:endParaRPr>
          </a:p>
          <a:p>
            <a:pPr>
              <a:lnSpc>
                <a:spcPct val="150000"/>
              </a:lnSpc>
            </a:pPr>
            <a:r>
              <a:rPr kumimoji="1" lang="ja-JP" altLang="en-US" sz="2200" dirty="0">
                <a:latin typeface="ＭＳ 明朝" panose="02020609040205080304" pitchFamily="17" charset="-128"/>
                <a:ea typeface="ＭＳ 明朝" panose="02020609040205080304" pitchFamily="17" charset="-128"/>
              </a:rPr>
              <a:t>　　　 または、序章の第</a:t>
            </a:r>
            <a:r>
              <a:rPr kumimoji="1" lang="en-US" altLang="ja-JP" sz="2200" dirty="0">
                <a:latin typeface="ＭＳ 明朝" panose="02020609040205080304" pitchFamily="17" charset="-128"/>
                <a:ea typeface="ＭＳ 明朝" panose="02020609040205080304" pitchFamily="17" charset="-128"/>
              </a:rPr>
              <a:t>1</a:t>
            </a:r>
            <a:r>
              <a:rPr kumimoji="1" lang="ja-JP" altLang="en-US" sz="2200" dirty="0">
                <a:latin typeface="ＭＳ 明朝" panose="02020609040205080304" pitchFamily="17" charset="-128"/>
                <a:ea typeface="ＭＳ 明朝" panose="02020609040205080304" pitchFamily="17" charset="-128"/>
              </a:rPr>
              <a:t>節「研究の背景」、</a:t>
            </a:r>
            <a:r>
              <a:rPr kumimoji="1" lang="ja-JP" altLang="en-US" sz="2200" dirty="0">
                <a:solidFill>
                  <a:srgbClr val="FF0000"/>
                </a:solidFill>
                <a:latin typeface="ＭＳ 明朝" panose="02020609040205080304" pitchFamily="17" charset="-128"/>
                <a:ea typeface="ＭＳ 明朝" panose="02020609040205080304" pitchFamily="17" charset="-128"/>
              </a:rPr>
              <a:t>第</a:t>
            </a:r>
            <a:r>
              <a:rPr kumimoji="1" lang="en-US" altLang="ja-JP" sz="2200" dirty="0">
                <a:solidFill>
                  <a:srgbClr val="FF0000"/>
                </a:solidFill>
                <a:latin typeface="ＭＳ 明朝" panose="02020609040205080304" pitchFamily="17" charset="-128"/>
                <a:ea typeface="ＭＳ 明朝" panose="02020609040205080304" pitchFamily="17" charset="-128"/>
              </a:rPr>
              <a:t>2</a:t>
            </a:r>
            <a:r>
              <a:rPr lang="ja-JP" altLang="en-US" sz="2200" dirty="0">
                <a:solidFill>
                  <a:srgbClr val="FF0000"/>
                </a:solidFill>
                <a:latin typeface="ＭＳ 明朝" panose="02020609040205080304" pitchFamily="17" charset="-128"/>
                <a:ea typeface="ＭＳ 明朝" panose="02020609040205080304" pitchFamily="17" charset="-128"/>
              </a:rPr>
              <a:t>節「</a:t>
            </a:r>
            <a:r>
              <a:rPr kumimoji="1" lang="ja-JP" altLang="en-US" sz="2200" dirty="0">
                <a:solidFill>
                  <a:srgbClr val="FF0000"/>
                </a:solidFill>
                <a:latin typeface="ＭＳ 明朝" panose="02020609040205080304" pitchFamily="17" charset="-128"/>
                <a:ea typeface="ＭＳ 明朝" panose="02020609040205080304" pitchFamily="17" charset="-128"/>
              </a:rPr>
              <a:t>先行研究の検討」</a:t>
            </a:r>
            <a:r>
              <a:rPr lang="en-US" altLang="ja-JP" sz="2200" dirty="0">
                <a:solidFill>
                  <a:srgbClr val="FF0000"/>
                </a:solidFill>
                <a:latin typeface="ＭＳ 明朝" panose="02020609040205080304" pitchFamily="17" charset="-128"/>
                <a:ea typeface="ＭＳ 明朝" panose="02020609040205080304" pitchFamily="17" charset="-128"/>
              </a:rPr>
              <a:t>…</a:t>
            </a:r>
            <a:r>
              <a:rPr kumimoji="1" lang="en-US" altLang="ja-JP" sz="2200" dirty="0">
                <a:solidFill>
                  <a:srgbClr val="FF0000"/>
                </a:solidFill>
                <a:latin typeface="ＭＳ 明朝" panose="02020609040205080304" pitchFamily="17" charset="-128"/>
                <a:ea typeface="ＭＳ 明朝" panose="02020609040205080304" pitchFamily="17" charset="-128"/>
              </a:rPr>
              <a:t> </a:t>
            </a:r>
            <a:endParaRPr kumimoji="1" lang="ja-JP" altLang="en-US" sz="2200" dirty="0">
              <a:solidFill>
                <a:srgbClr val="FF0000"/>
              </a:solidFill>
              <a:latin typeface="ＭＳ 明朝" panose="02020609040205080304" pitchFamily="17" charset="-128"/>
              <a:ea typeface="ＭＳ 明朝" panose="02020609040205080304" pitchFamily="17" charset="-128"/>
            </a:endParaRPr>
          </a:p>
        </p:txBody>
      </p:sp>
      <p:sp>
        <p:nvSpPr>
          <p:cNvPr id="7" name="テキスト ボックス 6">
            <a:extLst>
              <a:ext uri="{FF2B5EF4-FFF2-40B4-BE49-F238E27FC236}">
                <a16:creationId xmlns:a16="http://schemas.microsoft.com/office/drawing/2014/main" id="{008E575E-AC6B-4118-839B-4961189379E9}"/>
              </a:ext>
            </a:extLst>
          </p:cNvPr>
          <p:cNvSpPr txBox="1"/>
          <p:nvPr/>
        </p:nvSpPr>
        <p:spPr>
          <a:xfrm>
            <a:off x="594862" y="3413860"/>
            <a:ext cx="11438111" cy="1536511"/>
          </a:xfrm>
          <a:prstGeom prst="rect">
            <a:avLst/>
          </a:prstGeom>
          <a:noFill/>
        </p:spPr>
        <p:txBody>
          <a:bodyPr wrap="square" rtlCol="0">
            <a:spAutoFit/>
          </a:bodyPr>
          <a:lstStyle/>
          <a:p>
            <a:pPr>
              <a:lnSpc>
                <a:spcPct val="150000"/>
              </a:lnSpc>
            </a:pPr>
            <a:r>
              <a:rPr lang="ja-JP" altLang="en-US" sz="2200" b="1" dirty="0">
                <a:latin typeface="ＭＳ 明朝" panose="02020609040205080304" pitchFamily="17" charset="-128"/>
                <a:ea typeface="ＭＳ 明朝" panose="02020609040205080304" pitchFamily="17" charset="-128"/>
              </a:rPr>
              <a:t>②</a:t>
            </a:r>
            <a:r>
              <a:rPr kumimoji="1" lang="ja-JP" altLang="en-US" sz="2200" b="1" dirty="0">
                <a:latin typeface="ＭＳ 明朝" panose="02020609040205080304" pitchFamily="17" charset="-128"/>
                <a:ea typeface="ＭＳ 明朝" panose="02020609040205080304" pitchFamily="17" charset="-128"/>
              </a:rPr>
              <a:t> 独立型 </a:t>
            </a:r>
            <a:r>
              <a:rPr kumimoji="1" lang="en-US" altLang="ja-JP" sz="2200" b="1" dirty="0">
                <a:latin typeface="ＭＳ 明朝" panose="02020609040205080304" pitchFamily="17" charset="-128"/>
                <a:ea typeface="ＭＳ 明朝" panose="02020609040205080304" pitchFamily="17" charset="-128"/>
              </a:rPr>
              <a:t>=</a:t>
            </a:r>
            <a:r>
              <a:rPr kumimoji="1" lang="ja-JP" altLang="en-US" sz="2200" b="1" dirty="0">
                <a:latin typeface="ＭＳ 明朝" panose="02020609040205080304" pitchFamily="17" charset="-128"/>
                <a:ea typeface="ＭＳ 明朝" panose="02020609040205080304" pitchFamily="17" charset="-128"/>
              </a:rPr>
              <a:t>「レビュー論文」</a:t>
            </a:r>
            <a:endParaRPr kumimoji="1" lang="en-US" altLang="ja-JP" sz="2200" b="1" dirty="0">
              <a:latin typeface="ＭＳ 明朝" panose="02020609040205080304" pitchFamily="17" charset="-128"/>
              <a:ea typeface="ＭＳ 明朝" panose="02020609040205080304" pitchFamily="17" charset="-128"/>
            </a:endParaRPr>
          </a:p>
          <a:p>
            <a:pPr>
              <a:lnSpc>
                <a:spcPct val="150000"/>
              </a:lnSpc>
            </a:pPr>
            <a:r>
              <a:rPr lang="ja-JP" altLang="en-US" sz="2200" dirty="0">
                <a:latin typeface="ＭＳ 明朝" panose="02020609040205080304" pitchFamily="17" charset="-128"/>
                <a:ea typeface="ＭＳ 明朝" panose="02020609040205080304" pitchFamily="17" charset="-128"/>
              </a:rPr>
              <a:t>・研究レビューの結果が独立した論文とほぼ同等の形で発表される場合</a:t>
            </a:r>
            <a:endParaRPr lang="en-US" altLang="ja-JP" sz="2200" dirty="0">
              <a:latin typeface="ＭＳ 明朝" panose="02020609040205080304" pitchFamily="17" charset="-128"/>
              <a:ea typeface="ＭＳ 明朝" panose="02020609040205080304" pitchFamily="17" charset="-128"/>
            </a:endParaRPr>
          </a:p>
          <a:p>
            <a:pPr>
              <a:lnSpc>
                <a:spcPct val="150000"/>
              </a:lnSpc>
            </a:pPr>
            <a:r>
              <a:rPr kumimoji="1" lang="ja-JP" altLang="en-US" sz="2200" dirty="0">
                <a:latin typeface="ＭＳ 明朝" panose="02020609040205080304" pitchFamily="17" charset="-128"/>
                <a:ea typeface="ＭＳ 明朝" panose="02020609040205080304" pitchFamily="17" charset="-128"/>
              </a:rPr>
              <a:t>→ 例</a:t>
            </a:r>
            <a:r>
              <a:rPr kumimoji="1" lang="en-US" altLang="ja-JP" sz="2200" dirty="0">
                <a:latin typeface="ＭＳ 明朝" panose="02020609040205080304" pitchFamily="17" charset="-128"/>
                <a:ea typeface="ＭＳ 明朝" panose="02020609040205080304" pitchFamily="17" charset="-128"/>
              </a:rPr>
              <a:t>&gt;</a:t>
            </a:r>
            <a:r>
              <a:rPr kumimoji="1" lang="ja-JP" altLang="en-US" sz="2200" dirty="0">
                <a:solidFill>
                  <a:srgbClr val="FF0000"/>
                </a:solidFill>
                <a:latin typeface="ＭＳ 明朝" panose="02020609040205080304" pitchFamily="17" charset="-128"/>
                <a:ea typeface="ＭＳ 明朝" panose="02020609040205080304" pitchFamily="17" charset="-128"/>
              </a:rPr>
              <a:t>「</a:t>
            </a:r>
            <a:r>
              <a:rPr lang="ja-JP" altLang="en-US" sz="2200" dirty="0">
                <a:solidFill>
                  <a:srgbClr val="FF0000"/>
                </a:solidFill>
                <a:latin typeface="ＭＳ 明朝" panose="02020609040205080304" pitchFamily="17" charset="-128"/>
                <a:ea typeface="ＭＳ 明朝" panose="02020609040205080304" pitchFamily="17" charset="-128"/>
              </a:rPr>
              <a:t>日本の保育現場における</a:t>
            </a:r>
            <a:r>
              <a:rPr lang="en-US" altLang="ja-JP" sz="2200" dirty="0">
                <a:solidFill>
                  <a:srgbClr val="FF0000"/>
                </a:solidFill>
                <a:latin typeface="ＭＳ 明朝" panose="02020609040205080304" pitchFamily="17" charset="-128"/>
                <a:ea typeface="ＭＳ 明朝" panose="02020609040205080304" pitchFamily="17" charset="-128"/>
              </a:rPr>
              <a:t>『</a:t>
            </a:r>
            <a:r>
              <a:rPr lang="ja-JP" altLang="en-US" sz="2200" dirty="0">
                <a:solidFill>
                  <a:srgbClr val="FF0000"/>
                </a:solidFill>
                <a:latin typeface="ＭＳ 明朝" panose="02020609040205080304" pitchFamily="17" charset="-128"/>
                <a:ea typeface="ＭＳ 明朝" panose="02020609040205080304" pitchFamily="17" charset="-128"/>
              </a:rPr>
              <a:t>気になる子ども</a:t>
            </a:r>
            <a:r>
              <a:rPr lang="en-US" altLang="ja-JP" sz="2200" dirty="0">
                <a:solidFill>
                  <a:srgbClr val="FF0000"/>
                </a:solidFill>
                <a:latin typeface="ＭＳ 明朝" panose="02020609040205080304" pitchFamily="17" charset="-128"/>
                <a:ea typeface="ＭＳ 明朝" panose="02020609040205080304" pitchFamily="17" charset="-128"/>
              </a:rPr>
              <a:t>』</a:t>
            </a:r>
            <a:r>
              <a:rPr lang="ja-JP" altLang="en-US" sz="2200" dirty="0" err="1">
                <a:solidFill>
                  <a:srgbClr val="FF0000"/>
                </a:solidFill>
                <a:latin typeface="ＭＳ 明朝" panose="02020609040205080304" pitchFamily="17" charset="-128"/>
                <a:ea typeface="ＭＳ 明朝" panose="02020609040205080304" pitchFamily="17" charset="-128"/>
              </a:rPr>
              <a:t>への</a:t>
            </a:r>
            <a:r>
              <a:rPr lang="ja-JP" altLang="en-US" sz="2200" dirty="0">
                <a:solidFill>
                  <a:srgbClr val="FF0000"/>
                </a:solidFill>
                <a:latin typeface="ＭＳ 明朝" panose="02020609040205080304" pitchFamily="17" charset="-128"/>
                <a:ea typeface="ＭＳ 明朝" panose="02020609040205080304" pitchFamily="17" charset="-128"/>
              </a:rPr>
              <a:t>介入技法に関する研究の動向」</a:t>
            </a:r>
            <a:endParaRPr kumimoji="1" lang="ja-JP" altLang="en-US" sz="2200" dirty="0">
              <a:solidFill>
                <a:srgbClr val="FF0000"/>
              </a:solidFill>
              <a:latin typeface="ＭＳ 明朝" panose="02020609040205080304" pitchFamily="17" charset="-128"/>
              <a:ea typeface="ＭＳ 明朝" panose="02020609040205080304" pitchFamily="17" charset="-128"/>
            </a:endParaRPr>
          </a:p>
        </p:txBody>
      </p:sp>
      <p:sp>
        <p:nvSpPr>
          <p:cNvPr id="10" name="テキスト ボックス 9">
            <a:extLst>
              <a:ext uri="{FF2B5EF4-FFF2-40B4-BE49-F238E27FC236}">
                <a16:creationId xmlns:a16="http://schemas.microsoft.com/office/drawing/2014/main" id="{A0C6E4F5-761D-46FA-AEF5-B282026DE6D9}"/>
              </a:ext>
            </a:extLst>
          </p:cNvPr>
          <p:cNvSpPr txBox="1"/>
          <p:nvPr/>
        </p:nvSpPr>
        <p:spPr>
          <a:xfrm>
            <a:off x="2175029" y="5494415"/>
            <a:ext cx="7986179" cy="430887"/>
          </a:xfrm>
          <a:prstGeom prst="rect">
            <a:avLst/>
          </a:prstGeom>
          <a:solidFill>
            <a:schemeClr val="accent6">
              <a:lumMod val="40000"/>
              <a:lumOff val="60000"/>
            </a:schemeClr>
          </a:solidFill>
          <a:ln>
            <a:solidFill>
              <a:schemeClr val="tx1"/>
            </a:solidFill>
          </a:ln>
        </p:spPr>
        <p:txBody>
          <a:bodyPr wrap="square" rtlCol="0">
            <a:spAutoFit/>
          </a:bodyPr>
          <a:lstStyle/>
          <a:p>
            <a:r>
              <a:rPr lang="ja-JP" altLang="en-US" sz="2200" b="1" dirty="0">
                <a:latin typeface="ＭＳ 明朝" panose="02020609040205080304" pitchFamily="17" charset="-128"/>
                <a:ea typeface="ＭＳ 明朝" panose="02020609040205080304" pitchFamily="17" charset="-128"/>
              </a:rPr>
              <a:t>本稿では、「① 学位論文の一部型」を前提として話を進める</a:t>
            </a:r>
            <a:endParaRPr lang="en-US" altLang="ja-JP" sz="2200" b="1" dirty="0">
              <a:latin typeface="ＭＳ 明朝" panose="02020609040205080304" pitchFamily="17" charset="-128"/>
              <a:ea typeface="ＭＳ 明朝" panose="02020609040205080304" pitchFamily="17" charset="-128"/>
            </a:endParaRPr>
          </a:p>
        </p:txBody>
      </p:sp>
      <p:sp>
        <p:nvSpPr>
          <p:cNvPr id="3" name="矢印: 下 2">
            <a:extLst>
              <a:ext uri="{FF2B5EF4-FFF2-40B4-BE49-F238E27FC236}">
                <a16:creationId xmlns:a16="http://schemas.microsoft.com/office/drawing/2014/main" id="{A01B1CA5-A52D-44C7-90F5-FDB5FACA2C29}"/>
              </a:ext>
            </a:extLst>
          </p:cNvPr>
          <p:cNvSpPr/>
          <p:nvPr/>
        </p:nvSpPr>
        <p:spPr>
          <a:xfrm>
            <a:off x="6056244" y="5088835"/>
            <a:ext cx="331304" cy="352572"/>
          </a:xfrm>
          <a:prstGeom prst="downArrow">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1152326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1BB008CD-6817-481E-857B-F7B3BA5DDE4F}"/>
              </a:ext>
            </a:extLst>
          </p:cNvPr>
          <p:cNvSpPr txBox="1"/>
          <p:nvPr/>
        </p:nvSpPr>
        <p:spPr>
          <a:xfrm>
            <a:off x="1005680" y="490127"/>
            <a:ext cx="9194763" cy="461665"/>
          </a:xfrm>
          <a:prstGeom prst="rect">
            <a:avLst/>
          </a:prstGeom>
          <a:noFill/>
        </p:spPr>
        <p:txBody>
          <a:bodyPr wrap="square" rtlCol="0">
            <a:spAutoFit/>
          </a:bodyPr>
          <a:lstStyle/>
          <a:p>
            <a:r>
              <a:rPr lang="en-US" altLang="ja-JP" sz="2400" b="1" dirty="0">
                <a:latin typeface="ＭＳ 明朝" panose="02020609040205080304" pitchFamily="17" charset="-128"/>
                <a:ea typeface="ＭＳ 明朝" panose="02020609040205080304" pitchFamily="17" charset="-128"/>
              </a:rPr>
              <a:t>2</a:t>
            </a:r>
            <a:r>
              <a:rPr kumimoji="1" lang="en-US" altLang="ja-JP" sz="2400" b="1" dirty="0">
                <a:latin typeface="ＭＳ 明朝" panose="02020609040205080304" pitchFamily="17" charset="-128"/>
                <a:ea typeface="ＭＳ 明朝" panose="02020609040205080304" pitchFamily="17" charset="-128"/>
              </a:rPr>
              <a:t>.</a:t>
            </a:r>
            <a:r>
              <a:rPr kumimoji="1" lang="ja-JP" altLang="en-US" sz="2400" b="1" dirty="0">
                <a:latin typeface="ＭＳ 明朝" panose="02020609040205080304" pitchFamily="17" charset="-128"/>
                <a:ea typeface="ＭＳ 明朝" panose="02020609040205080304" pitchFamily="17" charset="-128"/>
              </a:rPr>
              <a:t>「研究レビュー」の目的（なぜ「研究レビュー」を行うか）</a:t>
            </a:r>
          </a:p>
        </p:txBody>
      </p:sp>
      <p:sp>
        <p:nvSpPr>
          <p:cNvPr id="2" name="テキスト ボックス 1">
            <a:extLst>
              <a:ext uri="{FF2B5EF4-FFF2-40B4-BE49-F238E27FC236}">
                <a16:creationId xmlns:a16="http://schemas.microsoft.com/office/drawing/2014/main" id="{5FC46D43-005C-4D61-86B6-A7CFF8F2A22E}"/>
              </a:ext>
            </a:extLst>
          </p:cNvPr>
          <p:cNvSpPr txBox="1"/>
          <p:nvPr/>
        </p:nvSpPr>
        <p:spPr>
          <a:xfrm>
            <a:off x="2175029" y="3293616"/>
            <a:ext cx="9028591" cy="408372"/>
          </a:xfrm>
          <a:prstGeom prst="rect">
            <a:avLst/>
          </a:prstGeom>
          <a:solidFill>
            <a:schemeClr val="bg1"/>
          </a:solidFill>
        </p:spPr>
        <p:txBody>
          <a:bodyPr wrap="square" rtlCol="0">
            <a:spAutoFit/>
          </a:bodyPr>
          <a:lstStyle/>
          <a:p>
            <a:endParaRPr kumimoji="1" lang="ja-JP" altLang="en-US" dirty="0"/>
          </a:p>
        </p:txBody>
      </p:sp>
      <p:sp>
        <p:nvSpPr>
          <p:cNvPr id="4" name="テキスト ボックス 3">
            <a:extLst>
              <a:ext uri="{FF2B5EF4-FFF2-40B4-BE49-F238E27FC236}">
                <a16:creationId xmlns:a16="http://schemas.microsoft.com/office/drawing/2014/main" id="{0344DE37-4011-4162-8E54-4B178DA59E26}"/>
              </a:ext>
            </a:extLst>
          </p:cNvPr>
          <p:cNvSpPr txBox="1"/>
          <p:nvPr/>
        </p:nvSpPr>
        <p:spPr>
          <a:xfrm>
            <a:off x="1005681" y="1338459"/>
            <a:ext cx="10428758" cy="2044342"/>
          </a:xfrm>
          <a:prstGeom prst="rect">
            <a:avLst/>
          </a:prstGeom>
          <a:noFill/>
        </p:spPr>
        <p:txBody>
          <a:bodyPr wrap="square" rtlCol="0">
            <a:spAutoFit/>
          </a:bodyPr>
          <a:lstStyle/>
          <a:p>
            <a:pPr>
              <a:lnSpc>
                <a:spcPct val="150000"/>
              </a:lnSpc>
            </a:pPr>
            <a:r>
              <a:rPr kumimoji="1" lang="ja-JP" altLang="en-US" sz="2200" b="1" dirty="0">
                <a:latin typeface="ＭＳ 明朝" panose="02020609040205080304" pitchFamily="17" charset="-128"/>
                <a:ea typeface="ＭＳ 明朝" panose="02020609040205080304" pitchFamily="17" charset="-128"/>
              </a:rPr>
              <a:t>①</a:t>
            </a:r>
            <a:r>
              <a:rPr kumimoji="1" lang="ja-JP" altLang="en-US" sz="2200" dirty="0">
                <a:latin typeface="ＭＳ 明朝" panose="02020609040205080304" pitchFamily="17" charset="-128"/>
                <a:ea typeface="ＭＳ 明朝" panose="02020609040205080304" pitchFamily="17" charset="-128"/>
              </a:rPr>
              <a:t> </a:t>
            </a:r>
            <a:r>
              <a:rPr lang="ja-JP" altLang="en-US" sz="2200" dirty="0">
                <a:solidFill>
                  <a:srgbClr val="FF0000"/>
                </a:solidFill>
                <a:latin typeface="ＭＳ 明朝" panose="02020609040205080304" pitchFamily="17" charset="-128"/>
                <a:ea typeface="ＭＳ 明朝" panose="02020609040205080304" pitchFamily="17" charset="-128"/>
              </a:rPr>
              <a:t>これまでの研究で明らかにされていることと、</a:t>
            </a:r>
            <a:endParaRPr lang="en-US" altLang="ja-JP" sz="2200" dirty="0">
              <a:solidFill>
                <a:srgbClr val="FF0000"/>
              </a:solidFill>
              <a:latin typeface="ＭＳ 明朝" panose="02020609040205080304" pitchFamily="17" charset="-128"/>
              <a:ea typeface="ＭＳ 明朝" panose="02020609040205080304" pitchFamily="17" charset="-128"/>
            </a:endParaRPr>
          </a:p>
          <a:p>
            <a:pPr>
              <a:lnSpc>
                <a:spcPct val="150000"/>
              </a:lnSpc>
            </a:pPr>
            <a:r>
              <a:rPr lang="ja-JP" altLang="en-US" sz="2200" dirty="0">
                <a:solidFill>
                  <a:srgbClr val="FF0000"/>
                </a:solidFill>
                <a:latin typeface="ＭＳ 明朝" panose="02020609040205080304" pitchFamily="17" charset="-128"/>
                <a:ea typeface="ＭＳ 明朝" panose="02020609040205080304" pitchFamily="17" charset="-128"/>
              </a:rPr>
              <a:t>　 まだ明らかにされていないことを区別する</a:t>
            </a:r>
            <a:endParaRPr lang="en-US" altLang="ja-JP" sz="2200" dirty="0">
              <a:solidFill>
                <a:srgbClr val="FF0000"/>
              </a:solidFill>
              <a:latin typeface="ＭＳ 明朝" panose="02020609040205080304" pitchFamily="17" charset="-128"/>
              <a:ea typeface="ＭＳ 明朝" panose="02020609040205080304" pitchFamily="17" charset="-128"/>
            </a:endParaRPr>
          </a:p>
          <a:p>
            <a:pPr>
              <a:lnSpc>
                <a:spcPct val="150000"/>
              </a:lnSpc>
            </a:pPr>
            <a:r>
              <a:rPr lang="ja-JP" altLang="en-US" sz="2200" dirty="0">
                <a:latin typeface="ＭＳ 明朝" panose="02020609040205080304" pitchFamily="17" charset="-128"/>
                <a:ea typeface="ＭＳ 明朝" panose="02020609040205080304" pitchFamily="17" charset="-128"/>
              </a:rPr>
              <a:t>→ 研究の結果は、それまでの研究によって明らかにされていない事柄を</a:t>
            </a:r>
            <a:endParaRPr lang="en-US" altLang="ja-JP" sz="2200" dirty="0">
              <a:latin typeface="ＭＳ 明朝" panose="02020609040205080304" pitchFamily="17" charset="-128"/>
              <a:ea typeface="ＭＳ 明朝" panose="02020609040205080304" pitchFamily="17" charset="-128"/>
            </a:endParaRPr>
          </a:p>
          <a:p>
            <a:pPr>
              <a:lnSpc>
                <a:spcPct val="150000"/>
              </a:lnSpc>
            </a:pPr>
            <a:r>
              <a:rPr lang="ja-JP" altLang="en-US" sz="2200" dirty="0">
                <a:latin typeface="ＭＳ 明朝" panose="02020609040205080304" pitchFamily="17" charset="-128"/>
                <a:ea typeface="ＭＳ 明朝" panose="02020609040205080304" pitchFamily="17" charset="-128"/>
              </a:rPr>
              <a:t>　 明らかにした場合に、その価値が認められる（オリジナリティのある研究）</a:t>
            </a:r>
            <a:endParaRPr lang="en-US" altLang="ja-JP" sz="2200" dirty="0">
              <a:latin typeface="ＭＳ 明朝" panose="02020609040205080304" pitchFamily="17" charset="-128"/>
              <a:ea typeface="ＭＳ 明朝" panose="02020609040205080304" pitchFamily="17" charset="-128"/>
            </a:endParaRPr>
          </a:p>
        </p:txBody>
      </p:sp>
      <p:sp>
        <p:nvSpPr>
          <p:cNvPr id="7" name="テキスト ボックス 6">
            <a:extLst>
              <a:ext uri="{FF2B5EF4-FFF2-40B4-BE49-F238E27FC236}">
                <a16:creationId xmlns:a16="http://schemas.microsoft.com/office/drawing/2014/main" id="{36090B48-D4F0-4468-88D7-4A3364676494}"/>
              </a:ext>
            </a:extLst>
          </p:cNvPr>
          <p:cNvSpPr txBox="1"/>
          <p:nvPr/>
        </p:nvSpPr>
        <p:spPr>
          <a:xfrm>
            <a:off x="1005680" y="3657601"/>
            <a:ext cx="10428758" cy="1536511"/>
          </a:xfrm>
          <a:prstGeom prst="rect">
            <a:avLst/>
          </a:prstGeom>
          <a:noFill/>
        </p:spPr>
        <p:txBody>
          <a:bodyPr wrap="square" rtlCol="0">
            <a:spAutoFit/>
          </a:bodyPr>
          <a:lstStyle/>
          <a:p>
            <a:pPr>
              <a:lnSpc>
                <a:spcPct val="150000"/>
              </a:lnSpc>
            </a:pPr>
            <a:r>
              <a:rPr kumimoji="1" lang="ja-JP" altLang="en-US" sz="2200" b="1" dirty="0">
                <a:latin typeface="ＭＳ 明朝" panose="02020609040205080304" pitchFamily="17" charset="-128"/>
                <a:ea typeface="ＭＳ 明朝" panose="02020609040205080304" pitchFamily="17" charset="-128"/>
              </a:rPr>
              <a:t>②</a:t>
            </a:r>
            <a:r>
              <a:rPr kumimoji="1" lang="ja-JP" altLang="en-US" sz="2200" dirty="0">
                <a:latin typeface="ＭＳ 明朝" panose="02020609040205080304" pitchFamily="17" charset="-128"/>
                <a:ea typeface="ＭＳ 明朝" panose="02020609040205080304" pitchFamily="17" charset="-128"/>
              </a:rPr>
              <a:t> </a:t>
            </a:r>
            <a:r>
              <a:rPr kumimoji="1" lang="ja-JP" altLang="en-US" sz="2200" dirty="0">
                <a:solidFill>
                  <a:srgbClr val="FF0000"/>
                </a:solidFill>
                <a:latin typeface="ＭＳ 明朝" panose="02020609040205080304" pitchFamily="17" charset="-128"/>
                <a:ea typeface="ＭＳ 明朝" panose="02020609040205080304" pitchFamily="17" charset="-128"/>
              </a:rPr>
              <a:t>これから行う（あるいは、すでに行った）研究を正当化する</a:t>
            </a:r>
            <a:endParaRPr kumimoji="1" lang="en-US" altLang="ja-JP" sz="2200" dirty="0">
              <a:solidFill>
                <a:srgbClr val="FF0000"/>
              </a:solidFill>
              <a:latin typeface="ＭＳ 明朝" panose="02020609040205080304" pitchFamily="17" charset="-128"/>
              <a:ea typeface="ＭＳ 明朝" panose="02020609040205080304" pitchFamily="17" charset="-128"/>
            </a:endParaRPr>
          </a:p>
          <a:p>
            <a:pPr>
              <a:lnSpc>
                <a:spcPct val="150000"/>
              </a:lnSpc>
            </a:pPr>
            <a:r>
              <a:rPr lang="ja-JP" altLang="en-US" sz="2200" dirty="0">
                <a:latin typeface="ＭＳ 明朝" panose="02020609040205080304" pitchFamily="17" charset="-128"/>
                <a:ea typeface="ＭＳ 明朝" panose="02020609040205080304" pitchFamily="17" charset="-128"/>
              </a:rPr>
              <a:t>→ これまでの研究の成果に照らして、自分が行おうとする（行った）研究が</a:t>
            </a:r>
            <a:endParaRPr lang="en-US" altLang="ja-JP" sz="2200" dirty="0">
              <a:latin typeface="ＭＳ 明朝" panose="02020609040205080304" pitchFamily="17" charset="-128"/>
              <a:ea typeface="ＭＳ 明朝" panose="02020609040205080304" pitchFamily="17" charset="-128"/>
            </a:endParaRPr>
          </a:p>
          <a:p>
            <a:pPr>
              <a:lnSpc>
                <a:spcPct val="150000"/>
              </a:lnSpc>
            </a:pPr>
            <a:r>
              <a:rPr lang="ja-JP" altLang="en-US" sz="2200" dirty="0">
                <a:latin typeface="ＭＳ 明朝" panose="02020609040205080304" pitchFamily="17" charset="-128"/>
                <a:ea typeface="ＭＳ 明朝" panose="02020609040205080304" pitchFamily="17" charset="-128"/>
              </a:rPr>
              <a:t>　 実施可能なものであると同時に、学術的意義をもつものである</a:t>
            </a:r>
            <a:endParaRPr lang="en-US" altLang="ja-JP" sz="22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1584204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5FC46D43-005C-4D61-86B6-A7CFF8F2A22E}"/>
              </a:ext>
            </a:extLst>
          </p:cNvPr>
          <p:cNvSpPr txBox="1"/>
          <p:nvPr/>
        </p:nvSpPr>
        <p:spPr>
          <a:xfrm>
            <a:off x="2175029" y="3293616"/>
            <a:ext cx="9028591" cy="408372"/>
          </a:xfrm>
          <a:prstGeom prst="rect">
            <a:avLst/>
          </a:prstGeom>
          <a:solidFill>
            <a:schemeClr val="bg1"/>
          </a:solidFill>
        </p:spPr>
        <p:txBody>
          <a:bodyPr wrap="square" rtlCol="0">
            <a:spAutoFit/>
          </a:bodyPr>
          <a:lstStyle/>
          <a:p>
            <a:endParaRPr kumimoji="1" lang="ja-JP" altLang="en-US" dirty="0"/>
          </a:p>
        </p:txBody>
      </p:sp>
      <p:sp>
        <p:nvSpPr>
          <p:cNvPr id="4" name="テキスト ボックス 3">
            <a:extLst>
              <a:ext uri="{FF2B5EF4-FFF2-40B4-BE49-F238E27FC236}">
                <a16:creationId xmlns:a16="http://schemas.microsoft.com/office/drawing/2014/main" id="{0344DE37-4011-4162-8E54-4B178DA59E26}"/>
              </a:ext>
            </a:extLst>
          </p:cNvPr>
          <p:cNvSpPr txBox="1"/>
          <p:nvPr/>
        </p:nvSpPr>
        <p:spPr>
          <a:xfrm>
            <a:off x="828126" y="963292"/>
            <a:ext cx="10783866" cy="1536511"/>
          </a:xfrm>
          <a:prstGeom prst="rect">
            <a:avLst/>
          </a:prstGeom>
          <a:noFill/>
        </p:spPr>
        <p:txBody>
          <a:bodyPr wrap="square" rtlCol="0">
            <a:spAutoFit/>
          </a:bodyPr>
          <a:lstStyle/>
          <a:p>
            <a:pPr>
              <a:lnSpc>
                <a:spcPct val="150000"/>
              </a:lnSpc>
            </a:pPr>
            <a:r>
              <a:rPr kumimoji="1" lang="ja-JP" altLang="en-US" sz="2200" b="1" dirty="0">
                <a:latin typeface="ＭＳ 明朝" panose="02020609040205080304" pitchFamily="17" charset="-128"/>
                <a:ea typeface="ＭＳ 明朝" panose="02020609040205080304" pitchFamily="17" charset="-128"/>
              </a:rPr>
              <a:t>③</a:t>
            </a:r>
            <a:r>
              <a:rPr kumimoji="1" lang="ja-JP" altLang="en-US" sz="2200" dirty="0">
                <a:latin typeface="ＭＳ 明朝" panose="02020609040205080304" pitchFamily="17" charset="-128"/>
                <a:ea typeface="ＭＳ 明朝" panose="02020609040205080304" pitchFamily="17" charset="-128"/>
              </a:rPr>
              <a:t> </a:t>
            </a:r>
            <a:r>
              <a:rPr lang="ja-JP" altLang="en-US" sz="2200" dirty="0">
                <a:solidFill>
                  <a:srgbClr val="FF0000"/>
                </a:solidFill>
                <a:latin typeface="ＭＳ 明朝" panose="02020609040205080304" pitchFamily="17" charset="-128"/>
                <a:ea typeface="ＭＳ 明朝" panose="02020609040205080304" pitchFamily="17" charset="-128"/>
              </a:rPr>
              <a:t>あるテーマに関して蓄積されてきた研究の全体像を捉え、</a:t>
            </a:r>
            <a:endParaRPr lang="en-US" altLang="ja-JP" sz="2200" dirty="0">
              <a:solidFill>
                <a:srgbClr val="FF0000"/>
              </a:solidFill>
              <a:latin typeface="ＭＳ 明朝" panose="02020609040205080304" pitchFamily="17" charset="-128"/>
              <a:ea typeface="ＭＳ 明朝" panose="02020609040205080304" pitchFamily="17" charset="-128"/>
            </a:endParaRPr>
          </a:p>
          <a:p>
            <a:pPr>
              <a:lnSpc>
                <a:spcPct val="150000"/>
              </a:lnSpc>
            </a:pPr>
            <a:r>
              <a:rPr lang="ja-JP" altLang="en-US" sz="2200" dirty="0">
                <a:solidFill>
                  <a:srgbClr val="FF0000"/>
                </a:solidFill>
                <a:latin typeface="ＭＳ 明朝" panose="02020609040205080304" pitchFamily="17" charset="-128"/>
                <a:ea typeface="ＭＳ 明朝" panose="02020609040205080304" pitchFamily="17" charset="-128"/>
              </a:rPr>
              <a:t>　 その中で自分が行おうとする研究の位置づけを明確にする</a:t>
            </a:r>
            <a:endParaRPr lang="en-US" altLang="ja-JP" sz="2200" dirty="0">
              <a:solidFill>
                <a:srgbClr val="FF0000"/>
              </a:solidFill>
              <a:latin typeface="ＭＳ 明朝" panose="02020609040205080304" pitchFamily="17" charset="-128"/>
              <a:ea typeface="ＭＳ 明朝" panose="02020609040205080304" pitchFamily="17" charset="-128"/>
            </a:endParaRPr>
          </a:p>
          <a:p>
            <a:pPr>
              <a:lnSpc>
                <a:spcPct val="150000"/>
              </a:lnSpc>
            </a:pPr>
            <a:r>
              <a:rPr lang="ja-JP" altLang="en-US" sz="2200" dirty="0">
                <a:latin typeface="ＭＳ 明朝" panose="02020609040205080304" pitchFamily="17" charset="-128"/>
                <a:ea typeface="ＭＳ 明朝" panose="02020609040205080304" pitchFamily="17" charset="-128"/>
              </a:rPr>
              <a:t>→ これから取り組もうとする研究の基盤づくりをするのに等しい意味をもつ</a:t>
            </a:r>
            <a:endParaRPr lang="en-US" altLang="ja-JP" sz="2200" dirty="0">
              <a:latin typeface="ＭＳ 明朝" panose="02020609040205080304" pitchFamily="17" charset="-128"/>
              <a:ea typeface="ＭＳ 明朝" panose="02020609040205080304" pitchFamily="17" charset="-128"/>
            </a:endParaRPr>
          </a:p>
        </p:txBody>
      </p:sp>
      <p:sp>
        <p:nvSpPr>
          <p:cNvPr id="7" name="テキスト ボックス 6">
            <a:extLst>
              <a:ext uri="{FF2B5EF4-FFF2-40B4-BE49-F238E27FC236}">
                <a16:creationId xmlns:a16="http://schemas.microsoft.com/office/drawing/2014/main" id="{36090B48-D4F0-4468-88D7-4A3364676494}"/>
              </a:ext>
            </a:extLst>
          </p:cNvPr>
          <p:cNvSpPr txBox="1"/>
          <p:nvPr/>
        </p:nvSpPr>
        <p:spPr>
          <a:xfrm>
            <a:off x="828126" y="3038381"/>
            <a:ext cx="10783866" cy="2044342"/>
          </a:xfrm>
          <a:prstGeom prst="rect">
            <a:avLst/>
          </a:prstGeom>
          <a:noFill/>
        </p:spPr>
        <p:txBody>
          <a:bodyPr wrap="square" rtlCol="0">
            <a:spAutoFit/>
          </a:bodyPr>
          <a:lstStyle/>
          <a:p>
            <a:pPr>
              <a:lnSpc>
                <a:spcPct val="150000"/>
              </a:lnSpc>
            </a:pPr>
            <a:r>
              <a:rPr kumimoji="1" lang="ja-JP" altLang="en-US" sz="2200" b="1" dirty="0">
                <a:latin typeface="ＭＳ 明朝" panose="02020609040205080304" pitchFamily="17" charset="-128"/>
                <a:ea typeface="ＭＳ 明朝" panose="02020609040205080304" pitchFamily="17" charset="-128"/>
              </a:rPr>
              <a:t>④</a:t>
            </a:r>
            <a:r>
              <a:rPr kumimoji="1" lang="ja-JP" altLang="en-US" sz="2200" dirty="0">
                <a:latin typeface="ＭＳ 明朝" panose="02020609040205080304" pitchFamily="17" charset="-128"/>
                <a:ea typeface="ＭＳ 明朝" panose="02020609040205080304" pitchFamily="17" charset="-128"/>
              </a:rPr>
              <a:t> </a:t>
            </a:r>
            <a:r>
              <a:rPr kumimoji="1" lang="ja-JP" altLang="en-US" sz="2200" dirty="0">
                <a:solidFill>
                  <a:srgbClr val="FF0000"/>
                </a:solidFill>
                <a:latin typeface="ＭＳ 明朝" panose="02020609040205080304" pitchFamily="17" charset="-128"/>
                <a:ea typeface="ＭＳ 明朝" panose="02020609040205080304" pitchFamily="17" charset="-128"/>
              </a:rPr>
              <a:t>研究レビューの過程を通して新たな着想を得て、考察を深める</a:t>
            </a:r>
            <a:endParaRPr kumimoji="1" lang="en-US" altLang="ja-JP" sz="2200" dirty="0">
              <a:solidFill>
                <a:srgbClr val="FF0000"/>
              </a:solidFill>
              <a:latin typeface="ＭＳ 明朝" panose="02020609040205080304" pitchFamily="17" charset="-128"/>
              <a:ea typeface="ＭＳ 明朝" panose="02020609040205080304" pitchFamily="17" charset="-128"/>
            </a:endParaRPr>
          </a:p>
          <a:p>
            <a:pPr>
              <a:lnSpc>
                <a:spcPct val="150000"/>
              </a:lnSpc>
            </a:pPr>
            <a:r>
              <a:rPr lang="ja-JP" altLang="en-US" sz="2200" dirty="0">
                <a:latin typeface="ＭＳ 明朝" panose="02020609040205080304" pitchFamily="17" charset="-128"/>
                <a:ea typeface="ＭＳ 明朝" panose="02020609040205080304" pitchFamily="17" charset="-128"/>
              </a:rPr>
              <a:t>→ 先行研究を緻密に検討するということは、その学問分野で先人の辿った</a:t>
            </a:r>
            <a:endParaRPr lang="en-US" altLang="ja-JP" sz="2200" dirty="0">
              <a:latin typeface="ＭＳ 明朝" panose="02020609040205080304" pitchFamily="17" charset="-128"/>
              <a:ea typeface="ＭＳ 明朝" panose="02020609040205080304" pitchFamily="17" charset="-128"/>
            </a:endParaRPr>
          </a:p>
          <a:p>
            <a:pPr>
              <a:lnSpc>
                <a:spcPct val="150000"/>
              </a:lnSpc>
            </a:pPr>
            <a:r>
              <a:rPr lang="ja-JP" altLang="en-US" sz="2200" dirty="0">
                <a:latin typeface="ＭＳ 明朝" panose="02020609040205080304" pitchFamily="17" charset="-128"/>
                <a:ea typeface="ＭＳ 明朝" panose="02020609040205080304" pitchFamily="17" charset="-128"/>
              </a:rPr>
              <a:t>　 思考の足跡を辿ることであり、その過程で新しい思考の道筋に気付いたり、</a:t>
            </a:r>
            <a:endParaRPr lang="en-US" altLang="ja-JP" sz="2200" dirty="0">
              <a:latin typeface="ＭＳ 明朝" panose="02020609040205080304" pitchFamily="17" charset="-128"/>
              <a:ea typeface="ＭＳ 明朝" panose="02020609040205080304" pitchFamily="17" charset="-128"/>
            </a:endParaRPr>
          </a:p>
          <a:p>
            <a:pPr>
              <a:lnSpc>
                <a:spcPct val="150000"/>
              </a:lnSpc>
            </a:pPr>
            <a:r>
              <a:rPr lang="en-US" altLang="ja-JP" sz="2200" dirty="0">
                <a:latin typeface="ＭＳ 明朝" panose="02020609040205080304" pitchFamily="17" charset="-128"/>
                <a:ea typeface="ＭＳ 明朝" panose="02020609040205080304" pitchFamily="17" charset="-128"/>
              </a:rPr>
              <a:t>   </a:t>
            </a:r>
            <a:r>
              <a:rPr lang="ja-JP" altLang="en-US" sz="2200" dirty="0">
                <a:latin typeface="ＭＳ 明朝" panose="02020609040205080304" pitchFamily="17" charset="-128"/>
                <a:ea typeface="ＭＳ 明朝" panose="02020609040205080304" pitchFamily="17" charset="-128"/>
              </a:rPr>
              <a:t>自分の研究に有益な示唆を与えてくれる情報を得ることができる</a:t>
            </a:r>
            <a:endParaRPr lang="en-US" altLang="ja-JP" sz="22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13067907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1BB008CD-6817-481E-857B-F7B3BA5DDE4F}"/>
              </a:ext>
            </a:extLst>
          </p:cNvPr>
          <p:cNvSpPr txBox="1"/>
          <p:nvPr/>
        </p:nvSpPr>
        <p:spPr>
          <a:xfrm>
            <a:off x="987924" y="259306"/>
            <a:ext cx="9194763" cy="461665"/>
          </a:xfrm>
          <a:prstGeom prst="rect">
            <a:avLst/>
          </a:prstGeom>
          <a:noFill/>
        </p:spPr>
        <p:txBody>
          <a:bodyPr wrap="square" rtlCol="0">
            <a:spAutoFit/>
          </a:bodyPr>
          <a:lstStyle/>
          <a:p>
            <a:r>
              <a:rPr kumimoji="1" lang="en-US" altLang="ja-JP" sz="2400" b="1" dirty="0">
                <a:latin typeface="ＭＳ 明朝" panose="02020609040205080304" pitchFamily="17" charset="-128"/>
                <a:ea typeface="ＭＳ 明朝" panose="02020609040205080304" pitchFamily="17" charset="-128"/>
              </a:rPr>
              <a:t>3. </a:t>
            </a:r>
            <a:r>
              <a:rPr kumimoji="1" lang="ja-JP" altLang="en-US" sz="2400" b="1" dirty="0">
                <a:latin typeface="ＭＳ 明朝" panose="02020609040205080304" pitchFamily="17" charset="-128"/>
                <a:ea typeface="ＭＳ 明朝" panose="02020609040205080304" pitchFamily="17" charset="-128"/>
              </a:rPr>
              <a:t>先行研究の検索方法</a:t>
            </a:r>
          </a:p>
        </p:txBody>
      </p:sp>
      <p:sp>
        <p:nvSpPr>
          <p:cNvPr id="2" name="テキスト ボックス 1">
            <a:extLst>
              <a:ext uri="{FF2B5EF4-FFF2-40B4-BE49-F238E27FC236}">
                <a16:creationId xmlns:a16="http://schemas.microsoft.com/office/drawing/2014/main" id="{5FC46D43-005C-4D61-86B6-A7CFF8F2A22E}"/>
              </a:ext>
            </a:extLst>
          </p:cNvPr>
          <p:cNvSpPr txBox="1"/>
          <p:nvPr/>
        </p:nvSpPr>
        <p:spPr>
          <a:xfrm>
            <a:off x="2188281" y="3161096"/>
            <a:ext cx="9028591" cy="408372"/>
          </a:xfrm>
          <a:prstGeom prst="rect">
            <a:avLst/>
          </a:prstGeom>
          <a:solidFill>
            <a:schemeClr val="bg1"/>
          </a:solidFill>
        </p:spPr>
        <p:txBody>
          <a:bodyPr wrap="square" rtlCol="0">
            <a:spAutoFit/>
          </a:bodyPr>
          <a:lstStyle/>
          <a:p>
            <a:endParaRPr kumimoji="1" lang="ja-JP" altLang="en-US" dirty="0"/>
          </a:p>
        </p:txBody>
      </p:sp>
      <p:sp>
        <p:nvSpPr>
          <p:cNvPr id="4" name="テキスト ボックス 3">
            <a:extLst>
              <a:ext uri="{FF2B5EF4-FFF2-40B4-BE49-F238E27FC236}">
                <a16:creationId xmlns:a16="http://schemas.microsoft.com/office/drawing/2014/main" id="{0344DE37-4011-4162-8E54-4B178DA59E26}"/>
              </a:ext>
            </a:extLst>
          </p:cNvPr>
          <p:cNvSpPr txBox="1"/>
          <p:nvPr/>
        </p:nvSpPr>
        <p:spPr>
          <a:xfrm>
            <a:off x="1005681" y="775691"/>
            <a:ext cx="10428758" cy="2044342"/>
          </a:xfrm>
          <a:prstGeom prst="rect">
            <a:avLst/>
          </a:prstGeom>
          <a:noFill/>
        </p:spPr>
        <p:txBody>
          <a:bodyPr wrap="square" rtlCol="0">
            <a:spAutoFit/>
          </a:bodyPr>
          <a:lstStyle/>
          <a:p>
            <a:pPr>
              <a:lnSpc>
                <a:spcPct val="150000"/>
              </a:lnSpc>
            </a:pPr>
            <a:r>
              <a:rPr kumimoji="1" lang="ja-JP" altLang="en-US" sz="2200" b="1" dirty="0">
                <a:latin typeface="ＭＳ 明朝" panose="02020609040205080304" pitchFamily="17" charset="-128"/>
                <a:ea typeface="ＭＳ 明朝" panose="02020609040205080304" pitchFamily="17" charset="-128"/>
              </a:rPr>
              <a:t>① 取り上げる文献の範囲を定める</a:t>
            </a:r>
            <a:endParaRPr kumimoji="1" lang="en-US" altLang="ja-JP" sz="2200" b="1" dirty="0">
              <a:latin typeface="ＭＳ 明朝" panose="02020609040205080304" pitchFamily="17" charset="-128"/>
              <a:ea typeface="ＭＳ 明朝" panose="02020609040205080304" pitchFamily="17" charset="-128"/>
            </a:endParaRPr>
          </a:p>
          <a:p>
            <a:pPr>
              <a:lnSpc>
                <a:spcPct val="150000"/>
              </a:lnSpc>
            </a:pPr>
            <a:r>
              <a:rPr lang="ja-JP" altLang="en-US" sz="2200" dirty="0">
                <a:latin typeface="ＭＳ 明朝" panose="02020609040205080304" pitchFamily="17" charset="-128"/>
                <a:ea typeface="ＭＳ 明朝" panose="02020609040205080304" pitchFamily="17" charset="-128"/>
              </a:rPr>
              <a:t>・</a:t>
            </a:r>
            <a:r>
              <a:rPr lang="ja-JP" altLang="en-US" sz="2200" dirty="0">
                <a:solidFill>
                  <a:srgbClr val="FF0000"/>
                </a:solidFill>
                <a:latin typeface="ＭＳ 明朝" panose="02020609040205080304" pitchFamily="17" charset="-128"/>
                <a:ea typeface="ＭＳ 明朝" panose="02020609040205080304" pitchFamily="17" charset="-128"/>
              </a:rPr>
              <a:t>テーマをできるだけ絞り込むことが望ましい</a:t>
            </a:r>
            <a:r>
              <a:rPr lang="ja-JP" altLang="en-US" sz="2200" dirty="0">
                <a:latin typeface="ＭＳ 明朝" panose="02020609040205080304" pitchFamily="17" charset="-128"/>
                <a:ea typeface="ＭＳ 明朝" panose="02020609040205080304" pitchFamily="17" charset="-128"/>
              </a:rPr>
              <a:t>が、</a:t>
            </a:r>
            <a:endParaRPr lang="en-US" altLang="ja-JP" sz="2200" dirty="0">
              <a:latin typeface="ＭＳ 明朝" panose="02020609040205080304" pitchFamily="17" charset="-128"/>
              <a:ea typeface="ＭＳ 明朝" panose="02020609040205080304" pitchFamily="17" charset="-128"/>
            </a:endParaRPr>
          </a:p>
          <a:p>
            <a:pPr>
              <a:lnSpc>
                <a:spcPct val="150000"/>
              </a:lnSpc>
            </a:pPr>
            <a:r>
              <a:rPr lang="ja-JP" altLang="en-US" sz="2200" dirty="0">
                <a:latin typeface="ＭＳ 明朝" panose="02020609040205080304" pitchFamily="17" charset="-128"/>
                <a:ea typeface="ＭＳ 明朝" panose="02020609040205080304" pitchFamily="17" charset="-128"/>
              </a:rPr>
              <a:t>　実際にはテーマが決まってから研究レビューを始めることよりも、</a:t>
            </a:r>
            <a:endParaRPr lang="en-US" altLang="ja-JP" sz="2200" dirty="0">
              <a:latin typeface="ＭＳ 明朝" panose="02020609040205080304" pitchFamily="17" charset="-128"/>
              <a:ea typeface="ＭＳ 明朝" panose="02020609040205080304" pitchFamily="17" charset="-128"/>
            </a:endParaRPr>
          </a:p>
          <a:p>
            <a:pPr>
              <a:lnSpc>
                <a:spcPct val="150000"/>
              </a:lnSpc>
            </a:pPr>
            <a:r>
              <a:rPr lang="ja-JP" altLang="en-US" sz="2200" dirty="0">
                <a:latin typeface="ＭＳ 明朝" panose="02020609040205080304" pitchFamily="17" charset="-128"/>
                <a:ea typeface="ＭＳ 明朝" panose="02020609040205080304" pitchFamily="17" charset="-128"/>
              </a:rPr>
              <a:t>　研究レビューを進めながらテーマを絞り込むことが多い</a:t>
            </a:r>
            <a:endParaRPr lang="en-US" altLang="ja-JP" sz="2200" dirty="0">
              <a:latin typeface="ＭＳ 明朝" panose="02020609040205080304" pitchFamily="17" charset="-128"/>
              <a:ea typeface="ＭＳ 明朝" panose="02020609040205080304" pitchFamily="17" charset="-128"/>
            </a:endParaRPr>
          </a:p>
        </p:txBody>
      </p:sp>
      <p:sp>
        <p:nvSpPr>
          <p:cNvPr id="3" name="四角形: 角を丸くする 2">
            <a:extLst>
              <a:ext uri="{FF2B5EF4-FFF2-40B4-BE49-F238E27FC236}">
                <a16:creationId xmlns:a16="http://schemas.microsoft.com/office/drawing/2014/main" id="{7117FB52-51BA-4DAC-B284-920CC73E4DBB}"/>
              </a:ext>
            </a:extLst>
          </p:cNvPr>
          <p:cNvSpPr/>
          <p:nvPr/>
        </p:nvSpPr>
        <p:spPr>
          <a:xfrm>
            <a:off x="1810980" y="3421745"/>
            <a:ext cx="2032985" cy="2221762"/>
          </a:xfrm>
          <a:prstGeom prst="roundRect">
            <a:avLst/>
          </a:prstGeom>
          <a:solidFill>
            <a:schemeClr val="accent3">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ja-JP" altLang="en-US" dirty="0">
                <a:solidFill>
                  <a:srgbClr val="FF0000"/>
                </a:solidFill>
              </a:rPr>
              <a:t>児童虐待</a:t>
            </a:r>
            <a:r>
              <a:rPr lang="ja-JP" altLang="en-US" dirty="0">
                <a:solidFill>
                  <a:sysClr val="windowText" lastClr="000000"/>
                </a:solidFill>
              </a:rPr>
              <a:t>分野</a:t>
            </a:r>
            <a:endParaRPr lang="en-US" altLang="ja-JP" dirty="0">
              <a:solidFill>
                <a:sysClr val="windowText" lastClr="000000"/>
              </a:solidFill>
            </a:endParaRPr>
          </a:p>
          <a:p>
            <a:pPr algn="ctr">
              <a:lnSpc>
                <a:spcPct val="150000"/>
              </a:lnSpc>
            </a:pPr>
            <a:r>
              <a:rPr lang="ja-JP" altLang="en-US" dirty="0">
                <a:solidFill>
                  <a:sysClr val="windowText" lastClr="000000"/>
                </a:solidFill>
              </a:rPr>
              <a:t>に関する</a:t>
            </a:r>
            <a:endParaRPr lang="en-US" altLang="ja-JP" dirty="0">
              <a:solidFill>
                <a:sysClr val="windowText" lastClr="000000"/>
              </a:solidFill>
            </a:endParaRPr>
          </a:p>
          <a:p>
            <a:pPr algn="ctr">
              <a:lnSpc>
                <a:spcPct val="150000"/>
              </a:lnSpc>
            </a:pPr>
            <a:r>
              <a:rPr kumimoji="1" lang="ja-JP" altLang="en-US" dirty="0">
                <a:solidFill>
                  <a:sysClr val="windowText" lastClr="000000"/>
                </a:solidFill>
              </a:rPr>
              <a:t>先行研究</a:t>
            </a:r>
          </a:p>
        </p:txBody>
      </p:sp>
      <p:sp>
        <p:nvSpPr>
          <p:cNvPr id="8" name="四角形: 角を丸くする 7">
            <a:extLst>
              <a:ext uri="{FF2B5EF4-FFF2-40B4-BE49-F238E27FC236}">
                <a16:creationId xmlns:a16="http://schemas.microsoft.com/office/drawing/2014/main" id="{65155509-EFA3-4606-9B6E-2857516371D8}"/>
              </a:ext>
            </a:extLst>
          </p:cNvPr>
          <p:cNvSpPr/>
          <p:nvPr/>
        </p:nvSpPr>
        <p:spPr>
          <a:xfrm>
            <a:off x="5040608" y="3758120"/>
            <a:ext cx="1914986" cy="1551925"/>
          </a:xfrm>
          <a:prstGeom prst="roundRect">
            <a:avLst/>
          </a:prstGeom>
          <a:solidFill>
            <a:schemeClr val="accent3">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ja-JP" altLang="en-US" dirty="0">
                <a:solidFill>
                  <a:srgbClr val="FF0000"/>
                </a:solidFill>
              </a:rPr>
              <a:t>児童虐待対応</a:t>
            </a:r>
            <a:r>
              <a:rPr lang="ja-JP" altLang="en-US" dirty="0">
                <a:solidFill>
                  <a:sysClr val="windowText" lastClr="000000"/>
                </a:solidFill>
              </a:rPr>
              <a:t>における</a:t>
            </a:r>
            <a:endParaRPr lang="en-US" altLang="ja-JP" dirty="0">
              <a:solidFill>
                <a:sysClr val="windowText" lastClr="000000"/>
              </a:solidFill>
            </a:endParaRPr>
          </a:p>
          <a:p>
            <a:pPr algn="ctr">
              <a:lnSpc>
                <a:spcPct val="150000"/>
              </a:lnSpc>
            </a:pPr>
            <a:r>
              <a:rPr lang="ja-JP" altLang="en-US" dirty="0">
                <a:solidFill>
                  <a:srgbClr val="FF0000"/>
                </a:solidFill>
              </a:rPr>
              <a:t>多機関連携</a:t>
            </a:r>
            <a:endParaRPr kumimoji="1" lang="ja-JP" altLang="en-US" dirty="0">
              <a:solidFill>
                <a:srgbClr val="FF0000"/>
              </a:solidFill>
            </a:endParaRPr>
          </a:p>
        </p:txBody>
      </p:sp>
      <p:sp>
        <p:nvSpPr>
          <p:cNvPr id="9" name="四角形: 角を丸くする 8">
            <a:extLst>
              <a:ext uri="{FF2B5EF4-FFF2-40B4-BE49-F238E27FC236}">
                <a16:creationId xmlns:a16="http://schemas.microsoft.com/office/drawing/2014/main" id="{260BFF26-2958-4082-AB95-7B7CAFBB6E57}"/>
              </a:ext>
            </a:extLst>
          </p:cNvPr>
          <p:cNvSpPr/>
          <p:nvPr/>
        </p:nvSpPr>
        <p:spPr>
          <a:xfrm>
            <a:off x="8232125" y="4137535"/>
            <a:ext cx="3126789" cy="790182"/>
          </a:xfrm>
          <a:prstGeom prst="roundRect">
            <a:avLst/>
          </a:prstGeom>
          <a:solidFill>
            <a:schemeClr val="accent3">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ja-JP" altLang="en-US" dirty="0">
                <a:solidFill>
                  <a:srgbClr val="FF0000"/>
                </a:solidFill>
              </a:rPr>
              <a:t>児童虐待対応</a:t>
            </a:r>
            <a:r>
              <a:rPr lang="ja-JP" altLang="en-US" dirty="0">
                <a:solidFill>
                  <a:schemeClr val="tx1"/>
                </a:solidFill>
              </a:rPr>
              <a:t>の</a:t>
            </a:r>
            <a:r>
              <a:rPr lang="ja-JP" altLang="en-US" dirty="0">
                <a:solidFill>
                  <a:srgbClr val="FF0000"/>
                </a:solidFill>
              </a:rPr>
              <a:t>多機関連携</a:t>
            </a:r>
            <a:endParaRPr lang="en-US" altLang="ja-JP" dirty="0">
              <a:solidFill>
                <a:srgbClr val="FF0000"/>
              </a:solidFill>
            </a:endParaRPr>
          </a:p>
          <a:p>
            <a:pPr algn="ctr">
              <a:lnSpc>
                <a:spcPct val="150000"/>
              </a:lnSpc>
            </a:pPr>
            <a:r>
              <a:rPr lang="ja-JP" altLang="en-US" dirty="0">
                <a:solidFill>
                  <a:sysClr val="windowText" lastClr="000000"/>
                </a:solidFill>
              </a:rPr>
              <a:t>における</a:t>
            </a:r>
            <a:r>
              <a:rPr lang="ja-JP" altLang="en-US" dirty="0">
                <a:solidFill>
                  <a:srgbClr val="FF0000"/>
                </a:solidFill>
              </a:rPr>
              <a:t>児童相談所</a:t>
            </a:r>
            <a:r>
              <a:rPr lang="ja-JP" altLang="en-US" dirty="0">
                <a:solidFill>
                  <a:sysClr val="windowText" lastClr="000000"/>
                </a:solidFill>
              </a:rPr>
              <a:t>の</a:t>
            </a:r>
            <a:r>
              <a:rPr kumimoji="1" lang="ja-JP" altLang="en-US" dirty="0">
                <a:solidFill>
                  <a:sysClr val="windowText" lastClr="000000"/>
                </a:solidFill>
              </a:rPr>
              <a:t>役割</a:t>
            </a:r>
          </a:p>
        </p:txBody>
      </p:sp>
      <p:cxnSp>
        <p:nvCxnSpPr>
          <p:cNvPr id="11" name="直線矢印コネクタ 10">
            <a:extLst>
              <a:ext uri="{FF2B5EF4-FFF2-40B4-BE49-F238E27FC236}">
                <a16:creationId xmlns:a16="http://schemas.microsoft.com/office/drawing/2014/main" id="{CFFDB8A2-9303-4E5C-92D4-74E471726E53}"/>
              </a:ext>
            </a:extLst>
          </p:cNvPr>
          <p:cNvCxnSpPr>
            <a:cxnSpLocks/>
          </p:cNvCxnSpPr>
          <p:nvPr/>
        </p:nvCxnSpPr>
        <p:spPr>
          <a:xfrm>
            <a:off x="2827472" y="3296480"/>
            <a:ext cx="6986728" cy="778876"/>
          </a:xfrm>
          <a:prstGeom prst="straightConnector1">
            <a:avLst/>
          </a:prstGeom>
          <a:ln w="28575"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13" name="直線矢印コネクタ 12">
            <a:extLst>
              <a:ext uri="{FF2B5EF4-FFF2-40B4-BE49-F238E27FC236}">
                <a16:creationId xmlns:a16="http://schemas.microsoft.com/office/drawing/2014/main" id="{4E4F913A-1C34-495A-A331-DC7739EA63E9}"/>
              </a:ext>
            </a:extLst>
          </p:cNvPr>
          <p:cNvCxnSpPr>
            <a:cxnSpLocks/>
          </p:cNvCxnSpPr>
          <p:nvPr/>
        </p:nvCxnSpPr>
        <p:spPr>
          <a:xfrm flipV="1">
            <a:off x="2827472" y="4989897"/>
            <a:ext cx="6986728" cy="778875"/>
          </a:xfrm>
          <a:prstGeom prst="straightConnector1">
            <a:avLst/>
          </a:prstGeom>
          <a:ln w="28575"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16" name="テキスト ボックス 15">
            <a:extLst>
              <a:ext uri="{FF2B5EF4-FFF2-40B4-BE49-F238E27FC236}">
                <a16:creationId xmlns:a16="http://schemas.microsoft.com/office/drawing/2014/main" id="{C475F3E5-BD19-45C8-8601-E49F36149486}"/>
              </a:ext>
            </a:extLst>
          </p:cNvPr>
          <p:cNvSpPr txBox="1"/>
          <p:nvPr/>
        </p:nvSpPr>
        <p:spPr>
          <a:xfrm>
            <a:off x="793031" y="3225552"/>
            <a:ext cx="790793" cy="430887"/>
          </a:xfrm>
          <a:prstGeom prst="rect">
            <a:avLst/>
          </a:prstGeom>
          <a:noFill/>
        </p:spPr>
        <p:txBody>
          <a:bodyPr wrap="square" rtlCol="0">
            <a:spAutoFit/>
          </a:bodyPr>
          <a:lstStyle/>
          <a:p>
            <a:r>
              <a:rPr kumimoji="1" lang="ja-JP" altLang="en-US" sz="2200" b="1" dirty="0">
                <a:latin typeface="ＭＳ 明朝" panose="02020609040205080304" pitchFamily="17" charset="-128"/>
                <a:ea typeface="ＭＳ 明朝" panose="02020609040205080304" pitchFamily="17" charset="-128"/>
              </a:rPr>
              <a:t>例</a:t>
            </a:r>
            <a:r>
              <a:rPr kumimoji="1" lang="en-US" altLang="ja-JP" sz="2200" b="1" dirty="0">
                <a:latin typeface="ＭＳ 明朝" panose="02020609040205080304" pitchFamily="17" charset="-128"/>
                <a:ea typeface="ＭＳ 明朝" panose="02020609040205080304" pitchFamily="17" charset="-128"/>
              </a:rPr>
              <a:t>&gt;</a:t>
            </a:r>
            <a:endParaRPr kumimoji="1" lang="ja-JP" altLang="en-US" sz="2200" b="1" dirty="0">
              <a:latin typeface="ＭＳ 明朝" panose="02020609040205080304" pitchFamily="17" charset="-128"/>
              <a:ea typeface="ＭＳ 明朝" panose="02020609040205080304" pitchFamily="17" charset="-128"/>
            </a:endParaRPr>
          </a:p>
        </p:txBody>
      </p:sp>
      <p:sp>
        <p:nvSpPr>
          <p:cNvPr id="17" name="テキスト ボックス 16">
            <a:extLst>
              <a:ext uri="{FF2B5EF4-FFF2-40B4-BE49-F238E27FC236}">
                <a16:creationId xmlns:a16="http://schemas.microsoft.com/office/drawing/2014/main" id="{B58C014F-9C1D-424C-9E51-A9122B98835C}"/>
              </a:ext>
            </a:extLst>
          </p:cNvPr>
          <p:cNvSpPr txBox="1"/>
          <p:nvPr/>
        </p:nvSpPr>
        <p:spPr>
          <a:xfrm>
            <a:off x="6591606" y="3282709"/>
            <a:ext cx="1322772" cy="369332"/>
          </a:xfrm>
          <a:prstGeom prst="rect">
            <a:avLst/>
          </a:prstGeom>
          <a:noFill/>
          <a:ln>
            <a:solidFill>
              <a:schemeClr val="tx1"/>
            </a:solidFill>
            <a:prstDash val="dash"/>
          </a:ln>
        </p:spPr>
        <p:txBody>
          <a:bodyPr wrap="square" rtlCol="0">
            <a:spAutoFit/>
          </a:bodyPr>
          <a:lstStyle/>
          <a:p>
            <a:pPr algn="ctr"/>
            <a:r>
              <a:rPr kumimoji="1" lang="ja-JP" altLang="en-US" dirty="0"/>
              <a:t>絞り込む</a:t>
            </a:r>
          </a:p>
        </p:txBody>
      </p:sp>
      <p:sp>
        <p:nvSpPr>
          <p:cNvPr id="18" name="テキスト ボックス 17">
            <a:extLst>
              <a:ext uri="{FF2B5EF4-FFF2-40B4-BE49-F238E27FC236}">
                <a16:creationId xmlns:a16="http://schemas.microsoft.com/office/drawing/2014/main" id="{476B51F3-F94F-4193-A287-42A219275DC9}"/>
              </a:ext>
            </a:extLst>
          </p:cNvPr>
          <p:cNvSpPr txBox="1"/>
          <p:nvPr/>
        </p:nvSpPr>
        <p:spPr>
          <a:xfrm>
            <a:off x="6702576" y="5399440"/>
            <a:ext cx="1322772" cy="369332"/>
          </a:xfrm>
          <a:prstGeom prst="rect">
            <a:avLst/>
          </a:prstGeom>
          <a:noFill/>
          <a:ln>
            <a:solidFill>
              <a:schemeClr val="tx1"/>
            </a:solidFill>
            <a:prstDash val="dash"/>
          </a:ln>
        </p:spPr>
        <p:txBody>
          <a:bodyPr wrap="square" rtlCol="0">
            <a:spAutoFit/>
          </a:bodyPr>
          <a:lstStyle/>
          <a:p>
            <a:pPr algn="ctr"/>
            <a:r>
              <a:rPr lang="ja-JP" altLang="en-US" dirty="0"/>
              <a:t>具体化</a:t>
            </a:r>
            <a:endParaRPr kumimoji="1" lang="ja-JP" altLang="en-US" dirty="0"/>
          </a:p>
        </p:txBody>
      </p:sp>
    </p:spTree>
    <p:extLst>
      <p:ext uri="{BB962C8B-B14F-4D97-AF65-F5344CB8AC3E}">
        <p14:creationId xmlns:p14="http://schemas.microsoft.com/office/powerpoint/2010/main" val="5701151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5FC46D43-005C-4D61-86B6-A7CFF8F2A22E}"/>
              </a:ext>
            </a:extLst>
          </p:cNvPr>
          <p:cNvSpPr txBox="1"/>
          <p:nvPr/>
        </p:nvSpPr>
        <p:spPr>
          <a:xfrm>
            <a:off x="2175029" y="3293616"/>
            <a:ext cx="9028591" cy="408372"/>
          </a:xfrm>
          <a:prstGeom prst="rect">
            <a:avLst/>
          </a:prstGeom>
          <a:solidFill>
            <a:schemeClr val="bg1"/>
          </a:solidFill>
        </p:spPr>
        <p:txBody>
          <a:bodyPr wrap="square" rtlCol="0">
            <a:spAutoFit/>
          </a:bodyPr>
          <a:lstStyle/>
          <a:p>
            <a:endParaRPr kumimoji="1" lang="ja-JP" altLang="en-US" dirty="0"/>
          </a:p>
        </p:txBody>
      </p:sp>
      <p:sp>
        <p:nvSpPr>
          <p:cNvPr id="4" name="テキスト ボックス 3">
            <a:extLst>
              <a:ext uri="{FF2B5EF4-FFF2-40B4-BE49-F238E27FC236}">
                <a16:creationId xmlns:a16="http://schemas.microsoft.com/office/drawing/2014/main" id="{0344DE37-4011-4162-8E54-4B178DA59E26}"/>
              </a:ext>
            </a:extLst>
          </p:cNvPr>
          <p:cNvSpPr txBox="1"/>
          <p:nvPr/>
        </p:nvSpPr>
        <p:spPr>
          <a:xfrm>
            <a:off x="881621" y="320224"/>
            <a:ext cx="3859055" cy="559769"/>
          </a:xfrm>
          <a:prstGeom prst="rect">
            <a:avLst/>
          </a:prstGeom>
          <a:noFill/>
        </p:spPr>
        <p:txBody>
          <a:bodyPr wrap="square" rtlCol="0">
            <a:spAutoFit/>
          </a:bodyPr>
          <a:lstStyle/>
          <a:p>
            <a:pPr>
              <a:lnSpc>
                <a:spcPct val="150000"/>
              </a:lnSpc>
            </a:pPr>
            <a:r>
              <a:rPr lang="ja-JP" altLang="en-US" sz="2400" b="1" dirty="0">
                <a:latin typeface="ＭＳ 明朝" panose="02020609040205080304" pitchFamily="17" charset="-128"/>
                <a:ea typeface="ＭＳ 明朝" panose="02020609040205080304" pitchFamily="17" charset="-128"/>
              </a:rPr>
              <a:t>② 文献の種類</a:t>
            </a:r>
            <a:endParaRPr lang="en-US" altLang="ja-JP" sz="2400" dirty="0">
              <a:latin typeface="ＭＳ 明朝" panose="02020609040205080304" pitchFamily="17" charset="-128"/>
              <a:ea typeface="ＭＳ 明朝" panose="02020609040205080304" pitchFamily="17" charset="-128"/>
            </a:endParaRPr>
          </a:p>
        </p:txBody>
      </p:sp>
      <p:graphicFrame>
        <p:nvGraphicFramePr>
          <p:cNvPr id="6" name="表 6">
            <a:extLst>
              <a:ext uri="{FF2B5EF4-FFF2-40B4-BE49-F238E27FC236}">
                <a16:creationId xmlns:a16="http://schemas.microsoft.com/office/drawing/2014/main" id="{C2A2C344-F47C-4C1A-B678-C14F1743B9C8}"/>
              </a:ext>
            </a:extLst>
          </p:cNvPr>
          <p:cNvGraphicFramePr>
            <a:graphicFrameLocks noGrp="1"/>
          </p:cNvGraphicFramePr>
          <p:nvPr>
            <p:extLst>
              <p:ext uri="{D42A27DB-BD31-4B8C-83A1-F6EECF244321}">
                <p14:modId xmlns:p14="http://schemas.microsoft.com/office/powerpoint/2010/main" val="3479424418"/>
              </p:ext>
            </p:extLst>
          </p:nvPr>
        </p:nvGraphicFramePr>
        <p:xfrm>
          <a:off x="2476870" y="1713967"/>
          <a:ext cx="6738151" cy="1890368"/>
        </p:xfrm>
        <a:graphic>
          <a:graphicData uri="http://schemas.openxmlformats.org/drawingml/2006/table">
            <a:tbl>
              <a:tblPr firstRow="1" bandRow="1">
                <a:tableStyleId>{5940675A-B579-460E-94D1-54222C63F5DA}</a:tableStyleId>
              </a:tblPr>
              <a:tblGrid>
                <a:gridCol w="2467992">
                  <a:extLst>
                    <a:ext uri="{9D8B030D-6E8A-4147-A177-3AD203B41FA5}">
                      <a16:colId xmlns:a16="http://schemas.microsoft.com/office/drawing/2014/main" val="243852594"/>
                    </a:ext>
                  </a:extLst>
                </a:gridCol>
                <a:gridCol w="4270159">
                  <a:extLst>
                    <a:ext uri="{9D8B030D-6E8A-4147-A177-3AD203B41FA5}">
                      <a16:colId xmlns:a16="http://schemas.microsoft.com/office/drawing/2014/main" val="4022850062"/>
                    </a:ext>
                  </a:extLst>
                </a:gridCol>
              </a:tblGrid>
              <a:tr h="472592">
                <a:tc>
                  <a:txBody>
                    <a:bodyPr/>
                    <a:lstStyle/>
                    <a:p>
                      <a:pPr algn="ctr"/>
                      <a:r>
                        <a:rPr kumimoji="1" lang="ja-JP" altLang="en-US" b="1" dirty="0">
                          <a:latin typeface="+mn-ea"/>
                          <a:ea typeface="+mn-ea"/>
                        </a:rPr>
                        <a:t>文献の種類</a:t>
                      </a:r>
                    </a:p>
                  </a:txBody>
                  <a:tcPr anchor="ctr">
                    <a:solidFill>
                      <a:schemeClr val="accent3">
                        <a:lumMod val="40000"/>
                        <a:lumOff val="60000"/>
                      </a:schemeClr>
                    </a:solidFill>
                  </a:tcPr>
                </a:tc>
                <a:tc>
                  <a:txBody>
                    <a:bodyPr/>
                    <a:lstStyle/>
                    <a:p>
                      <a:pPr algn="ctr"/>
                      <a:r>
                        <a:rPr kumimoji="1" lang="ja-JP" altLang="en-US" b="1" dirty="0">
                          <a:latin typeface="+mn-ea"/>
                          <a:ea typeface="+mn-ea"/>
                        </a:rPr>
                        <a:t>検索ルート</a:t>
                      </a:r>
                    </a:p>
                  </a:txBody>
                  <a:tcPr anchor="ctr">
                    <a:solidFill>
                      <a:schemeClr val="accent3">
                        <a:lumMod val="40000"/>
                        <a:lumOff val="60000"/>
                      </a:schemeClr>
                    </a:solidFill>
                  </a:tcPr>
                </a:tc>
                <a:extLst>
                  <a:ext uri="{0D108BD9-81ED-4DB2-BD59-A6C34878D82A}">
                    <a16:rowId xmlns:a16="http://schemas.microsoft.com/office/drawing/2014/main" val="2939976860"/>
                  </a:ext>
                </a:extLst>
              </a:tr>
              <a:tr h="472592">
                <a:tc>
                  <a:txBody>
                    <a:bodyPr/>
                    <a:lstStyle/>
                    <a:p>
                      <a:pPr algn="ctr"/>
                      <a:r>
                        <a:rPr kumimoji="1" lang="ja-JP" altLang="en-US" dirty="0">
                          <a:latin typeface="+mn-ea"/>
                          <a:ea typeface="+mn-ea"/>
                        </a:rPr>
                        <a:t>学術論文</a:t>
                      </a:r>
                    </a:p>
                  </a:txBody>
                  <a:tcPr anchor="ctr"/>
                </a:tc>
                <a:tc rowSpan="2">
                  <a:txBody>
                    <a:bodyPr/>
                    <a:lstStyle/>
                    <a:p>
                      <a:pPr algn="ctr"/>
                      <a:r>
                        <a:rPr kumimoji="1" lang="en-US" altLang="ja-JP" dirty="0" err="1">
                          <a:latin typeface="+mn-ea"/>
                          <a:ea typeface="+mn-ea"/>
                        </a:rPr>
                        <a:t>CiNii</a:t>
                      </a:r>
                      <a:r>
                        <a:rPr kumimoji="1" lang="ja-JP" altLang="en-US" dirty="0">
                          <a:latin typeface="+mn-ea"/>
                          <a:ea typeface="+mn-ea"/>
                        </a:rPr>
                        <a:t>（</a:t>
                      </a:r>
                      <a:r>
                        <a:rPr kumimoji="1" lang="en-US" altLang="ja-JP" dirty="0">
                          <a:latin typeface="+mn-ea"/>
                          <a:ea typeface="+mn-ea"/>
                        </a:rPr>
                        <a:t>NII</a:t>
                      </a:r>
                      <a:r>
                        <a:rPr kumimoji="1" lang="ja-JP" altLang="en-US" dirty="0">
                          <a:latin typeface="+mn-ea"/>
                          <a:ea typeface="+mn-ea"/>
                        </a:rPr>
                        <a:t>学術情報ナビゲータ）や</a:t>
                      </a:r>
                      <a:endParaRPr kumimoji="1" lang="en-US" altLang="ja-JP" dirty="0">
                        <a:latin typeface="+mn-ea"/>
                        <a:ea typeface="+mn-ea"/>
                      </a:endParaRPr>
                    </a:p>
                    <a:p>
                      <a:pPr algn="ctr"/>
                      <a:r>
                        <a:rPr kumimoji="1" lang="en-US" altLang="ja-JP" dirty="0">
                          <a:latin typeface="+mn-ea"/>
                          <a:ea typeface="+mn-ea"/>
                        </a:rPr>
                        <a:t>Google Scholar</a:t>
                      </a:r>
                      <a:r>
                        <a:rPr kumimoji="1" lang="ja-JP" altLang="en-US" dirty="0">
                          <a:latin typeface="+mn-ea"/>
                          <a:ea typeface="+mn-ea"/>
                        </a:rPr>
                        <a:t>　等</a:t>
                      </a:r>
                    </a:p>
                  </a:txBody>
                  <a:tcPr anchor="ctr"/>
                </a:tc>
                <a:extLst>
                  <a:ext uri="{0D108BD9-81ED-4DB2-BD59-A6C34878D82A}">
                    <a16:rowId xmlns:a16="http://schemas.microsoft.com/office/drawing/2014/main" val="1763789814"/>
                  </a:ext>
                </a:extLst>
              </a:tr>
              <a:tr h="472592">
                <a:tc>
                  <a:txBody>
                    <a:bodyPr/>
                    <a:lstStyle/>
                    <a:p>
                      <a:pPr algn="ctr"/>
                      <a:r>
                        <a:rPr kumimoji="1" lang="ja-JP" altLang="en-US" dirty="0">
                          <a:latin typeface="+mn-ea"/>
                          <a:ea typeface="+mn-ea"/>
                        </a:rPr>
                        <a:t>専門雑誌</a:t>
                      </a:r>
                    </a:p>
                  </a:txBody>
                  <a:tcPr anchor="ctr"/>
                </a:tc>
                <a:tc vMerge="1">
                  <a:txBody>
                    <a:bodyPr/>
                    <a:lstStyle/>
                    <a:p>
                      <a:endParaRPr kumimoji="1" lang="ja-JP" altLang="en-US" dirty="0"/>
                    </a:p>
                  </a:txBody>
                  <a:tcPr/>
                </a:tc>
                <a:extLst>
                  <a:ext uri="{0D108BD9-81ED-4DB2-BD59-A6C34878D82A}">
                    <a16:rowId xmlns:a16="http://schemas.microsoft.com/office/drawing/2014/main" val="1980308043"/>
                  </a:ext>
                </a:extLst>
              </a:tr>
              <a:tr h="472592">
                <a:tc>
                  <a:txBody>
                    <a:bodyPr/>
                    <a:lstStyle/>
                    <a:p>
                      <a:pPr algn="ctr"/>
                      <a:r>
                        <a:rPr kumimoji="1" lang="ja-JP" altLang="en-US" dirty="0">
                          <a:latin typeface="+mn-ea"/>
                          <a:ea typeface="+mn-ea"/>
                        </a:rPr>
                        <a:t>単行本</a:t>
                      </a:r>
                    </a:p>
                  </a:txBody>
                  <a:tcPr anchor="ctr"/>
                </a:tc>
                <a:tc>
                  <a:txBody>
                    <a:bodyPr/>
                    <a:lstStyle/>
                    <a:p>
                      <a:pPr algn="ctr"/>
                      <a:r>
                        <a:rPr kumimoji="1" lang="ja-JP" altLang="en-US" dirty="0">
                          <a:latin typeface="+mn-ea"/>
                          <a:ea typeface="+mn-ea"/>
                        </a:rPr>
                        <a:t>図書館蔵書検索（</a:t>
                      </a:r>
                      <a:r>
                        <a:rPr kumimoji="1" lang="en-US" altLang="ja-JP" dirty="0">
                          <a:latin typeface="+mn-ea"/>
                          <a:ea typeface="+mn-ea"/>
                        </a:rPr>
                        <a:t>OPAC</a:t>
                      </a:r>
                      <a:r>
                        <a:rPr kumimoji="1" lang="ja-JP" altLang="en-US" dirty="0">
                          <a:latin typeface="+mn-ea"/>
                          <a:ea typeface="+mn-ea"/>
                        </a:rPr>
                        <a:t>）</a:t>
                      </a:r>
                    </a:p>
                  </a:txBody>
                  <a:tcPr anchor="ctr"/>
                </a:tc>
                <a:extLst>
                  <a:ext uri="{0D108BD9-81ED-4DB2-BD59-A6C34878D82A}">
                    <a16:rowId xmlns:a16="http://schemas.microsoft.com/office/drawing/2014/main" val="3888282253"/>
                  </a:ext>
                </a:extLst>
              </a:tr>
            </a:tbl>
          </a:graphicData>
        </a:graphic>
      </p:graphicFrame>
      <p:sp>
        <p:nvSpPr>
          <p:cNvPr id="14" name="テキスト ボックス 13">
            <a:extLst>
              <a:ext uri="{FF2B5EF4-FFF2-40B4-BE49-F238E27FC236}">
                <a16:creationId xmlns:a16="http://schemas.microsoft.com/office/drawing/2014/main" id="{CF551944-B1BB-41FE-A24E-C05A47A4D037}"/>
              </a:ext>
            </a:extLst>
          </p:cNvPr>
          <p:cNvSpPr txBox="1"/>
          <p:nvPr/>
        </p:nvSpPr>
        <p:spPr>
          <a:xfrm>
            <a:off x="1337454" y="3970231"/>
            <a:ext cx="10008208" cy="1148584"/>
          </a:xfrm>
          <a:prstGeom prst="rect">
            <a:avLst/>
          </a:prstGeom>
          <a:noFill/>
        </p:spPr>
        <p:txBody>
          <a:bodyPr wrap="square" rtlCol="0">
            <a:spAutoFit/>
          </a:bodyPr>
          <a:lstStyle/>
          <a:p>
            <a:pPr>
              <a:lnSpc>
                <a:spcPct val="150000"/>
              </a:lnSpc>
            </a:pPr>
            <a:r>
              <a:rPr lang="ja-JP" altLang="en-US" sz="2400" dirty="0">
                <a:latin typeface="+mn-ea"/>
              </a:rPr>
              <a:t>→ 日本国内の先行研究を検討する場合には、</a:t>
            </a:r>
            <a:endParaRPr lang="en-US" altLang="ja-JP" sz="2400" dirty="0">
              <a:latin typeface="+mn-ea"/>
            </a:endParaRPr>
          </a:p>
          <a:p>
            <a:pPr>
              <a:lnSpc>
                <a:spcPct val="150000"/>
              </a:lnSpc>
            </a:pPr>
            <a:r>
              <a:rPr lang="ja-JP" altLang="en-US" sz="2400" dirty="0">
                <a:latin typeface="+mn-ea"/>
              </a:rPr>
              <a:t>　 表</a:t>
            </a:r>
            <a:r>
              <a:rPr lang="en-US" altLang="ja-JP" sz="2400" dirty="0">
                <a:latin typeface="+mn-ea"/>
              </a:rPr>
              <a:t>1</a:t>
            </a:r>
            <a:r>
              <a:rPr lang="ja-JP" altLang="en-US" sz="2400" dirty="0">
                <a:latin typeface="+mn-ea"/>
              </a:rPr>
              <a:t>に示されているような種類の文献を取り上げるのが一般的である </a:t>
            </a:r>
            <a:endParaRPr lang="en-US" altLang="ja-JP" sz="2400" dirty="0">
              <a:latin typeface="+mn-ea"/>
            </a:endParaRPr>
          </a:p>
        </p:txBody>
      </p:sp>
      <p:sp>
        <p:nvSpPr>
          <p:cNvPr id="15" name="テキスト ボックス 14">
            <a:extLst>
              <a:ext uri="{FF2B5EF4-FFF2-40B4-BE49-F238E27FC236}">
                <a16:creationId xmlns:a16="http://schemas.microsoft.com/office/drawing/2014/main" id="{B4547B9F-3630-43EB-9B9F-CAAE1A9DEDD9}"/>
              </a:ext>
            </a:extLst>
          </p:cNvPr>
          <p:cNvSpPr txBox="1"/>
          <p:nvPr/>
        </p:nvSpPr>
        <p:spPr>
          <a:xfrm>
            <a:off x="2334827" y="1110257"/>
            <a:ext cx="7164279" cy="481863"/>
          </a:xfrm>
          <a:prstGeom prst="rect">
            <a:avLst/>
          </a:prstGeom>
          <a:noFill/>
        </p:spPr>
        <p:txBody>
          <a:bodyPr wrap="square" rtlCol="0">
            <a:spAutoFit/>
          </a:bodyPr>
          <a:lstStyle/>
          <a:p>
            <a:pPr algn="ctr">
              <a:lnSpc>
                <a:spcPct val="150000"/>
              </a:lnSpc>
            </a:pPr>
            <a:r>
              <a:rPr lang="ja-JP" altLang="en-US" sz="2000" b="1" dirty="0">
                <a:latin typeface="ＭＳ 明朝" panose="02020609040205080304" pitchFamily="17" charset="-128"/>
                <a:ea typeface="ＭＳ 明朝" panose="02020609040205080304" pitchFamily="17" charset="-128"/>
              </a:rPr>
              <a:t>表</a:t>
            </a:r>
            <a:r>
              <a:rPr lang="en-US" altLang="ja-JP" sz="2000" b="1" dirty="0">
                <a:latin typeface="ＭＳ 明朝" panose="02020609040205080304" pitchFamily="17" charset="-128"/>
                <a:ea typeface="ＭＳ 明朝" panose="02020609040205080304" pitchFamily="17" charset="-128"/>
              </a:rPr>
              <a:t>1. </a:t>
            </a:r>
            <a:r>
              <a:rPr lang="ja-JP" altLang="en-US" sz="2000" b="1" dirty="0">
                <a:latin typeface="ＭＳ 明朝" panose="02020609040205080304" pitchFamily="17" charset="-128"/>
                <a:ea typeface="ＭＳ 明朝" panose="02020609040205080304" pitchFamily="17" charset="-128"/>
              </a:rPr>
              <a:t>研究レビューの際に用いる文献の種類と検索ツール</a:t>
            </a:r>
            <a:endParaRPr lang="en-US" altLang="ja-JP" sz="20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18941373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5FC46D43-005C-4D61-86B6-A7CFF8F2A22E}"/>
              </a:ext>
            </a:extLst>
          </p:cNvPr>
          <p:cNvSpPr txBox="1"/>
          <p:nvPr/>
        </p:nvSpPr>
        <p:spPr>
          <a:xfrm>
            <a:off x="2175029" y="3293616"/>
            <a:ext cx="9028591" cy="408372"/>
          </a:xfrm>
          <a:prstGeom prst="rect">
            <a:avLst/>
          </a:prstGeom>
          <a:solidFill>
            <a:schemeClr val="bg1"/>
          </a:solidFill>
        </p:spPr>
        <p:txBody>
          <a:bodyPr wrap="square" rtlCol="0">
            <a:spAutoFit/>
          </a:bodyPr>
          <a:lstStyle/>
          <a:p>
            <a:endParaRPr kumimoji="1" lang="ja-JP" altLang="en-US" dirty="0"/>
          </a:p>
        </p:txBody>
      </p:sp>
      <p:sp>
        <p:nvSpPr>
          <p:cNvPr id="4" name="テキスト ボックス 3">
            <a:extLst>
              <a:ext uri="{FF2B5EF4-FFF2-40B4-BE49-F238E27FC236}">
                <a16:creationId xmlns:a16="http://schemas.microsoft.com/office/drawing/2014/main" id="{0344DE37-4011-4162-8E54-4B178DA59E26}"/>
              </a:ext>
            </a:extLst>
          </p:cNvPr>
          <p:cNvSpPr txBox="1"/>
          <p:nvPr/>
        </p:nvSpPr>
        <p:spPr>
          <a:xfrm>
            <a:off x="570902" y="239374"/>
            <a:ext cx="10925681" cy="559769"/>
          </a:xfrm>
          <a:prstGeom prst="rect">
            <a:avLst/>
          </a:prstGeom>
          <a:noFill/>
        </p:spPr>
        <p:txBody>
          <a:bodyPr wrap="square" rtlCol="0">
            <a:spAutoFit/>
          </a:bodyPr>
          <a:lstStyle/>
          <a:p>
            <a:pPr>
              <a:lnSpc>
                <a:spcPct val="150000"/>
              </a:lnSpc>
            </a:pPr>
            <a:r>
              <a:rPr lang="ja-JP" altLang="en-US" sz="2400" b="1" dirty="0">
                <a:latin typeface="ＭＳ 明朝" panose="02020609040205080304" pitchFamily="17" charset="-128"/>
                <a:ea typeface="ＭＳ 明朝" panose="02020609040205080304" pitchFamily="17" charset="-128"/>
              </a:rPr>
              <a:t>③ 先行研究の検索方法⑴ － </a:t>
            </a:r>
            <a:r>
              <a:rPr lang="en-US" altLang="ja-JP" sz="2400" b="1" dirty="0" err="1">
                <a:latin typeface="ＭＳ 明朝" panose="02020609040205080304" pitchFamily="17" charset="-128"/>
                <a:ea typeface="ＭＳ 明朝" panose="02020609040205080304" pitchFamily="17" charset="-128"/>
              </a:rPr>
              <a:t>CiNii</a:t>
            </a:r>
            <a:r>
              <a:rPr lang="ja-JP" altLang="en-US" sz="2400" b="1" dirty="0">
                <a:latin typeface="ＭＳ 明朝" panose="02020609040205080304" pitchFamily="17" charset="-128"/>
                <a:ea typeface="ＭＳ 明朝" panose="02020609040205080304" pitchFamily="17" charset="-128"/>
              </a:rPr>
              <a:t>を用いた文献</a:t>
            </a:r>
            <a:r>
              <a:rPr lang="en-US" altLang="ja-JP" sz="2400" b="1" dirty="0">
                <a:latin typeface="ＭＳ 明朝" panose="02020609040205080304" pitchFamily="17" charset="-128"/>
                <a:ea typeface="ＭＳ 明朝" panose="02020609040205080304" pitchFamily="17" charset="-128"/>
              </a:rPr>
              <a:t>(</a:t>
            </a:r>
            <a:r>
              <a:rPr lang="ja-JP" altLang="en-US" sz="2400" b="1" dirty="0">
                <a:latin typeface="ＭＳ 明朝" panose="02020609040205080304" pitchFamily="17" charset="-128"/>
                <a:ea typeface="ＭＳ 明朝" panose="02020609040205080304" pitchFamily="17" charset="-128"/>
              </a:rPr>
              <a:t>学術論文や専門雑誌</a:t>
            </a:r>
            <a:r>
              <a:rPr lang="en-US" altLang="ja-JP" sz="2400" b="1" dirty="0">
                <a:latin typeface="ＭＳ 明朝" panose="02020609040205080304" pitchFamily="17" charset="-128"/>
                <a:ea typeface="ＭＳ 明朝" panose="02020609040205080304" pitchFamily="17" charset="-128"/>
              </a:rPr>
              <a:t>)</a:t>
            </a:r>
            <a:r>
              <a:rPr lang="ja-JP" altLang="en-US" sz="2400" b="1" dirty="0">
                <a:latin typeface="ＭＳ 明朝" panose="02020609040205080304" pitchFamily="17" charset="-128"/>
                <a:ea typeface="ＭＳ 明朝" panose="02020609040205080304" pitchFamily="17" charset="-128"/>
              </a:rPr>
              <a:t>の検索</a:t>
            </a:r>
            <a:endParaRPr lang="en-US" altLang="ja-JP" sz="2400" dirty="0">
              <a:latin typeface="ＭＳ 明朝" panose="02020609040205080304" pitchFamily="17" charset="-128"/>
              <a:ea typeface="ＭＳ 明朝" panose="02020609040205080304" pitchFamily="17" charset="-128"/>
            </a:endParaRPr>
          </a:p>
        </p:txBody>
      </p:sp>
      <p:sp>
        <p:nvSpPr>
          <p:cNvPr id="9" name="テキスト ボックス 8">
            <a:extLst>
              <a:ext uri="{FF2B5EF4-FFF2-40B4-BE49-F238E27FC236}">
                <a16:creationId xmlns:a16="http://schemas.microsoft.com/office/drawing/2014/main" id="{7EF89B72-CD72-4E11-BDF6-365A7D3A8E7A}"/>
              </a:ext>
            </a:extLst>
          </p:cNvPr>
          <p:cNvSpPr txBox="1"/>
          <p:nvPr/>
        </p:nvSpPr>
        <p:spPr>
          <a:xfrm>
            <a:off x="457887" y="937089"/>
            <a:ext cx="10925681" cy="520848"/>
          </a:xfrm>
          <a:prstGeom prst="rect">
            <a:avLst/>
          </a:prstGeom>
          <a:noFill/>
        </p:spPr>
        <p:txBody>
          <a:bodyPr wrap="square" rtlCol="0">
            <a:spAutoFit/>
          </a:bodyPr>
          <a:lstStyle/>
          <a:p>
            <a:pPr>
              <a:lnSpc>
                <a:spcPct val="150000"/>
              </a:lnSpc>
            </a:pPr>
            <a:r>
              <a:rPr lang="ja-JP" altLang="en-US" sz="2200" dirty="0">
                <a:latin typeface="ＭＳ 明朝" panose="02020609040205080304" pitchFamily="17" charset="-128"/>
                <a:ea typeface="ＭＳ 明朝" panose="02020609040205080304" pitchFamily="17" charset="-128"/>
              </a:rPr>
              <a:t>・「</a:t>
            </a:r>
            <a:r>
              <a:rPr lang="en-US" altLang="ja-JP" sz="2200" dirty="0" err="1">
                <a:latin typeface="ＭＳ 明朝" panose="02020609040205080304" pitchFamily="17" charset="-128"/>
                <a:ea typeface="ＭＳ 明朝" panose="02020609040205080304" pitchFamily="17" charset="-128"/>
              </a:rPr>
              <a:t>Rikkyo</a:t>
            </a:r>
            <a:r>
              <a:rPr lang="en-US" altLang="ja-JP" sz="2200" dirty="0">
                <a:latin typeface="ＭＳ 明朝" panose="02020609040205080304" pitchFamily="17" charset="-128"/>
                <a:ea typeface="ＭＳ 明朝" panose="02020609040205080304" pitchFamily="17" charset="-128"/>
              </a:rPr>
              <a:t> Spirit</a:t>
            </a:r>
            <a:r>
              <a:rPr lang="ja-JP" altLang="en-US" sz="2200" dirty="0">
                <a:latin typeface="ＭＳ 明朝" panose="02020609040205080304" pitchFamily="17" charset="-128"/>
                <a:ea typeface="ＭＳ 明朝" panose="02020609040205080304" pitchFamily="17" charset="-128"/>
              </a:rPr>
              <a:t>」→「施設利用」→「図書館」→</a:t>
            </a:r>
            <a:r>
              <a:rPr lang="ja-JP" altLang="en-US" sz="2200" dirty="0">
                <a:solidFill>
                  <a:srgbClr val="FF0000"/>
                </a:solidFill>
                <a:latin typeface="ＭＳ 明朝" panose="02020609040205080304" pitchFamily="17" charset="-128"/>
                <a:ea typeface="ＭＳ 明朝" panose="02020609040205080304" pitchFamily="17" charset="-128"/>
              </a:rPr>
              <a:t>「</a:t>
            </a:r>
            <a:r>
              <a:rPr lang="en-US" altLang="ja-JP" sz="2200" dirty="0" err="1">
                <a:solidFill>
                  <a:srgbClr val="FF0000"/>
                </a:solidFill>
                <a:latin typeface="ＭＳ 明朝" panose="02020609040205080304" pitchFamily="17" charset="-128"/>
                <a:ea typeface="ＭＳ 明朝" panose="02020609040205080304" pitchFamily="17" charset="-128"/>
              </a:rPr>
              <a:t>CiNii</a:t>
            </a:r>
            <a:r>
              <a:rPr lang="en-US" altLang="ja-JP" sz="2200" dirty="0">
                <a:solidFill>
                  <a:srgbClr val="FF0000"/>
                </a:solidFill>
                <a:latin typeface="ＭＳ 明朝" panose="02020609040205080304" pitchFamily="17" charset="-128"/>
                <a:ea typeface="ＭＳ 明朝" panose="02020609040205080304" pitchFamily="17" charset="-128"/>
              </a:rPr>
              <a:t> Articles</a:t>
            </a:r>
            <a:r>
              <a:rPr lang="ja-JP" altLang="en-US" sz="2200" dirty="0">
                <a:solidFill>
                  <a:srgbClr val="FF0000"/>
                </a:solidFill>
                <a:latin typeface="ＭＳ 明朝" panose="02020609040205080304" pitchFamily="17" charset="-128"/>
                <a:ea typeface="ＭＳ 明朝" panose="02020609040205080304" pitchFamily="17" charset="-128"/>
              </a:rPr>
              <a:t>」クリック</a:t>
            </a:r>
            <a:endParaRPr lang="en-US" altLang="ja-JP" sz="2200" dirty="0">
              <a:solidFill>
                <a:srgbClr val="FF0000"/>
              </a:solidFill>
              <a:latin typeface="ＭＳ 明朝" panose="02020609040205080304" pitchFamily="17" charset="-128"/>
              <a:ea typeface="ＭＳ 明朝" panose="02020609040205080304" pitchFamily="17" charset="-128"/>
            </a:endParaRPr>
          </a:p>
        </p:txBody>
      </p:sp>
      <p:pic>
        <p:nvPicPr>
          <p:cNvPr id="8" name="図 7">
            <a:extLst>
              <a:ext uri="{FF2B5EF4-FFF2-40B4-BE49-F238E27FC236}">
                <a16:creationId xmlns:a16="http://schemas.microsoft.com/office/drawing/2014/main" id="{018D8E57-B2CB-46FF-A24B-F44379E04DA3}"/>
              </a:ext>
            </a:extLst>
          </p:cNvPr>
          <p:cNvPicPr>
            <a:picLocks noChangeAspect="1"/>
          </p:cNvPicPr>
          <p:nvPr/>
        </p:nvPicPr>
        <p:blipFill rotWithShape="1">
          <a:blip r:embed="rId2"/>
          <a:srcRect l="17840" t="52428" r="18665" b="15598"/>
          <a:stretch/>
        </p:blipFill>
        <p:spPr>
          <a:xfrm>
            <a:off x="764044" y="2393337"/>
            <a:ext cx="10663912" cy="3020627"/>
          </a:xfrm>
          <a:prstGeom prst="rect">
            <a:avLst/>
          </a:prstGeom>
          <a:ln>
            <a:solidFill>
              <a:schemeClr val="tx1"/>
            </a:solidFill>
          </a:ln>
        </p:spPr>
      </p:pic>
      <p:sp>
        <p:nvSpPr>
          <p:cNvPr id="12" name="正方形/長方形 11">
            <a:extLst>
              <a:ext uri="{FF2B5EF4-FFF2-40B4-BE49-F238E27FC236}">
                <a16:creationId xmlns:a16="http://schemas.microsoft.com/office/drawing/2014/main" id="{D00F05FD-7130-4A93-9253-9F41E0839F57}"/>
              </a:ext>
            </a:extLst>
          </p:cNvPr>
          <p:cNvSpPr/>
          <p:nvPr/>
        </p:nvSpPr>
        <p:spPr>
          <a:xfrm>
            <a:off x="3888420" y="5080985"/>
            <a:ext cx="1145219" cy="230819"/>
          </a:xfrm>
          <a:prstGeom prst="rect">
            <a:avLst/>
          </a:prstGeom>
          <a:noFill/>
          <a:ln>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矢印: 下 12">
            <a:extLst>
              <a:ext uri="{FF2B5EF4-FFF2-40B4-BE49-F238E27FC236}">
                <a16:creationId xmlns:a16="http://schemas.microsoft.com/office/drawing/2014/main" id="{57B90039-A89C-4D34-997B-A724C210895C}"/>
              </a:ext>
            </a:extLst>
          </p:cNvPr>
          <p:cNvSpPr/>
          <p:nvPr/>
        </p:nvSpPr>
        <p:spPr>
          <a:xfrm flipV="1">
            <a:off x="4358936" y="5369574"/>
            <a:ext cx="186431" cy="29296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テキスト ボックス 15">
            <a:extLst>
              <a:ext uri="{FF2B5EF4-FFF2-40B4-BE49-F238E27FC236}">
                <a16:creationId xmlns:a16="http://schemas.microsoft.com/office/drawing/2014/main" id="{0A78A047-D23F-4B0C-BA34-7EF8DCF6DD00}"/>
              </a:ext>
            </a:extLst>
          </p:cNvPr>
          <p:cNvSpPr txBox="1"/>
          <p:nvPr/>
        </p:nvSpPr>
        <p:spPr>
          <a:xfrm>
            <a:off x="3972757" y="5733558"/>
            <a:ext cx="1145219" cy="338554"/>
          </a:xfrm>
          <a:prstGeom prst="rect">
            <a:avLst/>
          </a:prstGeom>
          <a:noFill/>
        </p:spPr>
        <p:txBody>
          <a:bodyPr wrap="square" rtlCol="0">
            <a:spAutoFit/>
          </a:bodyPr>
          <a:lstStyle/>
          <a:p>
            <a:r>
              <a:rPr kumimoji="1" lang="ja-JP" altLang="en-US" sz="1600" b="1" dirty="0">
                <a:solidFill>
                  <a:srgbClr val="FF0000"/>
                </a:solidFill>
              </a:rPr>
              <a:t>クリック</a:t>
            </a:r>
          </a:p>
        </p:txBody>
      </p:sp>
      <p:sp>
        <p:nvSpPr>
          <p:cNvPr id="10" name="テキスト ボックス 9">
            <a:extLst>
              <a:ext uri="{FF2B5EF4-FFF2-40B4-BE49-F238E27FC236}">
                <a16:creationId xmlns:a16="http://schemas.microsoft.com/office/drawing/2014/main" id="{E0E79FB8-09B8-406E-A276-ECC9EC64FB24}"/>
              </a:ext>
            </a:extLst>
          </p:cNvPr>
          <p:cNvSpPr txBox="1"/>
          <p:nvPr/>
        </p:nvSpPr>
        <p:spPr>
          <a:xfrm>
            <a:off x="457886" y="1543248"/>
            <a:ext cx="10925681" cy="520848"/>
          </a:xfrm>
          <a:prstGeom prst="rect">
            <a:avLst/>
          </a:prstGeom>
          <a:noFill/>
        </p:spPr>
        <p:txBody>
          <a:bodyPr wrap="square" rtlCol="0">
            <a:spAutoFit/>
          </a:bodyPr>
          <a:lstStyle/>
          <a:p>
            <a:pPr>
              <a:lnSpc>
                <a:spcPct val="150000"/>
              </a:lnSpc>
            </a:pPr>
            <a:r>
              <a:rPr lang="ja-JP" altLang="en-US" sz="2200" dirty="0">
                <a:latin typeface="ＭＳ 明朝" panose="02020609040205080304" pitchFamily="17" charset="-128"/>
                <a:ea typeface="ＭＳ 明朝" panose="02020609040205080304" pitchFamily="17" charset="-128"/>
              </a:rPr>
              <a:t>・「</a:t>
            </a:r>
            <a:r>
              <a:rPr lang="en-US" altLang="ja-JP" sz="2200" dirty="0">
                <a:latin typeface="ＭＳ 明朝" panose="02020609040205080304" pitchFamily="17" charset="-128"/>
                <a:ea typeface="ＭＳ 明朝" panose="02020609040205080304" pitchFamily="17" charset="-128"/>
              </a:rPr>
              <a:t>Google</a:t>
            </a:r>
            <a:r>
              <a:rPr lang="ja-JP" altLang="en-US" sz="2200" dirty="0">
                <a:latin typeface="ＭＳ 明朝" panose="02020609040205080304" pitchFamily="17" charset="-128"/>
                <a:ea typeface="ＭＳ 明朝" panose="02020609040205080304" pitchFamily="17" charset="-128"/>
              </a:rPr>
              <a:t>」→</a:t>
            </a:r>
            <a:r>
              <a:rPr lang="ja-JP" altLang="en-US" sz="2200" dirty="0">
                <a:solidFill>
                  <a:srgbClr val="FF0000"/>
                </a:solidFill>
                <a:latin typeface="ＭＳ 明朝" panose="02020609040205080304" pitchFamily="17" charset="-128"/>
                <a:ea typeface="ＭＳ 明朝" panose="02020609040205080304" pitchFamily="17" charset="-128"/>
              </a:rPr>
              <a:t>「</a:t>
            </a:r>
            <a:r>
              <a:rPr lang="en-US" altLang="ja-JP" sz="2200" dirty="0" err="1">
                <a:solidFill>
                  <a:srgbClr val="FF0000"/>
                </a:solidFill>
                <a:latin typeface="ＭＳ 明朝" panose="02020609040205080304" pitchFamily="17" charset="-128"/>
                <a:ea typeface="ＭＳ 明朝" panose="02020609040205080304" pitchFamily="17" charset="-128"/>
              </a:rPr>
              <a:t>CiNii</a:t>
            </a:r>
            <a:r>
              <a:rPr lang="ja-JP" altLang="en-US" sz="2200" dirty="0">
                <a:solidFill>
                  <a:srgbClr val="FF0000"/>
                </a:solidFill>
                <a:latin typeface="ＭＳ 明朝" panose="02020609040205080304" pitchFamily="17" charset="-128"/>
                <a:ea typeface="ＭＳ 明朝" panose="02020609040205080304" pitchFamily="17" charset="-128"/>
              </a:rPr>
              <a:t>」キーワード検索</a:t>
            </a:r>
            <a:endParaRPr lang="en-US" altLang="ja-JP" sz="2200" dirty="0">
              <a:solidFill>
                <a:srgbClr val="FF0000"/>
              </a:solidFill>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1580753693"/>
      </p:ext>
    </p:extLst>
  </p:cSld>
  <p:clrMapOvr>
    <a:masterClrMapping/>
  </p:clrMapOvr>
</p:sld>
</file>

<file path=ppt/theme/theme1.xml><?xml version="1.0" encoding="utf-8"?>
<a:theme xmlns:a="http://schemas.openxmlformats.org/drawingml/2006/main" name="ギャラリー">
  <a:themeElements>
    <a:clrScheme name="ユーザー定義 3">
      <a:dk1>
        <a:sysClr val="windowText" lastClr="000000"/>
      </a:dk1>
      <a:lt1>
        <a:srgbClr val="FFFFFF"/>
      </a:lt1>
      <a:dk2>
        <a:srgbClr val="454545"/>
      </a:dk2>
      <a:lt2>
        <a:srgbClr val="FFFFFF"/>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ギャラリー">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ギャラリー">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otalTime>267</TotalTime>
  <Words>1410</Words>
  <Application>Microsoft Office PowerPoint</Application>
  <PresentationFormat>ワイド画面</PresentationFormat>
  <Paragraphs>126</Paragraphs>
  <Slides>15</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15</vt:i4>
      </vt:variant>
    </vt:vector>
  </HeadingPairs>
  <TitlesOfParts>
    <vt:vector size="21" baseType="lpstr">
      <vt:lpstr>ＭＳ 明朝</vt:lpstr>
      <vt:lpstr>游ゴシック</vt:lpstr>
      <vt:lpstr>游ゴシック Light</vt:lpstr>
      <vt:lpstr>Arial</vt:lpstr>
      <vt:lpstr>Gill Sans MT</vt:lpstr>
      <vt:lpstr>ギャラリー</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learningad-2way@rikkyo.ac.jp</dc:creator>
  <cp:lastModifiedBy>池上　めぐみ</cp:lastModifiedBy>
  <cp:revision>44</cp:revision>
  <dcterms:created xsi:type="dcterms:W3CDTF">2021-07-25T11:54:29Z</dcterms:created>
  <dcterms:modified xsi:type="dcterms:W3CDTF">2021-12-03T07:26:36Z</dcterms:modified>
</cp:coreProperties>
</file>