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58" r:id="rId4"/>
    <p:sldId id="259" r:id="rId5"/>
    <p:sldId id="261" r:id="rId6"/>
    <p:sldId id="263" r:id="rId7"/>
    <p:sldId id="262" r:id="rId8"/>
    <p:sldId id="265" r:id="rId9"/>
    <p:sldId id="277" r:id="rId10"/>
    <p:sldId id="278" r:id="rId11"/>
    <p:sldId id="268" r:id="rId12"/>
    <p:sldId id="281" r:id="rId13"/>
    <p:sldId id="279" r:id="rId14"/>
    <p:sldId id="271" r:id="rId15"/>
    <p:sldId id="282" r:id="rId16"/>
    <p:sldId id="273" r:id="rId17"/>
    <p:sldId id="283" r:id="rId18"/>
    <p:sldId id="284" r:id="rId19"/>
    <p:sldId id="285" r:id="rId20"/>
    <p:sldId id="274" r:id="rId21"/>
    <p:sldId id="288" r:id="rId22"/>
    <p:sldId id="286" r:id="rId23"/>
    <p:sldId id="289" r:id="rId24"/>
    <p:sldId id="287" r:id="rId2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辺　貴夫" initials="A" lastIdx="6" clrIdx="0">
    <p:extLst>
      <p:ext uri="{19B8F6BF-5375-455C-9EA6-DF929625EA0E}">
        <p15:presenceInfo xmlns:p15="http://schemas.microsoft.com/office/powerpoint/2012/main" userId="渡辺　貴夫"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3" autoAdjust="0"/>
    <p:restoredTop sz="50649" autoAdjust="0"/>
  </p:normalViewPr>
  <p:slideViewPr>
    <p:cSldViewPr snapToGrid="0" snapToObjects="1" showGuides="1">
      <p:cViewPr varScale="1">
        <p:scale>
          <a:sx n="49" d="100"/>
          <a:sy n="49" d="100"/>
        </p:scale>
        <p:origin x="1526" y="62"/>
      </p:cViewPr>
      <p:guideLst>
        <p:guide orient="horz" pos="211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299CFD0-493D-D54C-A8BD-FEE28A032F2A}" type="datetimeFigureOut">
              <a:rPr kumimoji="1" lang="ja-JP" altLang="en-US" smtClean="0"/>
              <a:t>2024/2/29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31A7ADF-0038-3045-9882-7E3FD1A93B70}" type="slidenum">
              <a:rPr kumimoji="1" lang="ja-JP" altLang="en-US" smtClean="0"/>
              <a:t>‹#›</a:t>
            </a:fld>
            <a:endParaRPr kumimoji="1" lang="ja-JP" altLang="en-US"/>
          </a:p>
        </p:txBody>
      </p:sp>
    </p:spTree>
    <p:extLst>
      <p:ext uri="{BB962C8B-B14F-4D97-AF65-F5344CB8AC3E}">
        <p14:creationId xmlns:p14="http://schemas.microsoft.com/office/powerpoint/2010/main" val="26374458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endParaRPr kumimoji="1" lang="ja-JP" altLang="en-US">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a:t>
            </a:fld>
            <a:endParaRPr kumimoji="1" lang="ja-JP" altLang="en-US"/>
          </a:p>
        </p:txBody>
      </p:sp>
    </p:spTree>
    <p:extLst>
      <p:ext uri="{BB962C8B-B14F-4D97-AF65-F5344CB8AC3E}">
        <p14:creationId xmlns:p14="http://schemas.microsoft.com/office/powerpoint/2010/main" val="1516224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S Mincho" panose="02020609040205080304" pitchFamily="49" charset="-128"/>
                <a:ea typeface="MS Mincho" panose="02020609040205080304" pitchFamily="49" charset="-128"/>
              </a:rPr>
              <a:t>第２のポイントにおいて、注意すべき点はこの４つがある。</a:t>
            </a:r>
            <a:endParaRPr kumimoji="1" lang="en-US" altLang="ja-JP" dirty="0">
              <a:latin typeface="MS Mincho" panose="02020609040205080304" pitchFamily="49" charset="-128"/>
              <a:ea typeface="MS Mincho" panose="02020609040205080304" pitchFamily="49" charset="-128"/>
            </a:endParaRPr>
          </a:p>
          <a:p>
            <a:pPr marL="0" indent="0">
              <a:lnSpc>
                <a:spcPct val="150000"/>
              </a:lnSpc>
              <a:buFontTx/>
              <a:buNone/>
            </a:pPr>
            <a:r>
              <a:rPr lang="ja-JP" altLang="en-US" sz="1200">
                <a:latin typeface="MS Mincho" panose="02020609040205080304" pitchFamily="49" charset="-128"/>
                <a:ea typeface="MS Mincho" panose="02020609040205080304" pitchFamily="49" charset="-128"/>
              </a:rPr>
              <a:t>①小さすぎるパラグラフを作らないこと。</a:t>
            </a:r>
          </a:p>
          <a:p>
            <a:pPr marL="0" indent="0">
              <a:lnSpc>
                <a:spcPct val="150000"/>
              </a:lnSpc>
              <a:buFontTx/>
              <a:buNone/>
            </a:pPr>
            <a:r>
              <a:rPr lang="en-US" altLang="ja-JP" sz="1200" dirty="0">
                <a:latin typeface="MS Mincho" panose="02020609040205080304" pitchFamily="49" charset="-128"/>
                <a:ea typeface="MS Mincho" panose="02020609040205080304" pitchFamily="49" charset="-128"/>
              </a:rPr>
              <a:t>②</a:t>
            </a:r>
            <a:r>
              <a:rPr lang="ja-JP" altLang="en-US" sz="1200">
                <a:latin typeface="MS Mincho" panose="02020609040205080304" pitchFamily="49" charset="-128"/>
                <a:ea typeface="MS Mincho" panose="02020609040205080304" pitchFamily="49" charset="-128"/>
              </a:rPr>
              <a:t>大きすぎるパラグラフを作らないこと。</a:t>
            </a:r>
          </a:p>
          <a:p>
            <a:pPr marL="0" indent="0">
              <a:lnSpc>
                <a:spcPct val="150000"/>
              </a:lnSpc>
              <a:buFontTx/>
              <a:buNone/>
            </a:pPr>
            <a:r>
              <a:rPr lang="en-US" altLang="ja-JP" sz="1200" dirty="0">
                <a:latin typeface="MS Mincho" panose="02020609040205080304" pitchFamily="49" charset="-128"/>
                <a:ea typeface="MS Mincho" panose="02020609040205080304" pitchFamily="49" charset="-128"/>
              </a:rPr>
              <a:t>③</a:t>
            </a:r>
            <a:r>
              <a:rPr lang="ja-JP" altLang="en-US" sz="1200">
                <a:latin typeface="MS Mincho" panose="02020609040205080304" pitchFamily="49" charset="-128"/>
                <a:ea typeface="MS Mincho" panose="02020609040205080304" pitchFamily="49" charset="-128"/>
              </a:rPr>
              <a:t>具体的なトピックを設定すること。</a:t>
            </a:r>
          </a:p>
          <a:p>
            <a:pPr marL="0" indent="0">
              <a:lnSpc>
                <a:spcPct val="150000"/>
              </a:lnSpc>
              <a:buFontTx/>
              <a:buNone/>
            </a:pPr>
            <a:r>
              <a:rPr lang="en-US" altLang="ja-JP" sz="1200" dirty="0">
                <a:latin typeface="MS Mincho" panose="02020609040205080304" pitchFamily="49" charset="-128"/>
                <a:ea typeface="MS Mincho" panose="02020609040205080304" pitchFamily="49" charset="-128"/>
              </a:rPr>
              <a:t>④</a:t>
            </a:r>
            <a:r>
              <a:rPr lang="ja-JP" altLang="en-US" sz="1200">
                <a:latin typeface="MS Mincho" panose="02020609040205080304" pitchFamily="49" charset="-128"/>
                <a:ea typeface="MS Mincho" panose="02020609040205080304" pitchFamily="49" charset="-128"/>
              </a:rPr>
              <a:t>情報を厳密に分類すること。</a:t>
            </a:r>
          </a:p>
          <a:p>
            <a:pPr marL="0" indent="0">
              <a:lnSpc>
                <a:spcPct val="150000"/>
              </a:lnSpc>
              <a:buFontTx/>
              <a:buNone/>
            </a:pPr>
            <a:endParaRPr lang="en-US" altLang="ja-JP" sz="1200" dirty="0">
              <a:latin typeface="MS Mincho" panose="02020609040205080304" pitchFamily="49" charset="-128"/>
              <a:ea typeface="MS Mincho" panose="02020609040205080304" pitchFamily="49" charset="-128"/>
            </a:endParaRPr>
          </a:p>
          <a:p>
            <a:pPr marL="0" indent="0">
              <a:lnSpc>
                <a:spcPct val="150000"/>
              </a:lnSpc>
              <a:buFontTx/>
              <a:buNone/>
            </a:pPr>
            <a:r>
              <a:rPr lang="ja-JP" altLang="en-US" sz="1200">
                <a:latin typeface="MS Mincho" panose="02020609040205080304" pitchFamily="49" charset="-128"/>
                <a:ea typeface="MS Mincho" panose="02020609040205080304" pitchFamily="49" charset="-128"/>
              </a:rPr>
              <a:t>＊①の理由：２</a:t>
            </a:r>
            <a:r>
              <a:rPr lang="en-US" altLang="ja-JP" sz="1200" dirty="0">
                <a:latin typeface="MS Mincho" panose="02020609040205080304" pitchFamily="49" charset="-128"/>
                <a:ea typeface="MS Mincho" panose="02020609040205080304" pitchFamily="49" charset="-128"/>
              </a:rPr>
              <a:t>〜</a:t>
            </a:r>
            <a:r>
              <a:rPr lang="ja-JP" altLang="en-US" sz="1200">
                <a:latin typeface="MS Mincho" panose="02020609040205080304" pitchFamily="49" charset="-128"/>
                <a:ea typeface="MS Mincho" panose="02020609040205080304" pitchFamily="49" charset="-128"/>
              </a:rPr>
              <a:t>３文で１つのパラグラフが終わってしまうと、その話題に対しての説明が足りなくなる。</a:t>
            </a:r>
          </a:p>
          <a:p>
            <a:pPr marL="0" indent="0">
              <a:lnSpc>
                <a:spcPct val="150000"/>
              </a:lnSpc>
              <a:buFontTx/>
              <a:buNone/>
            </a:pPr>
            <a:r>
              <a:rPr lang="ja-JP" altLang="en-US" sz="1200">
                <a:latin typeface="MS Mincho" panose="02020609040205080304" pitchFamily="49" charset="-128"/>
                <a:ea typeface="MS Mincho" panose="02020609040205080304" pitchFamily="49" charset="-128"/>
              </a:rPr>
              <a:t>＊</a:t>
            </a:r>
            <a:r>
              <a:rPr lang="en-US" altLang="ja-JP" sz="1200" dirty="0">
                <a:latin typeface="MS Mincho" panose="02020609040205080304" pitchFamily="49" charset="-128"/>
                <a:ea typeface="MS Mincho" panose="02020609040205080304" pitchFamily="49" charset="-128"/>
              </a:rPr>
              <a:t>②</a:t>
            </a:r>
            <a:r>
              <a:rPr lang="ja-JP" altLang="en-US" sz="1200">
                <a:latin typeface="MS Mincho" panose="02020609040205080304" pitchFamily="49" charset="-128"/>
                <a:ea typeface="MS Mincho" panose="02020609040205080304" pitchFamily="49" charset="-128"/>
              </a:rPr>
              <a:t>の理由：１つのパラグラフが１ページにもなるようにすると、その話題に対して理解しにくくなる。</a:t>
            </a:r>
          </a:p>
          <a:p>
            <a:pPr marL="0" indent="0">
              <a:lnSpc>
                <a:spcPct val="150000"/>
              </a:lnSpc>
              <a:buFontTx/>
              <a:buNone/>
            </a:pPr>
            <a:endParaRPr lang="ja-JP" altLang="en-US" sz="1200">
              <a:latin typeface="MS Mincho" panose="02020609040205080304" pitchFamily="49" charset="-128"/>
              <a:ea typeface="MS Mincho" panose="02020609040205080304" pitchFamily="49" charset="-128"/>
            </a:endParaRPr>
          </a:p>
          <a:p>
            <a:endParaRPr kumimoji="1" lang="ja-JP" altLang="en-US">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10</a:t>
            </a:fld>
            <a:endParaRPr kumimoji="1" lang="ja-JP" altLang="en-US"/>
          </a:p>
        </p:txBody>
      </p:sp>
    </p:spTree>
    <p:extLst>
      <p:ext uri="{BB962C8B-B14F-4D97-AF65-F5344CB8AC3E}">
        <p14:creationId xmlns:p14="http://schemas.microsoft.com/office/powerpoint/2010/main" val="2055718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第３のポイントは、「</a:t>
            </a:r>
            <a:r>
              <a:rPr lang="ja-JP" altLang="en-US" sz="1200" dirty="0">
                <a:solidFill>
                  <a:prstClr val="black"/>
                </a:solidFill>
                <a:latin typeface="HGPMinchoE" panose="02020900000000000000" pitchFamily="18" charset="-128"/>
                <a:ea typeface="HGPMinchoE" panose="02020900000000000000" pitchFamily="18" charset="-128"/>
              </a:rPr>
              <a:t>要約文を先頭におく」</a:t>
            </a:r>
            <a:r>
              <a:rPr kumimoji="1" lang="ja-JP" altLang="en-US" sz="1200" dirty="0">
                <a:solidFill>
                  <a:prstClr val="black"/>
                </a:solidFill>
                <a:latin typeface="HGPMinchoE" panose="02020900000000000000" pitchFamily="18" charset="-128"/>
                <a:ea typeface="HGPMinchoE" panose="02020900000000000000" pitchFamily="18" charset="-128"/>
              </a:rPr>
              <a:t>ということであり、一つのパラグラフを作成する際の書きコツである</a:t>
            </a:r>
            <a:r>
              <a:rPr kumimoji="1" lang="ja-JP" altLang="en-US" dirty="0"/>
              <a:t>。</a:t>
            </a:r>
            <a:endParaRPr kumimoji="1" lang="en-US" altLang="ja-JP" dirty="0"/>
          </a:p>
          <a:p>
            <a:r>
              <a:rPr kumimoji="1" lang="ja-JP" altLang="en-US" dirty="0"/>
              <a:t>一つの文章は目的を示すか、あるいは重要な内容を要約する役割持つ総論で始めことと同様に、一つのパラグラフでも、その話題（トピック）を示す文（＝要約文や話題文）で書き始める。</a:t>
            </a:r>
            <a:endParaRPr kumimoji="1" lang="en-US" altLang="ja-JP" dirty="0"/>
          </a:p>
          <a:p>
            <a:r>
              <a:rPr kumimoji="1" lang="ja-JP" altLang="en-US" dirty="0"/>
              <a:t>要約文には以下のことを意識しながら書くのは重要である。</a:t>
            </a:r>
            <a:endParaRPr kumimoji="1" lang="en-US" altLang="ja-JP" dirty="0"/>
          </a:p>
          <a:p>
            <a:r>
              <a:rPr kumimoji="1" lang="ja-JP" altLang="en-US" dirty="0"/>
              <a:t>①</a:t>
            </a:r>
            <a:r>
              <a:rPr kumimoji="1" lang="ja-JP" altLang="en-US" baseline="0" dirty="0">
                <a:solidFill>
                  <a:srgbClr val="FF0000"/>
                </a:solidFill>
              </a:rPr>
              <a:t>要約文をただ集めるだけでなく、ロジックが理解できるように文章を構成する。</a:t>
            </a:r>
            <a:r>
              <a:rPr kumimoji="1" lang="ja-JP" altLang="en-US" dirty="0"/>
              <a:t>（左下の例のように）</a:t>
            </a:r>
            <a:endParaRPr kumimoji="1" lang="en-US" altLang="ja-JP" dirty="0"/>
          </a:p>
          <a:p>
            <a:r>
              <a:rPr kumimoji="1" lang="en-US" altLang="ja-JP" u="sng" dirty="0"/>
              <a:t>②</a:t>
            </a:r>
            <a:r>
              <a:rPr kumimoji="1" lang="ja-JP" altLang="en-US" u="sng" dirty="0"/>
              <a:t>要約文は総論のそれぞれの内容と対応するように書く。ただし、重要性が比較的に低いパラグラフの要約文は</a:t>
            </a:r>
            <a:r>
              <a:rPr kumimoji="1" lang="ja-JP" altLang="en-US" u="sng" strike="noStrike" baseline="0" dirty="0"/>
              <a:t>総論に対応しなくでも問題がない。</a:t>
            </a:r>
            <a:endParaRPr kumimoji="1" lang="en-US" altLang="ja-JP" u="sng" strike="noStrike" baseline="0" dirty="0"/>
          </a:p>
          <a:p>
            <a:endParaRPr lang="en-US" altLang="ja-JP" sz="1200" dirty="0"/>
          </a:p>
          <a:p>
            <a:r>
              <a:rPr lang="ja-JP" altLang="en-US" sz="1200" dirty="0"/>
              <a:t>＊すべてのパラグラフではなく、総論や結論のように</a:t>
            </a:r>
            <a:r>
              <a:rPr lang="ja-JP" altLang="en-US" sz="1200" baseline="0" dirty="0">
                <a:solidFill>
                  <a:srgbClr val="FF0000"/>
                </a:solidFill>
              </a:rPr>
              <a:t>パラグラフ全体がまとめの役割を担う所では、</a:t>
            </a:r>
            <a:r>
              <a:rPr lang="ja-JP" altLang="en-US" sz="1200" strike="noStrike" baseline="0" dirty="0"/>
              <a:t>要約文に相当する文がないこともある。</a:t>
            </a:r>
            <a:endParaRPr lang="en-US" altLang="ja-JP" sz="1200" strike="noStrike" baseline="0" dirty="0"/>
          </a:p>
          <a:p>
            <a:r>
              <a:rPr kumimoji="1" lang="ja-JP" altLang="en-US" sz="1200" u="sng" strike="noStrike" baseline="0" dirty="0">
                <a:solidFill>
                  <a:srgbClr val="FF0000"/>
                </a:solidFill>
              </a:rPr>
              <a:t>*</a:t>
            </a:r>
            <a:r>
              <a:rPr kumimoji="1" lang="ja-JP" altLang="en-US" u="sng" dirty="0">
                <a:solidFill>
                  <a:srgbClr val="FF0000"/>
                </a:solidFill>
              </a:rPr>
              <a:t>重要性が比較的に低いパラグラフ＝わざわざ総論に述べる必要がない内容や論点</a:t>
            </a:r>
            <a:endParaRPr kumimoji="1" lang="ja-JP" altLang="en-US" u="sng" strike="noStrike" baseline="0" dirty="0">
              <a:solidFill>
                <a:srgbClr val="FF0000"/>
              </a:solidFill>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11</a:t>
            </a:fld>
            <a:endParaRPr kumimoji="1" lang="ja-JP" altLang="en-US"/>
          </a:p>
        </p:txBody>
      </p:sp>
    </p:spTree>
    <p:extLst>
      <p:ext uri="{BB962C8B-B14F-4D97-AF65-F5344CB8AC3E}">
        <p14:creationId xmlns:p14="http://schemas.microsoft.com/office/powerpoint/2010/main" val="2715792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latin typeface="MS Mincho" panose="02020609040205080304" pitchFamily="49" charset="-128"/>
                <a:ea typeface="MS Mincho" panose="02020609040205080304" pitchFamily="49" charset="-128"/>
              </a:rPr>
              <a:t>第３のポイントに関してまとめると、次の４点になる。</a:t>
            </a:r>
            <a:endParaRPr kumimoji="1" lang="en-US" altLang="ja-JP" dirty="0">
              <a:latin typeface="MS Mincho" panose="02020609040205080304" pitchFamily="49" charset="-128"/>
              <a:ea typeface="MS Mincho" panose="02020609040205080304" pitchFamily="49" charset="-128"/>
            </a:endParaRPr>
          </a:p>
          <a:p>
            <a:r>
              <a:rPr kumimoji="1" lang="en-US" altLang="ja-JP" dirty="0">
                <a:latin typeface="MS Mincho" panose="02020609040205080304" pitchFamily="49" charset="-128"/>
                <a:ea typeface="MS Mincho" panose="02020609040205080304" pitchFamily="49" charset="-128"/>
              </a:rPr>
              <a:t>①</a:t>
            </a:r>
            <a:r>
              <a:rPr kumimoji="1" lang="ja-JP" altLang="en-US">
                <a:latin typeface="MS Mincho" panose="02020609040205080304" pitchFamily="49" charset="-128"/>
                <a:ea typeface="MS Mincho" panose="02020609040205080304" pitchFamily="49" charset="-128"/>
              </a:rPr>
              <a:t>要約文は１文で書くこと。</a:t>
            </a:r>
          </a:p>
          <a:p>
            <a:r>
              <a:rPr kumimoji="1" lang="en-US" altLang="ja-JP" dirty="0">
                <a:latin typeface="MS Mincho" panose="02020609040205080304" pitchFamily="49" charset="-128"/>
                <a:ea typeface="MS Mincho" panose="02020609040205080304" pitchFamily="49" charset="-128"/>
              </a:rPr>
              <a:t>②</a:t>
            </a:r>
            <a:r>
              <a:rPr kumimoji="1" lang="ja-JP" altLang="en-US">
                <a:latin typeface="MS Mincho" panose="02020609040205080304" pitchFamily="49" charset="-128"/>
                <a:ea typeface="MS Mincho" panose="02020609040205080304" pitchFamily="49" charset="-128"/>
              </a:rPr>
              <a:t>要約文はパラグラフの先頭に書くこと。</a:t>
            </a:r>
          </a:p>
          <a:p>
            <a:r>
              <a:rPr kumimoji="1" lang="en-US" altLang="ja-JP" dirty="0">
                <a:latin typeface="MS Mincho" panose="02020609040205080304" pitchFamily="49" charset="-128"/>
                <a:ea typeface="MS Mincho" panose="02020609040205080304" pitchFamily="49" charset="-128"/>
              </a:rPr>
              <a:t>③</a:t>
            </a:r>
            <a:r>
              <a:rPr kumimoji="1" lang="ja-JP" altLang="en-US">
                <a:latin typeface="MS Mincho" panose="02020609040205080304" pitchFamily="49" charset="-128"/>
                <a:ea typeface="MS Mincho" panose="02020609040205080304" pitchFamily="49" charset="-128"/>
              </a:rPr>
              <a:t>要約文は前のパラグラフの要約文と繋がること。</a:t>
            </a:r>
          </a:p>
          <a:p>
            <a:r>
              <a:rPr kumimoji="1" lang="ja-JP" altLang="en-US">
                <a:latin typeface="MS Mincho" panose="02020609040205080304" pitchFamily="49" charset="-128"/>
                <a:ea typeface="MS Mincho" panose="02020609040205080304" pitchFamily="49" charset="-128"/>
              </a:rPr>
              <a:t>④要約文は総論と対応すること。</a:t>
            </a:r>
          </a:p>
          <a:p>
            <a:endParaRPr kumimoji="1" lang="ja-JP" altLang="en-US">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12</a:t>
            </a:fld>
            <a:endParaRPr kumimoji="1" lang="ja-JP" altLang="en-US"/>
          </a:p>
        </p:txBody>
      </p:sp>
    </p:spTree>
    <p:extLst>
      <p:ext uri="{BB962C8B-B14F-4D97-AF65-F5344CB8AC3E}">
        <p14:creationId xmlns:p14="http://schemas.microsoft.com/office/powerpoint/2010/main" val="1426965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パラグラフを要約文で始めるにあたっては、次の３つを注意しよう。</a:t>
            </a:r>
            <a:endParaRPr kumimoji="1" lang="en-US" altLang="ja-JP" dirty="0"/>
          </a:p>
          <a:p>
            <a:r>
              <a:rPr kumimoji="1" lang="ja-JP" altLang="en-US"/>
              <a:t>①その文だけで分かるように具体的に書くこと。</a:t>
            </a:r>
          </a:p>
          <a:p>
            <a:r>
              <a:rPr kumimoji="1" lang="en-US" altLang="ja-JP" dirty="0"/>
              <a:t>②</a:t>
            </a:r>
            <a:r>
              <a:rPr lang="ja-JP" altLang="en-US" sz="1200">
                <a:latin typeface="+mn-ea"/>
              </a:rPr>
              <a:t>情報を絞り、</a:t>
            </a:r>
            <a:r>
              <a:rPr kumimoji="1" lang="ja-JP" altLang="en-US"/>
              <a:t>ポイントを強調できるように簡潔に書くこと。</a:t>
            </a:r>
          </a:p>
          <a:p>
            <a:r>
              <a:rPr kumimoji="1" lang="ja-JP" altLang="en-US"/>
              <a:t>③主語はそのパラグラフのキーワードにすること。</a:t>
            </a:r>
          </a:p>
          <a:p>
            <a:endParaRPr kumimoji="1" lang="en-US" altLang="ja-JP" dirty="0"/>
          </a:p>
          <a:p>
            <a:r>
              <a:rPr kumimoji="1" lang="ja-JP" altLang="en-US"/>
              <a:t>＊③の理由：要約文にキーワードを置くだけで、そのパラグラフのポイントを強調でき、強く読み手の頭に残るからである。</a:t>
            </a:r>
            <a:endParaRPr kumimoji="1" lang="en-US" altLang="ja-JP" dirty="0"/>
          </a:p>
          <a:p>
            <a:r>
              <a:rPr kumimoji="1" lang="ja-JP" altLang="en-US"/>
              <a:t>　　ただ、不自然な日本語にしてまで、キーワードを無理矢理に文頭にする必要はない。</a:t>
            </a: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13</a:t>
            </a:fld>
            <a:endParaRPr kumimoji="1" lang="ja-JP" altLang="en-US"/>
          </a:p>
        </p:txBody>
      </p:sp>
    </p:spTree>
    <p:extLst>
      <p:ext uri="{BB962C8B-B14F-4D97-AF65-F5344CB8AC3E}">
        <p14:creationId xmlns:p14="http://schemas.microsoft.com/office/powerpoint/2010/main" val="355202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第４のポイントは、第３と同じく、１つのパラクラフの書き方に関するものであり、「</a:t>
            </a:r>
            <a:r>
              <a:rPr lang="ja-JP" altLang="en-US" sz="1200" dirty="0">
                <a:solidFill>
                  <a:prstClr val="black"/>
                </a:solidFill>
                <a:latin typeface="HGPMinchoE" panose="02020900000000000000" pitchFamily="18" charset="-128"/>
                <a:ea typeface="HGPMinchoE" panose="02020900000000000000" pitchFamily="18" charset="-128"/>
              </a:rPr>
              <a:t>補足情報で話題を補強する」ということである。</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話題文だけでも話のあらすじを理解させるのはできるが，それだけで意味が曖昧で、イメージが沸きにくく，また根拠に欠けるものになり兼ねない。</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このため，話題文のより詳細な言い換え，具体例，根拠など，各話題を補佐する役割を持つ文を要約文の後に続けて書こう。</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そのような補足情報は、「</a:t>
            </a:r>
            <a:r>
              <a:rPr kumimoji="1" lang="en-US" altLang="ja-JP" dirty="0"/>
              <a:t>What</a:t>
            </a:r>
            <a:r>
              <a:rPr kumimoji="1" lang="ja-JP" altLang="en-US" dirty="0"/>
              <a:t>」「</a:t>
            </a:r>
            <a:r>
              <a:rPr kumimoji="1" lang="en-US" altLang="ja-JP" dirty="0"/>
              <a:t>How</a:t>
            </a:r>
            <a:r>
              <a:rPr kumimoji="1" lang="ja-JP" altLang="en-US" dirty="0"/>
              <a:t>」「</a:t>
            </a:r>
            <a:r>
              <a:rPr kumimoji="1" lang="en-US" altLang="ja-JP" dirty="0"/>
              <a:t>Why</a:t>
            </a:r>
            <a:r>
              <a:rPr kumimoji="1" lang="ja-JP" altLang="en-US" dirty="0"/>
              <a:t>」という３つのいずれかに応じるものである。具体的には、</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要約文の意味がわかりにくい時（＝</a:t>
            </a:r>
            <a:r>
              <a:rPr kumimoji="1" lang="en-US" altLang="ja-JP" dirty="0"/>
              <a:t>What</a:t>
            </a:r>
            <a:r>
              <a:rPr kumimoji="1" lang="ja-JP" altLang="en-US" dirty="0"/>
              <a:t>）は、その意味の説明をする情報である。</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要約文を読んで「なぜそう言えるのか」「本当にそうだろうか」（＝</a:t>
            </a:r>
            <a:r>
              <a:rPr kumimoji="1" lang="en-US" altLang="ja-JP" dirty="0"/>
              <a:t>Why</a:t>
            </a:r>
            <a:r>
              <a:rPr kumimoji="1" lang="ja-JP" altLang="en-US" dirty="0"/>
              <a:t>）、</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あるいは「それは本当に重要なのか」（＝</a:t>
            </a:r>
            <a:r>
              <a:rPr kumimoji="1" lang="en-US" altLang="ja-JP" dirty="0"/>
              <a:t>How</a:t>
            </a:r>
            <a:r>
              <a:rPr kumimoji="1" lang="ja-JP" altLang="en-US" dirty="0"/>
              <a:t>）という疑問が出てくる時は、それに対して答えるように説明する情報である。</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14</a:t>
            </a:fld>
            <a:endParaRPr kumimoji="1" lang="ja-JP" altLang="en-US"/>
          </a:p>
        </p:txBody>
      </p:sp>
    </p:spTree>
    <p:extLst>
      <p:ext uri="{BB962C8B-B14F-4D97-AF65-F5344CB8AC3E}">
        <p14:creationId xmlns:p14="http://schemas.microsoft.com/office/powerpoint/2010/main" val="1503987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補足情報を書く際に、次の２つを注意しよう。</a:t>
            </a:r>
            <a:endParaRPr kumimoji="1" lang="en-US" altLang="ja-JP" dirty="0"/>
          </a:p>
          <a:p>
            <a:r>
              <a:rPr kumimoji="1" lang="en-US" altLang="ja-JP" sz="1200" b="0" i="0" kern="1200" dirty="0">
                <a:solidFill>
                  <a:schemeClr val="tx1"/>
                </a:solidFill>
                <a:effectLst/>
                <a:latin typeface="+mn-lt"/>
                <a:ea typeface="+mn-ea"/>
                <a:cs typeface="+mn-cs"/>
              </a:rPr>
              <a:t>①</a:t>
            </a:r>
            <a:r>
              <a:rPr kumimoji="1" lang="ja-JP" altLang="en-US" sz="1200" b="0" i="0" kern="1200" dirty="0">
                <a:solidFill>
                  <a:schemeClr val="tx1"/>
                </a:solidFill>
                <a:effectLst/>
                <a:latin typeface="+mn-lt"/>
                <a:ea typeface="+mn-ea"/>
                <a:cs typeface="+mn-cs"/>
              </a:rPr>
              <a:t>具体的に詳しく書くこと。</a:t>
            </a:r>
          </a:p>
          <a:p>
            <a:r>
              <a:rPr kumimoji="1" lang="en-US" altLang="ja-JP" sz="1200" b="0" i="0" kern="1200" dirty="0">
                <a:solidFill>
                  <a:schemeClr val="tx1"/>
                </a:solidFill>
                <a:effectLst/>
                <a:latin typeface="+mn-lt"/>
                <a:ea typeface="+mn-ea"/>
                <a:cs typeface="+mn-cs"/>
              </a:rPr>
              <a:t>②</a:t>
            </a:r>
            <a:r>
              <a:rPr kumimoji="1" lang="ja-JP" altLang="en-US" sz="1200" b="0" i="0" kern="1200" dirty="0">
                <a:solidFill>
                  <a:schemeClr val="tx1"/>
                </a:solidFill>
                <a:effectLst/>
                <a:latin typeface="+mn-lt"/>
                <a:ea typeface="+mn-ea"/>
                <a:cs typeface="+mn-cs"/>
              </a:rPr>
              <a:t>要約文を</a:t>
            </a:r>
            <a:r>
              <a:rPr kumimoji="1" lang="ja-JP" altLang="en-US" sz="1200" b="0" i="0" kern="1200" dirty="0">
                <a:solidFill>
                  <a:srgbClr val="FF0000"/>
                </a:solidFill>
                <a:effectLst/>
                <a:latin typeface="+mn-lt"/>
                <a:ea typeface="+mn-ea"/>
                <a:cs typeface="+mn-cs"/>
              </a:rPr>
              <a:t>補足</a:t>
            </a:r>
            <a:r>
              <a:rPr kumimoji="1" lang="ja-JP" altLang="en-US" sz="1200" b="0" i="0" kern="1200" dirty="0">
                <a:solidFill>
                  <a:schemeClr val="tx1"/>
                </a:solidFill>
                <a:effectLst/>
                <a:latin typeface="+mn-lt"/>
                <a:ea typeface="+mn-ea"/>
                <a:cs typeface="+mn-cs"/>
              </a:rPr>
              <a:t>しない文はパラグラフから外すこと。</a:t>
            </a:r>
          </a:p>
          <a:p>
            <a:endParaRPr kumimoji="1" lang="en-US" altLang="ja-JP" sz="1200" b="0" i="0" kern="1200" dirty="0">
              <a:solidFill>
                <a:schemeClr val="tx1"/>
              </a:solidFill>
              <a:effectLst/>
              <a:latin typeface="+mn-lt"/>
              <a:ea typeface="+mn-ea"/>
              <a:cs typeface="+mn-cs"/>
            </a:endParaRPr>
          </a:p>
          <a:p>
            <a:r>
              <a:rPr kumimoji="1" lang="ja-JP" altLang="en-US" sz="1200" b="0" i="0" kern="1200" dirty="0">
                <a:solidFill>
                  <a:schemeClr val="tx1"/>
                </a:solidFill>
                <a:effectLst/>
                <a:latin typeface="+mn-lt"/>
                <a:ea typeface="+mn-ea"/>
                <a:cs typeface="+mn-cs"/>
              </a:rPr>
              <a:t>＊②の理由：「この文は何のために書いたの？」と聞かれても困らないように補助文を書く。このため、話題文を補助しない文は，そのパラグラフにおいてはいけない。そうしないと、そのパラグラフが分かりにくくなる。</a:t>
            </a:r>
            <a:endParaRPr kumimoji="1" lang="en-US" altLang="ja-JP" sz="1200" b="0" i="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15</a:t>
            </a:fld>
            <a:endParaRPr kumimoji="1" lang="ja-JP" altLang="en-US"/>
          </a:p>
        </p:txBody>
      </p:sp>
    </p:spTree>
    <p:extLst>
      <p:ext uri="{BB962C8B-B14F-4D97-AF65-F5344CB8AC3E}">
        <p14:creationId xmlns:p14="http://schemas.microsoft.com/office/powerpoint/2010/main" val="2847873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MS Mincho" panose="02020609040205080304" pitchFamily="49" charset="-128"/>
                <a:ea typeface="MS Mincho" panose="02020609040205080304" pitchFamily="49" charset="-128"/>
              </a:rPr>
              <a:t>これまでは、文章の構成、パラグラフの書き方などを紹介した。</a:t>
            </a:r>
            <a:endParaRPr kumimoji="1" lang="en-US" altLang="ja-JP" b="0"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MS Mincho" panose="02020609040205080304" pitchFamily="49" charset="-128"/>
                <a:ea typeface="MS Mincho" panose="02020609040205080304" pitchFamily="49" charset="-128"/>
              </a:rPr>
              <a:t>これからは、第５のポイント「適切に繋ぐ」、つまり各パラグラフ（＝「</a:t>
            </a:r>
            <a:r>
              <a:rPr lang="ja-JP" altLang="en-US" sz="1200" b="0">
                <a:latin typeface="MS Mincho" panose="02020609040205080304" pitchFamily="49" charset="-128"/>
                <a:ea typeface="MS Mincho" panose="02020609040205080304" pitchFamily="49" charset="-128"/>
              </a:rPr>
              <a:t>パラグラフを縦と横にしっかり繋いで」）</a:t>
            </a:r>
            <a:r>
              <a:rPr kumimoji="1" lang="ja-JP" altLang="en-US" b="0">
                <a:latin typeface="MS Mincho" panose="02020609040205080304" pitchFamily="49" charset="-128"/>
                <a:ea typeface="MS Mincho" panose="02020609040205080304" pitchFamily="49" charset="-128"/>
              </a:rPr>
              <a:t>、およびパラグラフ内のそれぞれの文（＝「</a:t>
            </a:r>
            <a:r>
              <a:rPr lang="ja-JP" altLang="en-US" sz="1200" b="0">
                <a:latin typeface="MS Mincho" panose="02020609040205080304" pitchFamily="49" charset="-128"/>
                <a:ea typeface="MS Mincho" panose="02020609040205080304" pitchFamily="49" charset="-128"/>
              </a:rPr>
              <a:t>述べた情報を「繋ぎ」に新情報を展開する」）</a:t>
            </a:r>
            <a:r>
              <a:rPr kumimoji="1" lang="ja-JP" altLang="en-US" b="0">
                <a:latin typeface="MS Mincho" panose="02020609040205080304" pitchFamily="49" charset="-128"/>
                <a:ea typeface="MS Mincho" panose="02020609040205080304" pitchFamily="49" charset="-128"/>
              </a:rPr>
              <a:t>の接続に関して紹介する。</a:t>
            </a:r>
            <a:endParaRPr kumimoji="1" lang="en-US" altLang="ja-JP" b="0"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MS Mincho" panose="02020609040205080304" pitchFamily="49" charset="-128"/>
                <a:ea typeface="MS Mincho" panose="02020609040205080304" pitchFamily="49" charset="-128"/>
              </a:rPr>
              <a:t>「</a:t>
            </a:r>
            <a:r>
              <a:rPr lang="ja-JP" altLang="en-US" sz="1200" b="0">
                <a:latin typeface="MS Mincho" panose="02020609040205080304" pitchFamily="49" charset="-128"/>
                <a:ea typeface="MS Mincho" panose="02020609040205080304" pitchFamily="49" charset="-128"/>
              </a:rPr>
              <a:t>パラグラフを縦と横にしっかり繋いで」：</a:t>
            </a:r>
            <a:endParaRPr kumimoji="1" lang="en-US" altLang="ja-JP" b="0"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MS Mincho" panose="02020609040205080304" pitchFamily="49" charset="-128"/>
                <a:ea typeface="MS Mincho" panose="02020609040205080304" pitchFamily="49" charset="-128"/>
              </a:rPr>
              <a:t>各パラグラフをしっかり繋いでロジックを組むことで、文章の論理性が高める。</a:t>
            </a:r>
            <a:endParaRPr kumimoji="1" lang="en-US" altLang="ja-JP" b="0"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a:latin typeface="MS Mincho" panose="02020609040205080304" pitchFamily="49" charset="-128"/>
                <a:ea typeface="MS Mincho" panose="02020609040205080304" pitchFamily="49" charset="-128"/>
              </a:rPr>
              <a:t>パラグラフとパラグラフが、必ず</a:t>
            </a:r>
            <a:r>
              <a:rPr lang="ja-JP" altLang="en-US" sz="1200" b="0">
                <a:latin typeface="MS Mincho" panose="02020609040205080304" pitchFamily="49" charset="-128"/>
                <a:ea typeface="MS Mincho" panose="02020609040205080304" pitchFamily="49" charset="-128"/>
              </a:rPr>
              <a:t>縦か横に接続され、とちらでもない関係は存在しない。</a:t>
            </a:r>
            <a:endParaRPr lang="en-US" altLang="ja-JP" sz="1200" b="0"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a:latin typeface="MS Mincho" panose="02020609040205080304" pitchFamily="49" charset="-128"/>
                <a:ea typeface="MS Mincho" panose="02020609040205080304" pitchFamily="49" charset="-128"/>
              </a:rPr>
              <a:t>つまり、文章の各パラグラフ（各論）は、</a:t>
            </a:r>
            <a:r>
              <a:rPr kumimoji="1" lang="ja-JP" altLang="en-US" sz="1200" b="0" kern="1200">
                <a:solidFill>
                  <a:schemeClr val="tx1"/>
                </a:solidFill>
                <a:latin typeface="MS Mincho" panose="02020609040205080304" pitchFamily="49" charset="-128"/>
                <a:ea typeface="MS Mincho" panose="02020609040205080304" pitchFamily="49" charset="-128"/>
                <a:cs typeface="+mn-cs"/>
              </a:rPr>
              <a:t>縦つながりと横ならびだけで構成することである。</a:t>
            </a:r>
            <a:endParaRPr lang="en-US" altLang="ja-JP" sz="1200" b="0"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a:solidFill>
                <a:schemeClr val="tx1"/>
              </a:solidFill>
              <a:latin typeface="MS Mincho" panose="02020609040205080304" pitchFamily="49" charset="-128"/>
              <a:ea typeface="MS Mincho" panose="020206090402050803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a:solidFill>
                  <a:schemeClr val="tx1"/>
                </a:solidFill>
                <a:latin typeface="MS Mincho" panose="02020609040205080304" pitchFamily="49" charset="-128"/>
                <a:ea typeface="MS Mincho" panose="02020609040205080304" pitchFamily="49" charset="-128"/>
                <a:cs typeface="+mn-cs"/>
              </a:rPr>
              <a:t>縦つながりとは、パラグラフのトピックが論理的な接続関係を持っている状態である。</a:t>
            </a:r>
            <a:endParaRPr kumimoji="1" lang="en-US" altLang="ja-JP" sz="1200" b="0" kern="1200" dirty="0">
              <a:solidFill>
                <a:schemeClr val="tx1"/>
              </a:solidFill>
              <a:latin typeface="MS Mincho" panose="02020609040205080304" pitchFamily="49" charset="-128"/>
              <a:ea typeface="MS Mincho" panose="020206090402050803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a:solidFill>
                  <a:schemeClr val="tx1"/>
                </a:solidFill>
                <a:latin typeface="MS Mincho" panose="02020609040205080304" pitchFamily="49" charset="-128"/>
                <a:ea typeface="MS Mincho" panose="02020609040205080304" pitchFamily="49" charset="-128"/>
                <a:cs typeface="+mn-cs"/>
              </a:rPr>
              <a:t>右側の例の「</a:t>
            </a:r>
            <a:r>
              <a:rPr kumimoji="1" lang="en-US" altLang="ja-JP" sz="1200" b="0" dirty="0">
                <a:latin typeface="MS Mincho" panose="02020609040205080304" pitchFamily="49" charset="-128"/>
                <a:ea typeface="MS Mincho" panose="02020609040205080304" pitchFamily="49" charset="-128"/>
              </a:rPr>
              <a:t>1.</a:t>
            </a:r>
            <a:r>
              <a:rPr lang="ja-JP" altLang="en-US" sz="1200" b="0">
                <a:latin typeface="MS Mincho" panose="02020609040205080304" pitchFamily="49" charset="-128"/>
                <a:ea typeface="MS Mincho" panose="02020609040205080304" pitchFamily="49" charset="-128"/>
              </a:rPr>
              <a:t>外国高度人材受入政策の目的</a:t>
            </a:r>
            <a:r>
              <a:rPr kumimoji="1" lang="ja-JP" altLang="en-US" sz="1200" b="0" kern="1200">
                <a:solidFill>
                  <a:schemeClr val="tx1"/>
                </a:solidFill>
                <a:latin typeface="MS Mincho" panose="02020609040205080304" pitchFamily="49" charset="-128"/>
                <a:ea typeface="MS Mincho" panose="02020609040205080304" pitchFamily="49" charset="-128"/>
                <a:cs typeface="+mn-cs"/>
              </a:rPr>
              <a:t>」、「</a:t>
            </a:r>
            <a:r>
              <a:rPr kumimoji="1" lang="en-US" altLang="ja-JP" sz="1200" b="0" dirty="0">
                <a:latin typeface="MS Mincho" panose="02020609040205080304" pitchFamily="49" charset="-128"/>
                <a:ea typeface="MS Mincho" panose="02020609040205080304" pitchFamily="49" charset="-128"/>
              </a:rPr>
              <a:t>2.</a:t>
            </a:r>
            <a:r>
              <a:rPr lang="ja-JP" altLang="en-US" sz="1200" b="0">
                <a:latin typeface="MS Mincho" panose="02020609040205080304" pitchFamily="49" charset="-128"/>
                <a:ea typeface="MS Mincho" panose="02020609040205080304" pitchFamily="49" charset="-128"/>
              </a:rPr>
              <a:t>外国人労働者の定着率の現状」、「</a:t>
            </a:r>
            <a:r>
              <a:rPr lang="en-US" altLang="ja-JP" sz="1200" b="0" dirty="0">
                <a:latin typeface="MS Mincho" panose="02020609040205080304" pitchFamily="49" charset="-128"/>
                <a:ea typeface="MS Mincho" panose="02020609040205080304" pitchFamily="49" charset="-128"/>
              </a:rPr>
              <a:t>3. </a:t>
            </a:r>
            <a:r>
              <a:rPr lang="ja-JP" altLang="en-US" sz="1200" b="0">
                <a:latin typeface="MS Mincho" panose="02020609040205080304" pitchFamily="49" charset="-128"/>
                <a:ea typeface="MS Mincho" panose="02020609040205080304" pitchFamily="49" charset="-128"/>
              </a:rPr>
              <a:t>定着率が低い原因」は、</a:t>
            </a:r>
            <a:r>
              <a:rPr kumimoji="1" lang="ja-JP" altLang="en-US" sz="1200" b="0" kern="1200">
                <a:solidFill>
                  <a:schemeClr val="tx1"/>
                </a:solidFill>
                <a:latin typeface="MS Mincho" panose="02020609040205080304" pitchFamily="49" charset="-128"/>
                <a:ea typeface="MS Mincho" panose="02020609040205080304" pitchFamily="49" charset="-128"/>
                <a:cs typeface="+mn-cs"/>
              </a:rPr>
              <a:t>縦つながり関係である。</a:t>
            </a:r>
            <a:endParaRPr lang="en-US" altLang="ja-JP" sz="1200" b="0"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a:solidFill>
                  <a:schemeClr val="tx1"/>
                </a:solidFill>
                <a:latin typeface="MS Mincho" panose="02020609040205080304" pitchFamily="49" charset="-128"/>
                <a:ea typeface="MS Mincho" panose="02020609040205080304" pitchFamily="49" charset="-128"/>
                <a:cs typeface="+mn-cs"/>
              </a:rPr>
              <a:t>横ならびとは、パラグラフのトピックが同じ種類に属しているが、互いに論理的な接続関係を持っていない状態である。</a:t>
            </a:r>
            <a:endParaRPr kumimoji="1" lang="en-US" altLang="ja-JP" sz="1200" b="0" kern="1200" dirty="0">
              <a:solidFill>
                <a:schemeClr val="tx1"/>
              </a:solidFill>
              <a:latin typeface="MS Mincho" panose="02020609040205080304" pitchFamily="49" charset="-128"/>
              <a:ea typeface="MS Mincho" panose="020206090402050803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a:solidFill>
                  <a:schemeClr val="tx1"/>
                </a:solidFill>
                <a:latin typeface="MS Mincho" panose="02020609040205080304" pitchFamily="49" charset="-128"/>
                <a:ea typeface="MS Mincho" panose="02020609040205080304" pitchFamily="49" charset="-128"/>
                <a:cs typeface="+mn-cs"/>
              </a:rPr>
              <a:t>右側の例の「</a:t>
            </a:r>
            <a:r>
              <a:rPr lang="en-US" altLang="ja-JP" sz="1200" b="0" dirty="0">
                <a:latin typeface="MS Mincho" panose="02020609040205080304" pitchFamily="49" charset="-128"/>
                <a:ea typeface="MS Mincho" panose="02020609040205080304" pitchFamily="49" charset="-128"/>
              </a:rPr>
              <a:t>3.1</a:t>
            </a:r>
            <a:r>
              <a:rPr lang="ja-JP" altLang="en-US" sz="1200" b="0">
                <a:latin typeface="MS Mincho" panose="02020609040205080304" pitchFamily="49" charset="-128"/>
                <a:ea typeface="MS Mincho" panose="02020609040205080304" pitchFamily="49" charset="-128"/>
              </a:rPr>
              <a:t>言語の違いによるストレス</a:t>
            </a:r>
            <a:r>
              <a:rPr kumimoji="1" lang="ja-JP" altLang="en-US" sz="1200" b="0" kern="1200">
                <a:solidFill>
                  <a:schemeClr val="tx1"/>
                </a:solidFill>
                <a:latin typeface="MS Mincho" panose="02020609040205080304" pitchFamily="49" charset="-128"/>
                <a:ea typeface="MS Mincho" panose="02020609040205080304" pitchFamily="49" charset="-128"/>
                <a:cs typeface="+mn-cs"/>
              </a:rPr>
              <a:t>」、「</a:t>
            </a:r>
            <a:r>
              <a:rPr lang="en-US" altLang="ja-JP" sz="1200" b="0" dirty="0">
                <a:latin typeface="MS Mincho" panose="02020609040205080304" pitchFamily="49" charset="-128"/>
                <a:ea typeface="MS Mincho" panose="02020609040205080304" pitchFamily="49" charset="-128"/>
              </a:rPr>
              <a:t>3.2</a:t>
            </a:r>
            <a:r>
              <a:rPr lang="ja-JP" altLang="en-US" sz="1200" b="0">
                <a:latin typeface="MS Mincho" panose="02020609040205080304" pitchFamily="49" charset="-128"/>
                <a:ea typeface="MS Mincho" panose="02020609040205080304" pitchFamily="49" charset="-128"/>
              </a:rPr>
              <a:t>価値観の違いによる不満」は、</a:t>
            </a:r>
            <a:r>
              <a:rPr kumimoji="1" lang="ja-JP" altLang="en-US" sz="1200" b="0" kern="1200">
                <a:solidFill>
                  <a:schemeClr val="tx1"/>
                </a:solidFill>
                <a:latin typeface="MS Mincho" panose="02020609040205080304" pitchFamily="49" charset="-128"/>
                <a:ea typeface="MS Mincho" panose="02020609040205080304" pitchFamily="49" charset="-128"/>
                <a:cs typeface="+mn-cs"/>
              </a:rPr>
              <a:t>縦つながり関係である。</a:t>
            </a:r>
            <a:endParaRPr lang="en-US" altLang="ja-JP" sz="1200" b="0"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16</a:t>
            </a:fld>
            <a:endParaRPr kumimoji="1" lang="ja-JP" altLang="en-US"/>
          </a:p>
        </p:txBody>
      </p:sp>
    </p:spTree>
    <p:extLst>
      <p:ext uri="{BB962C8B-B14F-4D97-AF65-F5344CB8AC3E}">
        <p14:creationId xmlns:p14="http://schemas.microsoft.com/office/powerpoint/2010/main" val="3236129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a:solidFill>
                  <a:schemeClr val="tx1"/>
                </a:solidFill>
                <a:latin typeface="MS Mincho" panose="02020609040205080304" pitchFamily="49" charset="-128"/>
                <a:ea typeface="MS Mincho" panose="02020609040205080304" pitchFamily="49" charset="-128"/>
                <a:cs typeface="+mn-cs"/>
              </a:rPr>
              <a:t>この縦つながりと横ならびの関係を明確に示す文章の構成には、２つのパターン（</a:t>
            </a:r>
            <a:r>
              <a:rPr lang="ja-JP" altLang="en-US">
                <a:latin typeface="MS Mincho" panose="02020609040205080304" pitchFamily="49" charset="-128"/>
                <a:ea typeface="MS Mincho" panose="02020609040205080304" pitchFamily="49" charset="-128"/>
              </a:rPr>
              <a:t>引継型と</a:t>
            </a:r>
            <a:r>
              <a:rPr kumimoji="1" lang="ja-JP" altLang="en-US">
                <a:latin typeface="MS Mincho" panose="02020609040205080304" pitchFamily="49" charset="-128"/>
                <a:ea typeface="MS Mincho" panose="02020609040205080304" pitchFamily="49" charset="-128"/>
              </a:rPr>
              <a:t>展開</a:t>
            </a:r>
            <a:r>
              <a:rPr lang="ja-JP" altLang="en-US">
                <a:latin typeface="MS Mincho" panose="02020609040205080304" pitchFamily="49" charset="-128"/>
                <a:ea typeface="MS Mincho" panose="02020609040205080304" pitchFamily="49" charset="-128"/>
              </a:rPr>
              <a:t>型）</a:t>
            </a:r>
            <a:r>
              <a:rPr kumimoji="1" lang="ja-JP" altLang="en-US" sz="1200" b="0" kern="1200">
                <a:solidFill>
                  <a:schemeClr val="tx1"/>
                </a:solidFill>
                <a:latin typeface="MS Mincho" panose="02020609040205080304" pitchFamily="49" charset="-128"/>
                <a:ea typeface="MS Mincho" panose="02020609040205080304" pitchFamily="49" charset="-128"/>
                <a:cs typeface="+mn-cs"/>
              </a:rPr>
              <a:t>がある。</a:t>
            </a:r>
          </a:p>
          <a:p>
            <a:r>
              <a:rPr kumimoji="1" lang="ja-JP" altLang="en-US">
                <a:latin typeface="MS Mincho" panose="02020609040205080304" pitchFamily="49" charset="-128"/>
                <a:ea typeface="MS Mincho" panose="02020609040205080304" pitchFamily="49" charset="-128"/>
              </a:rPr>
              <a:t>一つは、</a:t>
            </a:r>
            <a:r>
              <a:rPr lang="ja-JP" altLang="en-US">
                <a:latin typeface="MS Mincho" panose="02020609040205080304" pitchFamily="49" charset="-128"/>
                <a:ea typeface="MS Mincho" panose="02020609040205080304" pitchFamily="49" charset="-128"/>
              </a:rPr>
              <a:t>引継型である。</a:t>
            </a:r>
            <a:endParaRPr lang="en-US" altLang="ja-JP" dirty="0">
              <a:latin typeface="MS Mincho" panose="02020609040205080304" pitchFamily="49" charset="-128"/>
              <a:ea typeface="MS Mincho" panose="02020609040205080304" pitchFamily="49" charset="-128"/>
            </a:endParaRPr>
          </a:p>
          <a:p>
            <a:r>
              <a:rPr lang="ja-JP" altLang="en-US">
                <a:latin typeface="MS Mincho" panose="02020609040205080304" pitchFamily="49" charset="-128"/>
                <a:ea typeface="MS Mincho" panose="02020609040205080304" pitchFamily="49" charset="-128"/>
              </a:rPr>
              <a:t>引継型</a:t>
            </a:r>
            <a:r>
              <a:rPr kumimoji="1" lang="ja-JP" altLang="en-US">
                <a:latin typeface="MS Mincho" panose="02020609040205080304" pitchFamily="49" charset="-128"/>
                <a:ea typeface="MS Mincho" panose="02020609040205080304" pitchFamily="49" charset="-128"/>
              </a:rPr>
              <a:t>：総論のパラグラフで、スタートを表す</a:t>
            </a:r>
            <a:r>
              <a:rPr kumimoji="1" lang="en-US" altLang="ja-JP" dirty="0">
                <a:latin typeface="MS Mincho" panose="02020609040205080304" pitchFamily="49" charset="-128"/>
                <a:ea typeface="MS Mincho" panose="02020609040205080304" pitchFamily="49" charset="-128"/>
              </a:rPr>
              <a:t>A</a:t>
            </a:r>
            <a:r>
              <a:rPr kumimoji="1" lang="ja-JP" altLang="en-US">
                <a:latin typeface="MS Mincho" panose="02020609040205080304" pitchFamily="49" charset="-128"/>
                <a:ea typeface="MS Mincho" panose="02020609040205080304" pitchFamily="49" charset="-128"/>
              </a:rPr>
              <a:t>とゴールを表す</a:t>
            </a:r>
            <a:r>
              <a:rPr kumimoji="1" lang="en-US" altLang="ja-JP" dirty="0">
                <a:latin typeface="MS Mincho" panose="02020609040205080304" pitchFamily="49" charset="-128"/>
                <a:ea typeface="MS Mincho" panose="02020609040205080304" pitchFamily="49" charset="-128"/>
              </a:rPr>
              <a:t>D</a:t>
            </a:r>
            <a:r>
              <a:rPr kumimoji="1" lang="ja-JP" altLang="en-US">
                <a:latin typeface="MS Mincho" panose="02020609040205080304" pitchFamily="49" charset="-128"/>
                <a:ea typeface="MS Mincho" panose="02020609040205080304" pitchFamily="49" charset="-128"/>
              </a:rPr>
              <a:t>というキーワードを結んだ後に、各論のパラグラフでは、</a:t>
            </a:r>
            <a:r>
              <a:rPr kumimoji="1" lang="en-US" altLang="ja-JP" dirty="0">
                <a:latin typeface="MS Mincho" panose="02020609040205080304" pitchFamily="49" charset="-128"/>
                <a:ea typeface="MS Mincho" panose="02020609040205080304" pitchFamily="49" charset="-128"/>
              </a:rPr>
              <a:t>A</a:t>
            </a:r>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B</a:t>
            </a:r>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C</a:t>
            </a:r>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D</a:t>
            </a:r>
            <a:r>
              <a:rPr kumimoji="1" lang="ja-JP" altLang="en-US">
                <a:latin typeface="MS Mincho" panose="02020609040205080304" pitchFamily="49" charset="-128"/>
                <a:ea typeface="MS Mincho" panose="02020609040205080304" pitchFamily="49" charset="-128"/>
              </a:rPr>
              <a:t>と引き継いでいくという構成である。</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レポートや小論文によくある、「現状→問題→原因→対策→効果」というような文章の構成は、</a:t>
            </a:r>
            <a:r>
              <a:rPr lang="ja-JP" altLang="en-US">
                <a:latin typeface="MS Mincho" panose="02020609040205080304" pitchFamily="49" charset="-128"/>
                <a:ea typeface="MS Mincho" panose="02020609040205080304" pitchFamily="49" charset="-128"/>
              </a:rPr>
              <a:t>引継型である。</a:t>
            </a:r>
            <a:endParaRPr lang="en-US" altLang="ja-JP"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17</a:t>
            </a:fld>
            <a:endParaRPr kumimoji="1" lang="ja-JP" altLang="en-US"/>
          </a:p>
        </p:txBody>
      </p:sp>
    </p:spTree>
    <p:extLst>
      <p:ext uri="{BB962C8B-B14F-4D97-AF65-F5344CB8AC3E}">
        <p14:creationId xmlns:p14="http://schemas.microsoft.com/office/powerpoint/2010/main" val="2713766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S Mincho" panose="02020609040205080304" pitchFamily="49" charset="-128"/>
                <a:ea typeface="MS Mincho" panose="02020609040205080304" pitchFamily="49" charset="-128"/>
              </a:rPr>
              <a:t>一つは、展開</a:t>
            </a:r>
            <a:r>
              <a:rPr lang="ja-JP" altLang="en-US">
                <a:latin typeface="MS Mincho" panose="02020609040205080304" pitchFamily="49" charset="-128"/>
                <a:ea typeface="MS Mincho" panose="02020609040205080304" pitchFamily="49" charset="-128"/>
              </a:rPr>
              <a:t>型である。</a:t>
            </a:r>
            <a:endParaRPr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展開</a:t>
            </a:r>
            <a:r>
              <a:rPr lang="ja-JP" altLang="en-US">
                <a:latin typeface="MS Mincho" panose="02020609040205080304" pitchFamily="49" charset="-128"/>
                <a:ea typeface="MS Mincho" panose="02020609040205080304" pitchFamily="49" charset="-128"/>
              </a:rPr>
              <a:t>型：</a:t>
            </a:r>
            <a:r>
              <a:rPr kumimoji="1" lang="ja-JP" altLang="en-US">
                <a:latin typeface="MS Mincho" panose="02020609040205080304" pitchFamily="49" charset="-128"/>
                <a:ea typeface="MS Mincho" panose="02020609040205080304" pitchFamily="49" charset="-128"/>
              </a:rPr>
              <a:t>総論で</a:t>
            </a:r>
            <a:r>
              <a:rPr kumimoji="1" lang="en-US" altLang="ja-JP" dirty="0">
                <a:latin typeface="MS Mincho" panose="02020609040205080304" pitchFamily="49" charset="-128"/>
                <a:ea typeface="MS Mincho" panose="02020609040205080304" pitchFamily="49" charset="-128"/>
              </a:rPr>
              <a:t>A</a:t>
            </a:r>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B</a:t>
            </a:r>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C</a:t>
            </a:r>
            <a:r>
              <a:rPr kumimoji="1" lang="ja-JP" altLang="en-US">
                <a:latin typeface="MS Mincho" panose="02020609040205080304" pitchFamily="49" charset="-128"/>
                <a:ea typeface="MS Mincho" panose="02020609040205080304" pitchFamily="49" charset="-128"/>
              </a:rPr>
              <a:t>とキーワードを羅列した後に、各論のパラグラフで、</a:t>
            </a:r>
            <a:r>
              <a:rPr kumimoji="1" lang="en-US" altLang="ja-JP" dirty="0">
                <a:latin typeface="MS Mincho" panose="02020609040205080304" pitchFamily="49" charset="-128"/>
                <a:ea typeface="MS Mincho" panose="02020609040205080304" pitchFamily="49" charset="-128"/>
              </a:rPr>
              <a:t>A</a:t>
            </a:r>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B</a:t>
            </a:r>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C</a:t>
            </a:r>
            <a:r>
              <a:rPr kumimoji="1" lang="ja-JP" altLang="en-US">
                <a:latin typeface="MS Mincho" panose="02020609040205080304" pitchFamily="49" charset="-128"/>
                <a:ea typeface="MS Mincho" panose="02020609040205080304" pitchFamily="49" charset="-128"/>
              </a:rPr>
              <a:t>を詳細に説明するという構成である。</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「原因①；原因②；原因③」というような構成は展開</a:t>
            </a:r>
            <a:r>
              <a:rPr lang="ja-JP" altLang="en-US">
                <a:latin typeface="MS Mincho" panose="02020609040205080304" pitchFamily="49" charset="-128"/>
                <a:ea typeface="MS Mincho" panose="02020609040205080304" pitchFamily="49" charset="-128"/>
              </a:rPr>
              <a:t>型の典型である。</a:t>
            </a:r>
            <a:endParaRPr kumimoji="1" lang="ja-JP" altLang="en-US">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18</a:t>
            </a:fld>
            <a:endParaRPr kumimoji="1" lang="ja-JP" altLang="en-US"/>
          </a:p>
        </p:txBody>
      </p:sp>
    </p:spTree>
    <p:extLst>
      <p:ext uri="{BB962C8B-B14F-4D97-AF65-F5344CB8AC3E}">
        <p14:creationId xmlns:p14="http://schemas.microsoft.com/office/powerpoint/2010/main" val="1847362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S Mincho" panose="02020609040205080304" pitchFamily="49" charset="-128"/>
                <a:ea typeface="MS Mincho" panose="02020609040205080304" pitchFamily="49" charset="-128"/>
              </a:rPr>
              <a:t>パラグラフとパラグラフを接続</a:t>
            </a:r>
            <a:r>
              <a:rPr kumimoji="1" lang="ja-JP" altLang="en-US" dirty="0" err="1">
                <a:latin typeface="MS Mincho" panose="02020609040205080304" pitchFamily="49" charset="-128"/>
                <a:ea typeface="MS Mincho" panose="02020609040205080304" pitchFamily="49" charset="-128"/>
              </a:rPr>
              <a:t>するあたっては</a:t>
            </a:r>
            <a:r>
              <a:rPr kumimoji="1" lang="ja-JP" altLang="en-US" dirty="0">
                <a:latin typeface="MS Mincho" panose="02020609040205080304" pitchFamily="49" charset="-128"/>
                <a:ea typeface="MS Mincho" panose="02020609040205080304" pitchFamily="49" charset="-128"/>
              </a:rPr>
              <a:t>、主に２つのことを注意しよう。</a:t>
            </a:r>
            <a:endParaRPr kumimoji="1" lang="en-US" altLang="ja-JP" dirty="0">
              <a:latin typeface="MS Mincho" panose="02020609040205080304" pitchFamily="49" charset="-128"/>
              <a:ea typeface="MS Mincho" panose="02020609040205080304" pitchFamily="49" charset="-128"/>
            </a:endParaRPr>
          </a:p>
          <a:p>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①縦つながりと横並びを明確に区別する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各論のパラグラフ関係には、縦つながるか、あるいは横ならぶかしかない。</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どちらでもない場合では、そのパラグラフが他のパラグラフと無関係であると表す。言い換えると、そのロジックの論理性が低い、再検討する必要がある。</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このため、縦と横の区別なしにパラグラフを羅列してはいけない。</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S Mincho" panose="02020609040205080304" pitchFamily="49" charset="-128"/>
                <a:ea typeface="MS Mincho" panose="02020609040205080304" pitchFamily="49" charset="-128"/>
              </a:rPr>
              <a:t>②</a:t>
            </a:r>
            <a:r>
              <a:rPr kumimoji="1" lang="ja-JP" altLang="en-US" dirty="0">
                <a:latin typeface="MS Mincho" panose="02020609040205080304" pitchFamily="49" charset="-128"/>
                <a:ea typeface="MS Mincho" panose="02020609040205080304" pitchFamily="49" charset="-128"/>
              </a:rPr>
              <a:t>縦につながっているときは、言葉で説明する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パラグラフが縦つながる時は、説明せずに羅列</a:t>
            </a:r>
            <a:r>
              <a:rPr kumimoji="1" lang="ja-JP" altLang="en-US" dirty="0" err="1">
                <a:latin typeface="MS Mincho" panose="02020609040205080304" pitchFamily="49" charset="-128"/>
                <a:ea typeface="MS Mincho" panose="02020609040205080304" pitchFamily="49" charset="-128"/>
              </a:rPr>
              <a:t>だ</a:t>
            </a:r>
            <a:r>
              <a:rPr kumimoji="1" lang="ja-JP" altLang="en-US" dirty="0">
                <a:latin typeface="MS Mincho" panose="02020609040205080304" pitchFamily="49" charset="-128"/>
                <a:ea typeface="MS Mincho" panose="02020609040205080304" pitchFamily="49" charset="-128"/>
              </a:rPr>
              <a:t>けしてしまうと、読み手が誤った解釈を誘発して混乱を招く文章になりやすい。</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このため、縦つながったパラグラフは、その繋がりを言葉で表現する必要がある。</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各論がつながっている様子を、関係性を明示するように言葉で説明する文章例は、本スライド右下の例とスライド</a:t>
            </a:r>
            <a:r>
              <a:rPr kumimoji="1" lang="en-US" altLang="ja-JP" dirty="0">
                <a:latin typeface="MS Mincho" panose="02020609040205080304" pitchFamily="49" charset="-128"/>
                <a:ea typeface="MS Mincho" panose="02020609040205080304" pitchFamily="49" charset="-128"/>
              </a:rPr>
              <a:t>17</a:t>
            </a:r>
            <a:r>
              <a:rPr kumimoji="1" lang="ja-JP" altLang="en-US" dirty="0">
                <a:latin typeface="MS Mincho" panose="02020609040205080304" pitchFamily="49" charset="-128"/>
                <a:ea typeface="MS Mincho" panose="02020609040205080304" pitchFamily="49" charset="-128"/>
              </a:rPr>
              <a:t>の右側にある例である。</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19</a:t>
            </a:fld>
            <a:endParaRPr kumimoji="1" lang="ja-JP" altLang="en-US"/>
          </a:p>
        </p:txBody>
      </p:sp>
    </p:spTree>
    <p:extLst>
      <p:ext uri="{BB962C8B-B14F-4D97-AF65-F5344CB8AC3E}">
        <p14:creationId xmlns:p14="http://schemas.microsoft.com/office/powerpoint/2010/main" val="256658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strike="noStrike">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2</a:t>
            </a:fld>
            <a:endParaRPr kumimoji="1" lang="ja-JP" altLang="en-US"/>
          </a:p>
        </p:txBody>
      </p:sp>
    </p:spTree>
    <p:extLst>
      <p:ext uri="{BB962C8B-B14F-4D97-AF65-F5344CB8AC3E}">
        <p14:creationId xmlns:p14="http://schemas.microsoft.com/office/powerpoint/2010/main" val="3033445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dirty="0">
                <a:latin typeface="MS Mincho" panose="02020609040205080304" pitchFamily="49" charset="-128"/>
                <a:ea typeface="MS Mincho" panose="02020609040205080304" pitchFamily="49" charset="-128"/>
              </a:rPr>
              <a:t>「</a:t>
            </a:r>
            <a:r>
              <a:rPr lang="ja-JP" altLang="en-US" sz="1200" b="0" dirty="0">
                <a:latin typeface="MS Mincho" panose="02020609040205080304" pitchFamily="49" charset="-128"/>
                <a:ea typeface="MS Mincho" panose="02020609040205080304" pitchFamily="49" charset="-128"/>
              </a:rPr>
              <a:t>述べた情報を「繋ぎ」：</a:t>
            </a:r>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繋がりがよく、わかりやすい文章になるために、パラグラフの要約文と補足情報、各補足情報同士も適切に繋がり、展開する必要である。これは、「既知から未知へ」という流れで繋ぐことである。</a:t>
            </a:r>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この点について、左下のパラグラフのイメージ図（悪い例）と右下のパラグラフのイメージ図（良い例）を用いて説明する。</a:t>
            </a:r>
            <a:endParaRPr kumimoji="1" lang="en-US" altLang="ja-JP" dirty="0">
              <a:latin typeface="MS Mincho" panose="02020609040205080304" pitchFamily="49" charset="-128"/>
              <a:ea typeface="MS Mincho" panose="02020609040205080304" pitchFamily="49" charset="-128"/>
            </a:endParaRPr>
          </a:p>
          <a:p>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左下のパラグラフのイメージ図：</a:t>
            </a:r>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たとえば、前の文で情報</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を読んだとする。次の文がまた未知の情報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が出て来る。こうすると、この段階では、読者は「情報</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と情報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がどのような関係なの」、あるいは「なぜ情報</a:t>
            </a:r>
            <a:r>
              <a:rPr kumimoji="1" lang="en-US" altLang="ja-JP" dirty="0">
                <a:latin typeface="MS Mincho" panose="02020609040205080304" pitchFamily="49" charset="-128"/>
                <a:ea typeface="MS Mincho" panose="02020609040205080304" pitchFamily="49" charset="-128"/>
              </a:rPr>
              <a:t>A</a:t>
            </a:r>
            <a:r>
              <a:rPr kumimoji="1" lang="ja-JP" altLang="en-US" dirty="0" err="1">
                <a:latin typeface="MS Mincho" panose="02020609040205080304" pitchFamily="49" charset="-128"/>
                <a:ea typeface="MS Mincho" panose="02020609040205080304" pitchFamily="49" charset="-128"/>
              </a:rPr>
              <a:t>を紹</a:t>
            </a:r>
            <a:r>
              <a:rPr kumimoji="1" lang="ja-JP" altLang="en-US" dirty="0">
                <a:latin typeface="MS Mincho" panose="02020609040205080304" pitchFamily="49" charset="-128"/>
                <a:ea typeface="MS Mincho" panose="02020609040205080304" pitchFamily="49" charset="-128"/>
              </a:rPr>
              <a:t>介した後にいきなり情報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が出て来るの」という疑問が生じる。そして「いったい何を述べるか」と予想できないまま文を読み続けることになってしまう。また未知の情報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と既知の情報</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との関係は、文２の最後に情報</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が登場するまで分からない。つまり、未知の情報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を理解できないまま、文２を文末まで読んでいかなければならない。結果的には、文２全体の理解も難しくなってしまう。</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右下のパラグラフのイメージ図：</a:t>
            </a:r>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このため、そのような</a:t>
            </a:r>
            <a:r>
              <a:rPr kumimoji="1" lang="ja-JP" altLang="en-US" dirty="0" err="1">
                <a:latin typeface="MS Mincho" panose="02020609040205080304" pitchFamily="49" charset="-128"/>
                <a:ea typeface="MS Mincho" panose="02020609040205080304" pitchFamily="49" charset="-128"/>
              </a:rPr>
              <a:t>このを</a:t>
            </a:r>
            <a:r>
              <a:rPr kumimoji="1" lang="ja-JP" altLang="en-US" dirty="0">
                <a:latin typeface="MS Mincho" panose="02020609040205080304" pitchFamily="49" charset="-128"/>
                <a:ea typeface="MS Mincho" panose="02020609040205080304" pitchFamily="49" charset="-128"/>
              </a:rPr>
              <a:t>避けるために、次の文が既に紹介された情報</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で始まり、未知の情報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と情報</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との関係が情報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が出るまでに書くことに修正する。このようになると、既知の情報</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との関係が分かった上で、未知の情報</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が読めるので、読者が理解しやすくなる。</a:t>
            </a:r>
            <a:endParaRPr kumimoji="1" lang="en-US" altLang="ja-JP" dirty="0">
              <a:latin typeface="MS Mincho" panose="02020609040205080304" pitchFamily="49" charset="-128"/>
              <a:ea typeface="MS Mincho" panose="02020609040205080304" pitchFamily="49" charset="-128"/>
            </a:endParaRPr>
          </a:p>
          <a:p>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つまり、文章を作成する際には、「</a:t>
            </a:r>
            <a:r>
              <a:rPr kumimoji="1" lang="en-US" altLang="ja-JP" dirty="0">
                <a:latin typeface="MS Mincho" panose="02020609040205080304" pitchFamily="49" charset="-128"/>
                <a:ea typeface="MS Mincho" panose="02020609040205080304" pitchFamily="49" charset="-128"/>
              </a:rPr>
              <a:t>A</a:t>
            </a:r>
            <a:r>
              <a:rPr kumimoji="1" lang="ja-JP" altLang="en-US" dirty="0">
                <a:latin typeface="MS Mincho" panose="02020609040205080304" pitchFamily="49" charset="-128"/>
                <a:ea typeface="MS Mincho" panose="02020609040205080304" pitchFamily="49" charset="-128"/>
              </a:rPr>
              <a:t>から</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に、</a:t>
            </a:r>
            <a:r>
              <a:rPr kumimoji="1" lang="en-US" altLang="ja-JP" dirty="0">
                <a:latin typeface="MS Mincho" panose="02020609040205080304" pitchFamily="49" charset="-128"/>
                <a:ea typeface="MS Mincho" panose="02020609040205080304" pitchFamily="49" charset="-128"/>
              </a:rPr>
              <a:t>B</a:t>
            </a:r>
            <a:r>
              <a:rPr kumimoji="1" lang="ja-JP" altLang="en-US" dirty="0">
                <a:latin typeface="MS Mincho" panose="02020609040205080304" pitchFamily="49" charset="-128"/>
                <a:ea typeface="MS Mincho" panose="02020609040205080304" pitchFamily="49" charset="-128"/>
              </a:rPr>
              <a:t>から</a:t>
            </a:r>
            <a:r>
              <a:rPr kumimoji="1" lang="en-US" altLang="ja-JP" dirty="0">
                <a:latin typeface="MS Mincho" panose="02020609040205080304" pitchFamily="49" charset="-128"/>
                <a:ea typeface="MS Mincho" panose="02020609040205080304" pitchFamily="49" charset="-128"/>
              </a:rPr>
              <a:t>C</a:t>
            </a:r>
            <a:r>
              <a:rPr kumimoji="1" lang="ja-JP" altLang="en-US" dirty="0">
                <a:latin typeface="MS Mincho" panose="02020609040205080304" pitchFamily="49" charset="-128"/>
                <a:ea typeface="MS Mincho" panose="02020609040205080304" pitchFamily="49" charset="-128"/>
              </a:rPr>
              <a:t>に、</a:t>
            </a:r>
            <a:r>
              <a:rPr kumimoji="1" lang="en-US" altLang="ja-JP" dirty="0">
                <a:latin typeface="MS Mincho" panose="02020609040205080304" pitchFamily="49" charset="-128"/>
                <a:ea typeface="MS Mincho" panose="02020609040205080304" pitchFamily="49" charset="-128"/>
              </a:rPr>
              <a:t>C</a:t>
            </a:r>
            <a:r>
              <a:rPr kumimoji="1" lang="ja-JP" altLang="en-US" dirty="0">
                <a:latin typeface="MS Mincho" panose="02020609040205080304" pitchFamily="49" charset="-128"/>
                <a:ea typeface="MS Mincho" panose="02020609040205080304" pitchFamily="49" charset="-128"/>
              </a:rPr>
              <a:t>から</a:t>
            </a:r>
            <a:r>
              <a:rPr kumimoji="1" lang="en-US" altLang="ja-JP" dirty="0">
                <a:latin typeface="MS Mincho" panose="02020609040205080304" pitchFamily="49" charset="-128"/>
                <a:ea typeface="MS Mincho" panose="02020609040205080304" pitchFamily="49" charset="-128"/>
              </a:rPr>
              <a:t>D</a:t>
            </a:r>
            <a:r>
              <a:rPr kumimoji="1" lang="ja-JP" altLang="en-US" dirty="0">
                <a:latin typeface="MS Mincho" panose="02020609040205080304" pitchFamily="49" charset="-128"/>
                <a:ea typeface="MS Mincho" panose="02020609040205080304" pitchFamily="49" charset="-128"/>
              </a:rPr>
              <a:t>に」というような流れを意識しながら</a:t>
            </a:r>
            <a:r>
              <a:rPr kumimoji="1" lang="ja-JP" altLang="en-US" dirty="0" err="1">
                <a:latin typeface="MS Mincho" panose="02020609040205080304" pitchFamily="49" charset="-128"/>
                <a:ea typeface="MS Mincho" panose="02020609040205080304" pitchFamily="49" charset="-128"/>
              </a:rPr>
              <a:t>書くの</a:t>
            </a:r>
            <a:r>
              <a:rPr kumimoji="1" lang="ja-JP" altLang="en-US" dirty="0">
                <a:latin typeface="MS Mincho" panose="02020609040205080304" pitchFamily="49" charset="-128"/>
                <a:ea typeface="MS Mincho" panose="02020609040205080304" pitchFamily="49" charset="-128"/>
              </a:rPr>
              <a:t>大事である。</a:t>
            </a:r>
            <a:endParaRPr kumimoji="1" lang="en-US" altLang="ja-JP" dirty="0">
              <a:latin typeface="MS Mincho" panose="02020609040205080304" pitchFamily="49" charset="-128"/>
              <a:ea typeface="MS Mincho" panose="02020609040205080304" pitchFamily="49" charset="-128"/>
            </a:endParaRPr>
          </a:p>
          <a:p>
            <a:endParaRPr kumimoji="1" lang="en-US" altLang="ja-JP"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20</a:t>
            </a:fld>
            <a:endParaRPr kumimoji="1" lang="ja-JP" altLang="en-US"/>
          </a:p>
        </p:txBody>
      </p:sp>
    </p:spTree>
    <p:extLst>
      <p:ext uri="{BB962C8B-B14F-4D97-AF65-F5344CB8AC3E}">
        <p14:creationId xmlns:p14="http://schemas.microsoft.com/office/powerpoint/2010/main" val="1243890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a:latin typeface="MS Mincho" panose="02020609040205080304" pitchFamily="49" charset="-128"/>
                <a:ea typeface="MS Mincho" panose="02020609040205080304" pitchFamily="49" charset="-128"/>
              </a:rPr>
              <a:t>「既知から未知へ」というパラグラフの中の内容の接続方には、本スライドえ示している２つのパターンを意識すると効果的である。</a:t>
            </a:r>
            <a:endParaRPr kumimoji="1" lang="en-US" altLang="ja-JP" b="0"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a:latin typeface="MS Mincho" panose="02020609040205080304" pitchFamily="49" charset="-128"/>
                <a:ea typeface="MS Mincho" panose="02020609040205080304" pitchFamily="49" charset="-128"/>
              </a:rPr>
              <a:t>引継型：前の文の後ろに出た情報を、既知の情報として、次の文の文頭に引き続ぐパターンである。</a:t>
            </a:r>
            <a:endParaRPr lang="en-US" altLang="ja-JP" sz="1200" b="0"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a:latin typeface="MS Mincho" panose="02020609040205080304" pitchFamily="49" charset="-128"/>
                <a:ea typeface="MS Mincho" panose="02020609040205080304" pitchFamily="49" charset="-128"/>
              </a:rPr>
              <a:t>展開型：前の文で情報を羅列して、後の文では既に羅列した情報を１つずつ順番を守って展開するパターンである。</a:t>
            </a:r>
            <a:endParaRPr lang="en-US" altLang="ja-JP" sz="1200" b="0"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b="0">
              <a:latin typeface="MS Mincho" panose="02020609040205080304" pitchFamily="49" charset="-128"/>
              <a:ea typeface="MS Mincho" panose="02020609040205080304" pitchFamily="49" charset="-128"/>
            </a:endParaRPr>
          </a:p>
          <a:p>
            <a:endParaRPr kumimoji="1" lang="ja-JP" altLang="en-US">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21</a:t>
            </a:fld>
            <a:endParaRPr kumimoji="1" lang="ja-JP" altLang="en-US"/>
          </a:p>
        </p:txBody>
      </p:sp>
    </p:spTree>
    <p:extLst>
      <p:ext uri="{BB962C8B-B14F-4D97-AF65-F5344CB8AC3E}">
        <p14:creationId xmlns:p14="http://schemas.microsoft.com/office/powerpoint/2010/main" val="1066031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latin typeface="MS Mincho" panose="02020609040205080304" pitchFamily="49" charset="-128"/>
                <a:ea typeface="MS Mincho" panose="02020609040205080304" pitchFamily="49" charset="-128"/>
              </a:rPr>
              <a:t>パラグラフの中の内容を繋ぐには、注意すべき点は主に４つがある。</a:t>
            </a:r>
            <a:endParaRPr kumimoji="1" lang="en-US" altLang="ja-JP" dirty="0">
              <a:latin typeface="MS Mincho" panose="02020609040205080304" pitchFamily="49" charset="-128"/>
              <a:ea typeface="MS Mincho" panose="02020609040205080304" pitchFamily="49" charset="-128"/>
            </a:endParaRPr>
          </a:p>
          <a:p>
            <a:r>
              <a:rPr kumimoji="1" lang="en-US" altLang="ja-JP" dirty="0">
                <a:latin typeface="MS Mincho" panose="02020609040205080304" pitchFamily="49" charset="-128"/>
                <a:ea typeface="MS Mincho" panose="02020609040205080304" pitchFamily="49" charset="-128"/>
              </a:rPr>
              <a:t>①</a:t>
            </a:r>
            <a:r>
              <a:rPr kumimoji="1" lang="ja-JP" altLang="en-US">
                <a:latin typeface="MS Mincho" panose="02020609040205080304" pitchFamily="49" charset="-128"/>
                <a:ea typeface="MS Mincho" panose="02020609040205080304" pitchFamily="49" charset="-128"/>
              </a:rPr>
              <a:t>くどくても既知の情報を文頭に出す</a:t>
            </a:r>
          </a:p>
          <a:p>
            <a:r>
              <a:rPr kumimoji="1" lang="en-US" altLang="ja-JP" dirty="0">
                <a:latin typeface="MS Mincho" panose="02020609040205080304" pitchFamily="49" charset="-128"/>
                <a:ea typeface="MS Mincho" panose="02020609040205080304" pitchFamily="49" charset="-128"/>
              </a:rPr>
              <a:t>②</a:t>
            </a:r>
            <a:r>
              <a:rPr kumimoji="1" lang="ja-JP" altLang="en-US">
                <a:latin typeface="MS Mincho" panose="02020609040205080304" pitchFamily="49" charset="-128"/>
                <a:ea typeface="MS Mincho" panose="02020609040205080304" pitchFamily="49" charset="-128"/>
              </a:rPr>
              <a:t>「既知→未知」を意識しながら書く</a:t>
            </a:r>
          </a:p>
          <a:p>
            <a:r>
              <a:rPr kumimoji="1" lang="en-US" altLang="ja-JP" dirty="0">
                <a:latin typeface="MS Mincho" panose="02020609040205080304" pitchFamily="49" charset="-128"/>
                <a:ea typeface="MS Mincho" panose="02020609040205080304" pitchFamily="49" charset="-128"/>
              </a:rPr>
              <a:t>③</a:t>
            </a:r>
            <a:r>
              <a:rPr kumimoji="1" lang="ja-JP" altLang="en-US">
                <a:latin typeface="MS Mincho" panose="02020609040205080304" pitchFamily="49" charset="-128"/>
                <a:ea typeface="MS Mincho" panose="02020609040205080304" pitchFamily="49" charset="-128"/>
              </a:rPr>
              <a:t>接続語を適切に置く</a:t>
            </a:r>
          </a:p>
          <a:p>
            <a:r>
              <a:rPr kumimoji="1" lang="en-US" altLang="ja-JP" dirty="0">
                <a:latin typeface="MS Mincho" panose="02020609040205080304" pitchFamily="49" charset="-128"/>
                <a:ea typeface="MS Mincho" panose="02020609040205080304" pitchFamily="49" charset="-128"/>
              </a:rPr>
              <a:t>④</a:t>
            </a:r>
            <a:r>
              <a:rPr kumimoji="1" lang="ja-JP" altLang="en-US">
                <a:latin typeface="MS Mincho" panose="02020609040205080304" pitchFamily="49" charset="-128"/>
                <a:ea typeface="MS Mincho" panose="02020609040205080304" pitchFamily="49" charset="-128"/>
              </a:rPr>
              <a:t>既知の情報は関連語でも良い</a:t>
            </a:r>
          </a:p>
          <a:p>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a:t>
            </a:r>
            <a:r>
              <a:rPr kumimoji="1" lang="en-US" altLang="ja-JP" dirty="0">
                <a:latin typeface="MS Mincho" panose="02020609040205080304" pitchFamily="49" charset="-128"/>
                <a:ea typeface="MS Mincho" panose="02020609040205080304" pitchFamily="49" charset="-128"/>
              </a:rPr>
              <a:t>①</a:t>
            </a:r>
            <a:r>
              <a:rPr kumimoji="1" lang="ja-JP" altLang="en-US">
                <a:latin typeface="MS Mincho" panose="02020609040205080304" pitchFamily="49" charset="-128"/>
                <a:ea typeface="MS Mincho" panose="02020609040205080304" pitchFamily="49" charset="-128"/>
              </a:rPr>
              <a:t>の説明：既知から未知へのように繋ぐと、文章は各情報をしっかりリレーしていくようになり、誤解が生じないため、時にはくどく感じる場合もあるでも、問題ない。</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④の説明：既知の情報は、関連語であれば、前に登場したときと同じ言葉でなくでも問題ない。例え、「パソコン」という情報が前の文に登場し、次の文を「キーボード」で始めるという場合に、「キーボード」が「パソコン」との関連性の高い用語であるため、既知の情報として使えるのは可能である。</a:t>
            </a: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22</a:t>
            </a:fld>
            <a:endParaRPr kumimoji="1" lang="ja-JP" altLang="en-US"/>
          </a:p>
        </p:txBody>
      </p:sp>
    </p:spTree>
    <p:extLst>
      <p:ext uri="{BB962C8B-B14F-4D97-AF65-F5344CB8AC3E}">
        <p14:creationId xmlns:p14="http://schemas.microsoft.com/office/powerpoint/2010/main" val="1593719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これまで</a:t>
            </a:r>
            <a:r>
              <a:rPr kumimoji="1" lang="ja-JP" altLang="ja-JP" sz="1200" kern="1200" dirty="0">
                <a:solidFill>
                  <a:schemeClr val="tx1"/>
                </a:solidFill>
                <a:effectLst/>
                <a:latin typeface="MS Mincho" panose="02020609040205080304" pitchFamily="49" charset="-128"/>
                <a:ea typeface="MS Mincho" panose="02020609040205080304" pitchFamily="49" charset="-128"/>
                <a:cs typeface="+mn-cs"/>
              </a:rPr>
              <a:t>紹介し</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た</a:t>
            </a:r>
            <a:r>
              <a:rPr kumimoji="1" lang="ja-JP" altLang="ja-JP" sz="1200" kern="1200" dirty="0">
                <a:solidFill>
                  <a:schemeClr val="tx1"/>
                </a:solidFill>
                <a:effectLst/>
                <a:latin typeface="MS Mincho" panose="02020609040205080304" pitchFamily="49" charset="-128"/>
                <a:ea typeface="MS Mincho" panose="02020609040205080304" pitchFamily="49" charset="-128"/>
                <a:cs typeface="+mn-cs"/>
              </a:rPr>
              <a:t>、</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「パラグラフ・ライティング」に関する内容</a:t>
            </a:r>
            <a:r>
              <a:rPr kumimoji="1" lang="ja-JP" altLang="ja-JP" sz="1200" kern="1200" dirty="0">
                <a:solidFill>
                  <a:schemeClr val="tx1"/>
                </a:solidFill>
                <a:effectLst/>
                <a:latin typeface="MS Mincho" panose="02020609040205080304" pitchFamily="49" charset="-128"/>
                <a:ea typeface="MS Mincho" panose="02020609040205080304" pitchFamily="49" charset="-128"/>
                <a:cs typeface="+mn-cs"/>
              </a:rPr>
              <a:t>は</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、主に</a:t>
            </a:r>
            <a:r>
              <a:rPr lang="en-US" altLang="ja-JP" sz="1200" dirty="0">
                <a:latin typeface="MS Mincho" panose="02020609040205080304" pitchFamily="49" charset="-128"/>
                <a:ea typeface="MS Mincho" panose="02020609040205080304" pitchFamily="49" charset="-128"/>
              </a:rPr>
              <a:t>『</a:t>
            </a:r>
            <a:r>
              <a:rPr lang="ja-JP" altLang="en-US" sz="1200" dirty="0">
                <a:latin typeface="MS Mincho" panose="02020609040205080304" pitchFamily="49" charset="-128"/>
                <a:ea typeface="MS Mincho" panose="02020609040205080304" pitchFamily="49" charset="-128"/>
              </a:rPr>
              <a:t>論理が伝わる世界標準の「書く技術」：「パラグラフ・ライティング」入門</a:t>
            </a:r>
            <a:r>
              <a:rPr lang="en-US" altLang="ja-JP" sz="1200" dirty="0">
                <a:latin typeface="MS Mincho" panose="02020609040205080304" pitchFamily="49" charset="-128"/>
                <a:ea typeface="MS Mincho" panose="02020609040205080304" pitchFamily="49" charset="-128"/>
              </a:rPr>
              <a:t>』</a:t>
            </a:r>
            <a:r>
              <a:rPr lang="ja-JP" altLang="en-US" sz="1200" dirty="0">
                <a:latin typeface="MS Mincho" panose="02020609040205080304" pitchFamily="49" charset="-128"/>
                <a:ea typeface="MS Mincho" panose="02020609040205080304" pitchFamily="49" charset="-128"/>
              </a:rPr>
              <a:t>（倉島、</a:t>
            </a:r>
            <a:r>
              <a:rPr lang="en-US" altLang="ja-JP" sz="1200" dirty="0">
                <a:latin typeface="MS Mincho" panose="02020609040205080304" pitchFamily="49" charset="-128"/>
                <a:ea typeface="MS Mincho" panose="02020609040205080304" pitchFamily="49" charset="-128"/>
              </a:rPr>
              <a:t>2012)</a:t>
            </a:r>
            <a:r>
              <a:rPr kumimoji="1" lang="ja-JP" altLang="ja-JP" sz="1200" kern="1200" dirty="0">
                <a:solidFill>
                  <a:schemeClr val="tx1"/>
                </a:solidFill>
                <a:effectLst/>
                <a:latin typeface="MS Mincho" panose="02020609040205080304" pitchFamily="49" charset="-128"/>
                <a:ea typeface="MS Mincho" panose="02020609040205080304" pitchFamily="49" charset="-128"/>
                <a:cs typeface="+mn-cs"/>
              </a:rPr>
              <a:t>に参考して作ったもの</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である</a:t>
            </a:r>
            <a:r>
              <a:rPr kumimoji="1" lang="ja-JP" altLang="ja-JP" sz="1200" kern="1200" dirty="0">
                <a:solidFill>
                  <a:schemeClr val="tx1"/>
                </a:solidFill>
                <a:effectLst/>
                <a:latin typeface="MS Mincho" panose="02020609040205080304" pitchFamily="49" charset="-128"/>
                <a:ea typeface="MS Mincho" panose="02020609040205080304" pitchFamily="49" charset="-128"/>
                <a:cs typeface="+mn-cs"/>
              </a:rPr>
              <a:t>。</a:t>
            </a:r>
            <a:endParaRPr kumimoji="1" lang="en-US" altLang="ja-JP" sz="1200" kern="1200" dirty="0">
              <a:solidFill>
                <a:schemeClr val="tx1"/>
              </a:solidFill>
              <a:effectLst/>
              <a:latin typeface="MS Mincho" panose="02020609040205080304" pitchFamily="49" charset="-128"/>
              <a:ea typeface="MS Mincho" panose="020206090402050803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この書は、図書館で所蔵している。また、電子版もあるため、「</a:t>
            </a:r>
            <a:r>
              <a:rPr kumimoji="1" lang="en" altLang="ja-JP" sz="1200" kern="1200" dirty="0">
                <a:solidFill>
                  <a:schemeClr val="tx1"/>
                </a:solidFill>
                <a:effectLst/>
                <a:latin typeface="MS Mincho" panose="02020609040205080304" pitchFamily="49" charset="-128"/>
                <a:ea typeface="MS Mincho" panose="02020609040205080304" pitchFamily="49" charset="-128"/>
                <a:cs typeface="+mn-cs"/>
              </a:rPr>
              <a:t>Maruzen eBook Library</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」を利用して恩来で読むことも可能である。</a:t>
            </a:r>
            <a:endParaRPr kumimoji="1" lang="en-US" altLang="ja-JP" sz="1200" kern="1200" dirty="0">
              <a:solidFill>
                <a:schemeClr val="tx1"/>
              </a:solidFill>
              <a:effectLst/>
              <a:latin typeface="MS Mincho" panose="02020609040205080304" pitchFamily="49" charset="-128"/>
              <a:ea typeface="MS Mincho" panose="02020609040205080304" pitchFamily="49" charset="-128"/>
              <a:cs typeface="+mn-cs"/>
            </a:endParaRPr>
          </a:p>
          <a:p>
            <a:endParaRPr kumimoji="1" lang="en-US" altLang="ja-JP" sz="120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引用参考資料：</a:t>
            </a:r>
            <a:endParaRPr kumimoji="1" lang="en-US" altLang="ja-JP" sz="120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倉島保美 </a:t>
            </a:r>
            <a:r>
              <a:rPr kumimoji="1" lang="en-US" altLang="ja-JP" sz="1200" kern="1200" dirty="0">
                <a:solidFill>
                  <a:schemeClr val="tx1"/>
                </a:solidFill>
                <a:effectLst/>
                <a:latin typeface="MS Mincho" panose="02020609040205080304" pitchFamily="49" charset="-128"/>
                <a:ea typeface="MS Mincho" panose="02020609040205080304" pitchFamily="49" charset="-128"/>
                <a:cs typeface="+mn-cs"/>
              </a:rPr>
              <a:t>(2012). 『</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論理が伝わる世界標準の「書く技術」：「パラグラフ・ライティング」入門</a:t>
            </a:r>
            <a:r>
              <a:rPr kumimoji="1" lang="en-US" altLang="ja-JP" sz="1200" kern="1200" dirty="0">
                <a:solidFill>
                  <a:schemeClr val="tx1"/>
                </a:solidFill>
                <a:effectLst/>
                <a:latin typeface="MS Mincho" panose="02020609040205080304" pitchFamily="49" charset="-128"/>
                <a:ea typeface="MS Mincho" panose="02020609040205080304" pitchFamily="49" charset="-128"/>
                <a:cs typeface="+mn-cs"/>
              </a:rPr>
              <a:t>』 </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講談社</a:t>
            </a:r>
            <a:r>
              <a:rPr kumimoji="1" lang="en-US" altLang="ja-JP" sz="1200" kern="1200" dirty="0">
                <a:solidFill>
                  <a:schemeClr val="tx1"/>
                </a:solidFill>
                <a:effectLst/>
                <a:latin typeface="MS Mincho" panose="02020609040205080304" pitchFamily="49" charset="-128"/>
                <a:ea typeface="MS Mincho" panose="02020609040205080304" pitchFamily="49" charset="-128"/>
                <a:cs typeface="+mn-cs"/>
              </a:rPr>
              <a:t>. </a:t>
            </a:r>
          </a:p>
          <a:p>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倉島保美 </a:t>
            </a:r>
            <a:r>
              <a:rPr kumimoji="1" lang="en-US" altLang="ja-JP" sz="1200" kern="1200" dirty="0">
                <a:solidFill>
                  <a:schemeClr val="tx1"/>
                </a:solidFill>
                <a:effectLst/>
                <a:latin typeface="MS Mincho" panose="02020609040205080304" pitchFamily="49" charset="-128"/>
                <a:ea typeface="MS Mincho" panose="02020609040205080304" pitchFamily="49" charset="-128"/>
                <a:cs typeface="+mn-cs"/>
              </a:rPr>
              <a:t>(2019). 『</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書く技術・伝える技術</a:t>
            </a:r>
            <a:r>
              <a:rPr kumimoji="1" lang="en-US" altLang="ja-JP" sz="1200" kern="1200" dirty="0">
                <a:solidFill>
                  <a:schemeClr val="tx1"/>
                </a:solidFill>
                <a:effectLst/>
                <a:latin typeface="MS Mincho" panose="02020609040205080304" pitchFamily="49" charset="-128"/>
                <a:ea typeface="MS Mincho" panose="02020609040205080304" pitchFamily="49" charset="-128"/>
                <a:cs typeface="+mn-cs"/>
              </a:rPr>
              <a:t>』 (</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改訂新版）</a:t>
            </a:r>
            <a:r>
              <a:rPr kumimoji="1" lang="ja-JP" altLang="en-US" sz="1200" kern="1200" dirty="0" err="1">
                <a:solidFill>
                  <a:schemeClr val="tx1"/>
                </a:solidFill>
                <a:effectLst/>
                <a:latin typeface="MS Mincho" panose="02020609040205080304" pitchFamily="49" charset="-128"/>
                <a:ea typeface="MS Mincho" panose="02020609040205080304" pitchFamily="49" charset="-128"/>
                <a:cs typeface="+mn-cs"/>
              </a:rPr>
              <a:t>あさ</a:t>
            </a:r>
            <a:r>
              <a:rPr kumimoji="1" lang="ja-JP" altLang="en-US" sz="1200" kern="1200" dirty="0">
                <a:solidFill>
                  <a:schemeClr val="tx1"/>
                </a:solidFill>
                <a:effectLst/>
                <a:latin typeface="MS Mincho" panose="02020609040205080304" pitchFamily="49" charset="-128"/>
                <a:ea typeface="MS Mincho" panose="02020609040205080304" pitchFamily="49" charset="-128"/>
                <a:cs typeface="+mn-cs"/>
              </a:rPr>
              <a:t>出版</a:t>
            </a:r>
            <a:r>
              <a:rPr kumimoji="1" lang="en-US" altLang="ja-JP" sz="1200" kern="1200" dirty="0">
                <a:solidFill>
                  <a:schemeClr val="tx1"/>
                </a:solidFill>
                <a:effectLst/>
                <a:latin typeface="MS Mincho" panose="02020609040205080304" pitchFamily="49" charset="-128"/>
                <a:ea typeface="MS Mincho" panose="02020609040205080304" pitchFamily="49" charset="-128"/>
                <a:cs typeface="+mn-cs"/>
              </a:rPr>
              <a:t>.</a:t>
            </a:r>
          </a:p>
          <a:p>
            <a:endParaRPr kumimoji="1" lang="en-US" altLang="ja-JP" sz="1200" kern="1200" dirty="0">
              <a:solidFill>
                <a:schemeClr val="tx1"/>
              </a:solidFill>
              <a:effectLst/>
              <a:latin typeface="MS Mincho" panose="02020609040205080304" pitchFamily="49" charset="-128"/>
              <a:ea typeface="MS Mincho" panose="02020609040205080304" pitchFamily="49" charset="-128"/>
              <a:cs typeface="+mn-cs"/>
            </a:endParaRPr>
          </a:p>
          <a:p>
            <a:endParaRPr kumimoji="1" lang="en-US" altLang="ja-JP" sz="1200" kern="1200" dirty="0">
              <a:solidFill>
                <a:schemeClr val="tx1"/>
              </a:solidFill>
              <a:effectLst/>
              <a:latin typeface="MS Mincho" panose="02020609040205080304" pitchFamily="49" charset="-128"/>
              <a:ea typeface="MS Mincho" panose="02020609040205080304" pitchFamily="49" charset="-128"/>
              <a:cs typeface="+mn-cs"/>
            </a:endParaRPr>
          </a:p>
          <a:p>
            <a:endParaRPr kumimoji="1" lang="ja-JP" altLang="en-US"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23</a:t>
            </a:fld>
            <a:endParaRPr kumimoji="1" lang="ja-JP" altLang="en-US"/>
          </a:p>
        </p:txBody>
      </p:sp>
    </p:spTree>
    <p:extLst>
      <p:ext uri="{BB962C8B-B14F-4D97-AF65-F5344CB8AC3E}">
        <p14:creationId xmlns:p14="http://schemas.microsoft.com/office/powerpoint/2010/main" val="3984205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24</a:t>
            </a:fld>
            <a:endParaRPr kumimoji="1" lang="ja-JP" altLang="en-US"/>
          </a:p>
        </p:txBody>
      </p:sp>
    </p:spTree>
    <p:extLst>
      <p:ext uri="{BB962C8B-B14F-4D97-AF65-F5344CB8AC3E}">
        <p14:creationId xmlns:p14="http://schemas.microsoft.com/office/powerpoint/2010/main" val="2431238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S Mincho" panose="02020609040205080304" pitchFamily="49" charset="-128"/>
                <a:ea typeface="MS Mincho" panose="02020609040205080304" pitchFamily="49" charset="-128"/>
              </a:rPr>
              <a:t>なぜパラグラフなの</a:t>
            </a:r>
            <a:r>
              <a:rPr kumimoji="1" lang="ja-JP" altLang="en-US" dirty="0">
                <a:solidFill>
                  <a:srgbClr val="FF0000"/>
                </a:solidFill>
                <a:latin typeface="MS Mincho" panose="02020609040205080304" pitchFamily="49" charset="-128"/>
                <a:ea typeface="MS Mincho" panose="02020609040205080304" pitchFamily="49" charset="-128"/>
              </a:rPr>
              <a:t>か</a:t>
            </a:r>
            <a:r>
              <a:rPr kumimoji="1" lang="ja-JP" altLang="en-US" dirty="0">
                <a:latin typeface="MS Mincho" panose="02020609040205080304" pitchFamily="49" charset="-128"/>
                <a:ea typeface="MS Mincho" panose="02020609040205080304" pitchFamily="49" charset="-128"/>
              </a:rPr>
              <a:t>？→論理的、かつ理解しやすい文章の多くは、パラグラフという文章単位で構成されるからである。</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パラグラフとは、１つの話題、あるいはトピックを１つのレイアウトの固まりで表現するということである。</a:t>
            </a:r>
            <a:endParaRPr kumimoji="1" lang="en-US" altLang="ja-JP" dirty="0">
              <a:latin typeface="MS Mincho" panose="02020609040205080304" pitchFamily="49" charset="-128"/>
              <a:ea typeface="MS Mincho" panose="02020609040205080304" pitchFamily="49" charset="-128"/>
            </a:endParaRPr>
          </a:p>
          <a:p>
            <a:r>
              <a:rPr kumimoji="1" lang="ja-JP" altLang="en-US" dirty="0">
                <a:latin typeface="MS Mincho" panose="02020609040205080304" pitchFamily="49" charset="-128"/>
                <a:ea typeface="MS Mincho" panose="02020609040205080304" pitchFamily="49" charset="-128"/>
              </a:rPr>
              <a:t>基本的に、パラグラフは１つの要約文と複数の補足情報の文で構成される。</a:t>
            </a:r>
            <a:endParaRPr kumimoji="1" lang="en-US" altLang="ja-JP" dirty="0">
              <a:latin typeface="MS Mincho" panose="02020609040205080304" pitchFamily="49" charset="-128"/>
              <a:ea typeface="MS Mincho" panose="02020609040205080304" pitchFamily="49" charset="-128"/>
            </a:endParaRPr>
          </a:p>
          <a:p>
            <a:endParaRPr kumimoji="1" lang="en-US" altLang="ja-JP" dirty="0">
              <a:latin typeface="MS Mincho" panose="02020609040205080304" pitchFamily="49" charset="-128"/>
              <a:ea typeface="MS Mincho" panose="02020609040205080304" pitchFamily="49" charset="-128"/>
            </a:endParaRPr>
          </a:p>
          <a:p>
            <a:r>
              <a:rPr kumimoji="1" lang="en-US" altLang="ja-JP" dirty="0">
                <a:latin typeface="MS Mincho" panose="02020609040205080304" pitchFamily="49" charset="-128"/>
                <a:ea typeface="MS Mincho" panose="02020609040205080304" pitchFamily="49" charset="-128"/>
              </a:rPr>
              <a:t>*</a:t>
            </a:r>
            <a:r>
              <a:rPr kumimoji="1" lang="ja-JP" altLang="en-US" dirty="0">
                <a:latin typeface="MS Mincho" panose="02020609040205080304" pitchFamily="49" charset="-128"/>
                <a:ea typeface="MS Mincho" panose="02020609040205080304" pitchFamily="49" charset="-128"/>
              </a:rPr>
              <a:t>「段落」と「パラグラフ」の違い：１つの「パラグラフ」には、１つの話題のみを述べ、また要約文という概念があるという決まりがあるところは、「段落」と</a:t>
            </a:r>
            <a:r>
              <a:rPr kumimoji="1" lang="ja-JP" altLang="en-US" dirty="0">
                <a:solidFill>
                  <a:srgbClr val="FF0000"/>
                </a:solidFill>
                <a:latin typeface="MS Mincho" panose="02020609040205080304" pitchFamily="49" charset="-128"/>
                <a:ea typeface="MS Mincho" panose="02020609040205080304" pitchFamily="49" charset="-128"/>
              </a:rPr>
              <a:t>違う</a:t>
            </a:r>
            <a:r>
              <a:rPr kumimoji="1" lang="ja-JP" altLang="en-US" dirty="0">
                <a:solidFill>
                  <a:srgbClr val="FF0000"/>
                </a:solidFill>
                <a:highlight>
                  <a:srgbClr val="FFFF00"/>
                </a:highlight>
                <a:latin typeface="MS Mincho" panose="02020609040205080304" pitchFamily="49" charset="-128"/>
                <a:ea typeface="MS Mincho" panose="02020609040205080304" pitchFamily="49" charset="-128"/>
              </a:rPr>
              <a:t>。</a:t>
            </a:r>
            <a:r>
              <a:rPr kumimoji="1" lang="ja-JP" altLang="en-US" strike="sngStrike" dirty="0">
                <a:solidFill>
                  <a:srgbClr val="FF0000"/>
                </a:solidFill>
                <a:latin typeface="MS Mincho" panose="02020609040205080304" pitchFamily="49" charset="-128"/>
                <a:ea typeface="MS Mincho" panose="02020609040205080304" pitchFamily="49" charset="-128"/>
              </a:rPr>
              <a:t>い</a:t>
            </a:r>
            <a:r>
              <a:rPr kumimoji="1" lang="ja-JP" altLang="en-US" dirty="0">
                <a:latin typeface="MS Mincho" panose="02020609040205080304" pitchFamily="49" charset="-128"/>
                <a:ea typeface="MS Mincho" panose="02020609040205080304" pitchFamily="49" charset="-128"/>
              </a:rPr>
              <a:t>。</a:t>
            </a:r>
            <a:endParaRPr kumimoji="1" lang="en-US" altLang="ja-JP"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3</a:t>
            </a:fld>
            <a:endParaRPr kumimoji="1" lang="ja-JP" altLang="en-US"/>
          </a:p>
        </p:txBody>
      </p:sp>
    </p:spTree>
    <p:extLst>
      <p:ext uri="{BB962C8B-B14F-4D97-AF65-F5344CB8AC3E}">
        <p14:creationId xmlns:p14="http://schemas.microsoft.com/office/powerpoint/2010/main" val="3022402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論理的、かつ理解しやすい文章を作成する方法</a:t>
            </a:r>
            <a:r>
              <a:rPr kumimoji="1" lang="ja-JP" altLang="en-US" dirty="0">
                <a:solidFill>
                  <a:srgbClr val="FF0000"/>
                </a:solidFill>
                <a:latin typeface="MS Mincho" panose="02020609040205080304" pitchFamily="49" charset="-128"/>
                <a:ea typeface="MS Mincho" panose="02020609040205080304" pitchFamily="49" charset="-128"/>
              </a:rPr>
              <a:t>が</a:t>
            </a:r>
            <a:r>
              <a:rPr kumimoji="1" lang="ja-JP" altLang="en-US" dirty="0">
                <a:latin typeface="MS Mincho" panose="02020609040205080304" pitchFamily="49" charset="-128"/>
                <a:ea typeface="MS Mincho" panose="02020609040205080304" pitchFamily="49" charset="-128"/>
              </a:rPr>
              <a:t>パラグラフライティングである。</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パラグラフ・ライティングというのは、文章の構成と，各パラグラフの中の文の配置に関するルールに従って文を書く方法である。</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簡単にまとめると，「共通の話題（トピック）で括れる内容は一つのパラグラフとする」、</a:t>
            </a:r>
            <a:endParaRPr kumimoji="1" lang="en-US" altLang="ja-JP" dirty="0">
              <a:latin typeface="MS Mincho" panose="02020609040205080304" pitchFamily="49" charset="-128"/>
              <a:ea typeface="MS Mincho" panose="020206090402050803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S Mincho" panose="02020609040205080304" pitchFamily="49" charset="-128"/>
                <a:ea typeface="MS Mincho" panose="02020609040205080304" pitchFamily="49" charset="-128"/>
              </a:rPr>
              <a:t>「ロジックの構成単位と文章の各パラグラフを一致させる」という２つのことである。</a:t>
            </a: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4</a:t>
            </a:fld>
            <a:endParaRPr kumimoji="1" lang="ja-JP" altLang="en-US"/>
          </a:p>
        </p:txBody>
      </p:sp>
    </p:spTree>
    <p:extLst>
      <p:ext uri="{BB962C8B-B14F-4D97-AF65-F5344CB8AC3E}">
        <p14:creationId xmlns:p14="http://schemas.microsoft.com/office/powerpoint/2010/main" val="2834427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パラグラフ・ライティングは読み手と書き手の両方にメリットがあ</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る</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a:t>
            </a:r>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endParaRPr kumimoji="1" lang="ja-JP" altLang="ja-JP" sz="1600" kern="1200" dirty="0">
              <a:solidFill>
                <a:schemeClr val="tx1"/>
              </a:solidFill>
              <a:effectLst/>
              <a:latin typeface="MS Mincho" panose="02020609040205080304" pitchFamily="49" charset="-128"/>
              <a:ea typeface="MS Mincho" panose="02020609040205080304" pitchFamily="49" charset="-128"/>
              <a:cs typeface="+mn-cs"/>
            </a:endParaRPr>
          </a:p>
          <a:p>
            <a:pPr marL="285750" indent="-285750">
              <a:buFont typeface="Wingdings" pitchFamily="2" charset="2"/>
              <a:buChar char="u"/>
            </a:pP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読み手のメリットは主に</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３つがある。</a:t>
            </a:r>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①</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パラグラフ・ライティング</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に従って書かれた文章であれば、文章全体や文章の階層ごとに、各パラグラフでもポイントを先頭に書いているから、文章のどの部分</a:t>
            </a:r>
            <a:r>
              <a:rPr kumimoji="1" lang="ja-JP" altLang="en-US" sz="1600" kern="1200" dirty="0">
                <a:solidFill>
                  <a:srgbClr val="FF0000"/>
                </a:solidFill>
                <a:effectLst/>
                <a:latin typeface="MS Mincho" panose="02020609040205080304" pitchFamily="49" charset="-128"/>
                <a:ea typeface="MS Mincho" panose="02020609040205080304" pitchFamily="49" charset="-128"/>
                <a:cs typeface="+mn-cs"/>
              </a:rPr>
              <a:t>を</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読む必要があるか、どの部分は読まなくでもいいかを素早く判断できる。</a:t>
            </a:r>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r>
              <a:rPr kumimoji="1" lang="en-US" altLang="ja-JP" sz="1600" kern="1200" dirty="0">
                <a:solidFill>
                  <a:schemeClr val="tx1"/>
                </a:solidFill>
                <a:effectLst/>
                <a:latin typeface="MS Mincho" panose="02020609040205080304" pitchFamily="49" charset="-128"/>
                <a:ea typeface="MS Mincho" panose="02020609040205080304" pitchFamily="49" charset="-128"/>
                <a:cs typeface="+mn-cs"/>
              </a:rPr>
              <a:t>②</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パラグラフ・ライティング</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に従って書かれた文章であれば、文章の展開が予想でき、ロジックをはっきり伝えるように書かれているから、文章の内容を短時間で理解できる。</a:t>
            </a:r>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③</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パラグラフ・ライティング</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に従って書かれた文章であれば、重要性の高い情報が重要性の低い情報と明確に区別されるように書かれているから、文章の内容をより正しく理解できる。</a:t>
            </a:r>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pPr marL="285750" indent="-285750">
              <a:buFont typeface="Wingdings" pitchFamily="2" charset="2"/>
              <a:buChar char="u"/>
            </a:pP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書き</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手のメリットは主に</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２つがある。</a:t>
            </a:r>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①</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書き手にとって１番のメリット</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というの</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は、</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大事な情報を強調でき、</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自分の意図をより効率的に伝え</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られる</a:t>
            </a:r>
            <a:r>
              <a:rPr kumimoji="1" lang="ja-JP" altLang="ja-JP" sz="1600" kern="1200" dirty="0">
                <a:solidFill>
                  <a:schemeClr val="tx1"/>
                </a:solidFill>
                <a:effectLst/>
                <a:latin typeface="MS Mincho" panose="02020609040205080304" pitchFamily="49" charset="-128"/>
                <a:ea typeface="MS Mincho" panose="02020609040205080304" pitchFamily="49" charset="-128"/>
                <a:cs typeface="+mn-cs"/>
              </a:rPr>
              <a:t>から、</a:t>
            </a:r>
            <a:r>
              <a:rPr kumimoji="1" lang="ja-JP" altLang="en-US" sz="1600" kern="1200" baseline="0" dirty="0">
                <a:solidFill>
                  <a:srgbClr val="FF0000"/>
                </a:solidFill>
                <a:effectLst/>
                <a:latin typeface="MS Mincho" panose="02020609040205080304" pitchFamily="49" charset="-128"/>
                <a:ea typeface="MS Mincho" panose="02020609040205080304" pitchFamily="49" charset="-128"/>
                <a:cs typeface="+mn-cs"/>
              </a:rPr>
              <a:t>ほぼ</a:t>
            </a:r>
            <a:r>
              <a:rPr kumimoji="1" lang="en-US" altLang="ja-JP" sz="1600" kern="1200" baseline="0" dirty="0">
                <a:solidFill>
                  <a:srgbClr val="FF0000"/>
                </a:solidFill>
                <a:effectLst/>
                <a:latin typeface="MS Mincho" panose="02020609040205080304" pitchFamily="49" charset="-128"/>
                <a:ea typeface="MS Mincho" panose="02020609040205080304" pitchFamily="49" charset="-128"/>
                <a:cs typeface="+mn-cs"/>
              </a:rPr>
              <a:t>100</a:t>
            </a:r>
            <a:r>
              <a:rPr kumimoji="1" lang="ja-JP" altLang="en-US" sz="1600" kern="1200" baseline="0" dirty="0">
                <a:solidFill>
                  <a:srgbClr val="FF0000"/>
                </a:solidFill>
                <a:effectLst/>
                <a:latin typeface="MS Mincho" panose="02020609040205080304" pitchFamily="49" charset="-128"/>
                <a:ea typeface="MS Mincho" panose="02020609040205080304" pitchFamily="49" charset="-128"/>
                <a:cs typeface="+mn-cs"/>
              </a:rPr>
              <a:t>％伝えたい内容を読み手の印象に残すことができる</a:t>
            </a:r>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a:t>
            </a:r>
            <a:endParaRPr kumimoji="1" lang="en-US" altLang="ja-JP" sz="160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600" kern="1200" dirty="0">
                <a:solidFill>
                  <a:schemeClr val="tx1"/>
                </a:solidFill>
                <a:effectLst/>
                <a:latin typeface="MS Mincho" panose="02020609040205080304" pitchFamily="49" charset="-128"/>
                <a:ea typeface="MS Mincho" panose="02020609040205080304" pitchFamily="49" charset="-128"/>
                <a:cs typeface="+mn-cs"/>
              </a:rPr>
              <a:t>②いつも情報の流れを意識して書くため、論理的に考えやすくなる。また文章の構成を揃えて書くから、短時間で倫理的、分かりやすい文章を作成することができる。</a:t>
            </a:r>
            <a:endParaRPr kumimoji="1" lang="en-US" altLang="ja-JP" b="0"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5</a:t>
            </a:fld>
            <a:endParaRPr kumimoji="1" lang="ja-JP" altLang="en-US"/>
          </a:p>
        </p:txBody>
      </p:sp>
    </p:spTree>
    <p:extLst>
      <p:ext uri="{BB962C8B-B14F-4D97-AF65-F5344CB8AC3E}">
        <p14:creationId xmlns:p14="http://schemas.microsoft.com/office/powerpoint/2010/main" val="1161391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latin typeface="MS Mincho" panose="02020609040205080304" pitchFamily="49" charset="-128"/>
                <a:ea typeface="MS Mincho" panose="02020609040205080304" pitchFamily="49" charset="-128"/>
              </a:rPr>
              <a:t>これから、文章をパラグラフで効率的に書くための、５つのポイントを紹介する。</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第１のポイントは、レポートや小論文などの文章を書く際に、いきなり各論に入らないで、「総論のパラグラフで書き始める」ことである。</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S Mincho" panose="02020609040205080304" pitchFamily="49" charset="-128"/>
                <a:ea typeface="MS Mincho" panose="02020609040205080304" pitchFamily="49" charset="-128"/>
              </a:rPr>
              <a:t>文章の中で述べる情報の中から、重要なポイントを簡単に紹介することは、総論の役割である。</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S Mincho" panose="02020609040205080304" pitchFamily="49" charset="-128"/>
                <a:ea typeface="MS Mincho" panose="02020609040205080304" pitchFamily="49" charset="-128"/>
              </a:rPr>
              <a:t>総論には、基本的に２つのパターンがある。</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目的のパラグラフ：基本的に、文章を書くきっかけとなった事実（現状・背景）、また解消しようとする問題点や、この文章の必要性、そしてこの文章の主な目的で構成される。</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要約のパラグラフ：この文章の主な目的、あるいは結果など最も伝えたいことを表現した文と、幾つかの重要な情報で構成される。</a:t>
            </a:r>
            <a:endParaRPr kumimoji="1" lang="en-US" altLang="ja-JP" dirty="0">
              <a:latin typeface="MS Mincho" panose="02020609040205080304" pitchFamily="49" charset="-128"/>
              <a:ea typeface="MS Mincho" panose="02020609040205080304" pitchFamily="49" charset="-128"/>
            </a:endParaRPr>
          </a:p>
          <a:p>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S Mincho" panose="02020609040205080304" pitchFamily="49" charset="-128"/>
                <a:ea typeface="MS Mincho" panose="02020609040205080304" pitchFamily="49" charset="-128"/>
              </a:rPr>
              <a:t>＊総論＝レポートの「はじめ」や「序論」</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S Mincho" panose="02020609040205080304" pitchFamily="49" charset="-128"/>
                <a:ea typeface="MS Mincho" panose="02020609040205080304" pitchFamily="49" charset="-128"/>
              </a:rPr>
              <a:t>＊目的のパラグラフと要約のパラグラフは、あくまで目安なので、時には応用も必要である。</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S Mincho" panose="02020609040205080304" pitchFamily="49" charset="-128"/>
                <a:ea typeface="MS Mincho" panose="02020609040205080304" pitchFamily="49" charset="-128"/>
              </a:rPr>
              <a:t>＊卒論や期末レポートのようなものでは、論文おアブストラクトのように、２つの総論のパターンを組み合わせて、活用することも</a:t>
            </a:r>
            <a:r>
              <a:rPr kumimoji="1" lang="en-US" altLang="ja-JP" dirty="0">
                <a:latin typeface="MS Mincho" panose="02020609040205080304" pitchFamily="49" charset="-128"/>
                <a:ea typeface="MS Mincho" panose="02020609040205080304" pitchFamily="49" charset="-128"/>
              </a:rPr>
              <a:t>OK</a:t>
            </a:r>
            <a:r>
              <a:rPr kumimoji="1" lang="ja-JP" altLang="en-US">
                <a:latin typeface="MS Mincho" panose="02020609040205080304" pitchFamily="49" charset="-128"/>
                <a:ea typeface="MS Mincho" panose="02020609040205080304" pitchFamily="49" charset="-128"/>
              </a:rPr>
              <a:t>。</a:t>
            </a: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6</a:t>
            </a:fld>
            <a:endParaRPr kumimoji="1" lang="ja-JP" altLang="en-US"/>
          </a:p>
        </p:txBody>
      </p:sp>
    </p:spTree>
    <p:extLst>
      <p:ext uri="{BB962C8B-B14F-4D97-AF65-F5344CB8AC3E}">
        <p14:creationId xmlns:p14="http://schemas.microsoft.com/office/powerpoint/2010/main" val="3223176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latin typeface="MS Mincho" panose="02020609040205080304" pitchFamily="49" charset="-128"/>
                <a:ea typeface="MS Mincho" panose="02020609040205080304" pitchFamily="49" charset="-128"/>
              </a:rPr>
              <a:t>総論を書く際に、注意すべき点はこの４つがある。</a:t>
            </a:r>
            <a:endParaRPr kumimoji="1" lang="en-US" altLang="ja-JP" dirty="0">
              <a:latin typeface="MS Mincho" panose="02020609040205080304" pitchFamily="49" charset="-128"/>
              <a:ea typeface="MS Mincho" panose="02020609040205080304" pitchFamily="49" charset="-128"/>
            </a:endParaRPr>
          </a:p>
          <a:p>
            <a:r>
              <a:rPr kumimoji="1" lang="ja-JP" altLang="en-US" sz="1200">
                <a:latin typeface="MS Mincho" panose="02020609040205080304" pitchFamily="49" charset="-128"/>
                <a:ea typeface="MS Mincho" panose="02020609040205080304" pitchFamily="49" charset="-128"/>
              </a:rPr>
              <a:t>①</a:t>
            </a:r>
            <a:r>
              <a:rPr lang="ja-JP" altLang="en-US" sz="1200">
                <a:latin typeface="MS Mincho" panose="02020609040205080304" pitchFamily="49" charset="-128"/>
                <a:ea typeface="MS Mincho" panose="02020609040205080304" pitchFamily="49" charset="-128"/>
              </a:rPr>
              <a:t>主題を一つに絞ることである。</a:t>
            </a:r>
            <a:endParaRPr lang="en-US" altLang="ja-JP" sz="1200" dirty="0">
              <a:latin typeface="MS Mincho" panose="02020609040205080304" pitchFamily="49" charset="-128"/>
              <a:ea typeface="MS Mincho" panose="02020609040205080304" pitchFamily="49" charset="-128"/>
            </a:endParaRPr>
          </a:p>
          <a:p>
            <a:r>
              <a:rPr lang="ja-JP" altLang="en-US" sz="1200">
                <a:latin typeface="MS Mincho" panose="02020609040205080304" pitchFamily="49" charset="-128"/>
                <a:ea typeface="MS Mincho" panose="02020609040205080304" pitchFamily="49" charset="-128"/>
              </a:rPr>
              <a:t>②自分の主張が分かるように、ある程度具体的に書くことである。</a:t>
            </a:r>
            <a:endParaRPr lang="en-US" altLang="ja-JP" sz="1200" dirty="0">
              <a:latin typeface="MS Mincho" panose="02020609040205080304" pitchFamily="49" charset="-128"/>
              <a:ea typeface="MS Mincho" panose="02020609040205080304" pitchFamily="49" charset="-128"/>
            </a:endParaRPr>
          </a:p>
          <a:p>
            <a:r>
              <a:rPr lang="ja-JP" altLang="en-US" sz="1200">
                <a:latin typeface="MS Mincho" panose="02020609040205080304" pitchFamily="49" charset="-128"/>
                <a:ea typeface="MS Mincho" panose="02020609040205080304" pitchFamily="49" charset="-128"/>
              </a:rPr>
              <a:t>③総論で書いている内容を必ず各論で展開することである。</a:t>
            </a:r>
            <a:endParaRPr lang="en-US" altLang="ja-JP" sz="1200" dirty="0">
              <a:latin typeface="MS Mincho" panose="02020609040205080304" pitchFamily="49" charset="-128"/>
              <a:ea typeface="MS Mincho" panose="02020609040205080304" pitchFamily="49" charset="-128"/>
            </a:endParaRPr>
          </a:p>
          <a:p>
            <a:r>
              <a:rPr lang="ja-JP" altLang="en-US" sz="1200">
                <a:latin typeface="MS Mincho" panose="02020609040205080304" pitchFamily="49" charset="-128"/>
                <a:ea typeface="MS Mincho" panose="02020609040205080304" pitchFamily="49" charset="-128"/>
              </a:rPr>
              <a:t>④総論と各論の論理展開の順序を一致させることである。</a:t>
            </a:r>
          </a:p>
          <a:p>
            <a:endParaRPr lang="ja-JP" altLang="en-US" sz="120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7</a:t>
            </a:fld>
            <a:endParaRPr kumimoji="1" lang="ja-JP" altLang="en-US"/>
          </a:p>
        </p:txBody>
      </p:sp>
    </p:spTree>
    <p:extLst>
      <p:ext uri="{BB962C8B-B14F-4D97-AF65-F5344CB8AC3E}">
        <p14:creationId xmlns:p14="http://schemas.microsoft.com/office/powerpoint/2010/main" val="1181885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latin typeface="MS Mincho" panose="02020609040205080304" pitchFamily="49" charset="-128"/>
                <a:ea typeface="MS Mincho" panose="02020609040205080304" pitchFamily="49" charset="-128"/>
              </a:rPr>
              <a:t>第２のポイントは、「パラグラフを使って書く」ということである。</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レポートを書く時に、１文ごとに考えながら文章を書き進めるのがよくある。しかし、そのように書くと、</a:t>
            </a:r>
            <a:r>
              <a:rPr kumimoji="1" lang="ja-JP" altLang="ja-JP" sz="1200" kern="1200">
                <a:solidFill>
                  <a:schemeClr val="tx1"/>
                </a:solidFill>
                <a:effectLst/>
                <a:latin typeface="MS Mincho" panose="02020609040205080304" pitchFamily="49" charset="-128"/>
                <a:ea typeface="MS Mincho" panose="02020609040205080304" pitchFamily="49" charset="-128"/>
                <a:cs typeface="+mn-cs"/>
              </a:rPr>
              <a:t>話がばらばらになり</a:t>
            </a:r>
            <a:r>
              <a:rPr kumimoji="1" lang="ja-JP" altLang="en-US" sz="1200" kern="1200">
                <a:solidFill>
                  <a:schemeClr val="tx1"/>
                </a:solidFill>
                <a:effectLst/>
                <a:latin typeface="MS Mincho" panose="02020609040205080304" pitchFamily="49" charset="-128"/>
                <a:ea typeface="MS Mincho" panose="02020609040205080304" pitchFamily="49" charset="-128"/>
                <a:cs typeface="+mn-cs"/>
              </a:rPr>
              <a:t>、結果的に分かりにくい文章になる可能性が高い。</a:t>
            </a:r>
            <a:endParaRPr kumimoji="1" lang="ja-JP" altLang="ja-JP" sz="1200" kern="120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200" kern="1200">
                <a:solidFill>
                  <a:schemeClr val="tx1"/>
                </a:solidFill>
                <a:effectLst/>
                <a:latin typeface="MS Mincho" panose="02020609040205080304" pitchFamily="49" charset="-128"/>
                <a:ea typeface="MS Mincho" panose="02020609040205080304" pitchFamily="49" charset="-128"/>
                <a:cs typeface="+mn-cs"/>
              </a:rPr>
              <a:t>文章を</a:t>
            </a:r>
            <a:r>
              <a:rPr kumimoji="1" lang="ja-JP" altLang="ja-JP" sz="1200" kern="1200">
                <a:solidFill>
                  <a:schemeClr val="tx1"/>
                </a:solidFill>
                <a:effectLst/>
                <a:latin typeface="MS Mincho" panose="02020609040205080304" pitchFamily="49" charset="-128"/>
                <a:ea typeface="MS Mincho" panose="02020609040205080304" pitchFamily="49" charset="-128"/>
                <a:cs typeface="+mn-cs"/>
              </a:rPr>
              <a:t>論理的に</a:t>
            </a:r>
            <a:r>
              <a:rPr kumimoji="1" lang="ja-JP" altLang="en-US" sz="1200" kern="1200">
                <a:solidFill>
                  <a:schemeClr val="tx1"/>
                </a:solidFill>
                <a:effectLst/>
                <a:latin typeface="MS Mincho" panose="02020609040205080304" pitchFamily="49" charset="-128"/>
                <a:ea typeface="MS Mincho" panose="02020609040205080304" pitchFamily="49" charset="-128"/>
                <a:cs typeface="+mn-cs"/>
              </a:rPr>
              <a:t>書く</a:t>
            </a:r>
            <a:r>
              <a:rPr kumimoji="1" lang="ja-JP" altLang="ja-JP" sz="1200" kern="1200">
                <a:solidFill>
                  <a:schemeClr val="tx1"/>
                </a:solidFill>
                <a:effectLst/>
                <a:latin typeface="MS Mincho" panose="02020609040205080304" pitchFamily="49" charset="-128"/>
                <a:ea typeface="MS Mincho" panose="02020609040205080304" pitchFamily="49" charset="-128"/>
                <a:cs typeface="+mn-cs"/>
              </a:rPr>
              <a:t>ため</a:t>
            </a:r>
            <a:r>
              <a:rPr kumimoji="1" lang="ja-JP" altLang="en-US" sz="1200" kern="1200">
                <a:solidFill>
                  <a:schemeClr val="tx1"/>
                </a:solidFill>
                <a:effectLst/>
                <a:latin typeface="MS Mincho" panose="02020609040205080304" pitchFamily="49" charset="-128"/>
                <a:ea typeface="MS Mincho" panose="02020609040205080304" pitchFamily="49" charset="-128"/>
                <a:cs typeface="+mn-cs"/>
              </a:rPr>
              <a:t>に</a:t>
            </a:r>
            <a:r>
              <a:rPr kumimoji="1" lang="ja-JP" altLang="ja-JP" sz="1200" kern="1200">
                <a:solidFill>
                  <a:schemeClr val="tx1"/>
                </a:solidFill>
                <a:effectLst/>
                <a:latin typeface="MS Mincho" panose="02020609040205080304" pitchFamily="49" charset="-128"/>
                <a:ea typeface="MS Mincho" panose="02020609040205080304" pitchFamily="49" charset="-128"/>
                <a:cs typeface="+mn-cs"/>
              </a:rPr>
              <a:t>、情報をプロック化してから書き始めること</a:t>
            </a:r>
            <a:r>
              <a:rPr kumimoji="1" lang="ja-JP" altLang="en-US" sz="1200" kern="1200">
                <a:solidFill>
                  <a:schemeClr val="tx1"/>
                </a:solidFill>
                <a:effectLst/>
                <a:latin typeface="MS Mincho" panose="02020609040205080304" pitchFamily="49" charset="-128"/>
                <a:ea typeface="MS Mincho" panose="02020609040205080304" pitchFamily="49" charset="-128"/>
                <a:cs typeface="+mn-cs"/>
              </a:rPr>
              <a:t>、つまりパラグラフを使って書くの</a:t>
            </a:r>
            <a:r>
              <a:rPr kumimoji="1" lang="ja-JP" altLang="ja-JP" sz="1200" kern="1200">
                <a:solidFill>
                  <a:schemeClr val="tx1"/>
                </a:solidFill>
                <a:effectLst/>
                <a:latin typeface="MS Mincho" panose="02020609040205080304" pitchFamily="49" charset="-128"/>
                <a:ea typeface="MS Mincho" panose="02020609040205080304" pitchFamily="49" charset="-128"/>
                <a:cs typeface="+mn-cs"/>
              </a:rPr>
              <a:t>は重要</a:t>
            </a:r>
            <a:r>
              <a:rPr kumimoji="1" lang="ja-JP" altLang="en-US" sz="1200" kern="1200">
                <a:solidFill>
                  <a:schemeClr val="tx1"/>
                </a:solidFill>
                <a:effectLst/>
                <a:latin typeface="MS Mincho" panose="02020609040205080304" pitchFamily="49" charset="-128"/>
                <a:ea typeface="MS Mincho" panose="02020609040205080304" pitchFamily="49" charset="-128"/>
                <a:cs typeface="+mn-cs"/>
              </a:rPr>
              <a:t>である</a:t>
            </a:r>
            <a:r>
              <a:rPr kumimoji="1" lang="ja-JP" altLang="ja-JP" sz="1200" kern="1200">
                <a:solidFill>
                  <a:schemeClr val="tx1"/>
                </a:solidFill>
                <a:effectLst/>
                <a:latin typeface="MS Mincho" panose="02020609040205080304" pitchFamily="49" charset="-128"/>
                <a:ea typeface="MS Mincho" panose="02020609040205080304" pitchFamily="49" charset="-128"/>
                <a:cs typeface="+mn-cs"/>
              </a:rPr>
              <a:t>。</a:t>
            </a:r>
            <a:endParaRPr kumimoji="1" lang="en-US" altLang="ja-JP" sz="120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200" kern="1200">
                <a:solidFill>
                  <a:schemeClr val="tx1"/>
                </a:solidFill>
                <a:effectLst/>
                <a:latin typeface="MS Mincho" panose="02020609040205080304" pitchFamily="49" charset="-128"/>
                <a:ea typeface="MS Mincho" panose="02020609040205080304" pitchFamily="49" charset="-128"/>
                <a:cs typeface="+mn-cs"/>
              </a:rPr>
              <a:t>具体的には、</a:t>
            </a:r>
            <a:r>
              <a:rPr kumimoji="1" lang="ja-JP" altLang="en-US">
                <a:latin typeface="MS Mincho" panose="02020609040205080304" pitchFamily="49" charset="-128"/>
                <a:ea typeface="MS Mincho" panose="02020609040205080304" pitchFamily="49" charset="-128"/>
              </a:rPr>
              <a:t>まず自分の考えやアイデア、あるいは手元にある情報を整理する。その後、分類された情報を選び、必要な情報のみを抽出してから、ロジックを組み立ててから文章を書く。さらに、文章を書く際に、</a:t>
            </a:r>
            <a:r>
              <a:rPr lang="ja-JP" altLang="en-US" sz="1200">
                <a:latin typeface="MS Mincho" panose="02020609040205080304" pitchFamily="49" charset="-128"/>
                <a:ea typeface="MS Mincho" panose="02020609040205080304" pitchFamily="49" charset="-128"/>
              </a:rPr>
              <a:t>パラグラフ間で情報を正しく対応させ、各パラグラフの展開順序にも気をつけるのが必要である。</a:t>
            </a:r>
            <a:endParaRPr lang="en-US" altLang="ja-JP" sz="1200" dirty="0">
              <a:latin typeface="MS Mincho" panose="02020609040205080304" pitchFamily="49" charset="-128"/>
              <a:ea typeface="MS Mincho" panose="02020609040205080304" pitchFamily="49" charset="-128"/>
            </a:endParaRPr>
          </a:p>
          <a:p>
            <a:endParaRPr kumimoji="1" lang="en-US" altLang="ja-JP" sz="1200" dirty="0">
              <a:latin typeface="MS Mincho" panose="02020609040205080304" pitchFamily="49" charset="-128"/>
              <a:ea typeface="MS Mincho" panose="02020609040205080304" pitchFamily="49" charset="-128"/>
            </a:endParaRPr>
          </a:p>
          <a:p>
            <a:r>
              <a:rPr kumimoji="1" lang="ja-JP" altLang="en-US" sz="1200">
                <a:latin typeface="MS Mincho" panose="02020609040205080304" pitchFamily="49" charset="-128"/>
                <a:ea typeface="MS Mincho" panose="02020609040205080304" pitchFamily="49" charset="-128"/>
              </a:rPr>
              <a:t>＊アイデアや情報の整理には、</a:t>
            </a:r>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マインドマップを活用するのをおすすめである。</a:t>
            </a:r>
            <a:endParaRPr kumimoji="1" lang="en-US" altLang="ja-JP" sz="1200" b="0" i="0" kern="1200" dirty="0">
              <a:solidFill>
                <a:schemeClr val="tx1"/>
              </a:solidFill>
              <a:effectLst/>
              <a:latin typeface="MS Mincho" panose="02020609040205080304" pitchFamily="49" charset="-128"/>
              <a:ea typeface="MS Mincho" panose="02020609040205080304" pitchFamily="49" charset="-128"/>
              <a:cs typeface="+mn-cs"/>
            </a:endParaRPr>
          </a:p>
          <a:p>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　マインドマップとは、自己の思考、イメージ、またはアイデアや情報の流れを、中心となる概念から分岐させる形で描写した図である。</a:t>
            </a:r>
            <a:endParaRPr kumimoji="1" lang="en-US" altLang="ja-JP" sz="1200" b="0" i="0" kern="1200" dirty="0">
              <a:solidFill>
                <a:schemeClr val="tx1"/>
              </a:solidFill>
              <a:effectLst/>
              <a:latin typeface="MS Mincho" panose="02020609040205080304" pitchFamily="49" charset="-128"/>
              <a:ea typeface="MS Mincho" panose="020206090402050803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　マインドマップに関連する本：</a:t>
            </a:r>
            <a:r>
              <a:rPr kumimoji="1" lang="en-US" altLang="ja-JP" sz="1200" b="0" i="0" kern="1200" dirty="0">
                <a:solidFill>
                  <a:schemeClr val="tx1"/>
                </a:solidFill>
                <a:effectLst/>
                <a:latin typeface="MS Mincho" panose="02020609040205080304" pitchFamily="49" charset="-128"/>
                <a:ea typeface="MS Mincho" panose="02020609040205080304" pitchFamily="49" charset="-128"/>
                <a:cs typeface="+mn-cs"/>
              </a:rPr>
              <a:t>『</a:t>
            </a:r>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ザ・マインドマップ </a:t>
            </a:r>
            <a:r>
              <a:rPr kumimoji="1" lang="en-US" altLang="ja-JP" sz="1200" b="0" i="0" kern="1200" dirty="0">
                <a:solidFill>
                  <a:schemeClr val="tx1"/>
                </a:solidFill>
                <a:effectLst/>
                <a:latin typeface="MS Mincho" panose="02020609040205080304" pitchFamily="49" charset="-128"/>
                <a:ea typeface="MS Mincho" panose="02020609040205080304" pitchFamily="49" charset="-128"/>
                <a:cs typeface="+mn-cs"/>
              </a:rPr>
              <a:t>: </a:t>
            </a:r>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脳の力を強化する思考技術</a:t>
            </a:r>
            <a:r>
              <a:rPr kumimoji="1" lang="en-US" altLang="ja-JP" sz="1200" b="0" i="0" kern="1200" dirty="0">
                <a:solidFill>
                  <a:schemeClr val="tx1"/>
                </a:solidFill>
                <a:effectLst/>
                <a:latin typeface="MS Mincho" panose="02020609040205080304" pitchFamily="49" charset="-128"/>
                <a:ea typeface="MS Mincho" panose="02020609040205080304" pitchFamily="49" charset="-128"/>
                <a:cs typeface="+mn-cs"/>
              </a:rPr>
              <a:t>』</a:t>
            </a:r>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（トニー・ブザン</a:t>
            </a:r>
            <a:r>
              <a:rPr kumimoji="1" lang="en-US" altLang="ja-JP" sz="1200" b="0" i="0" kern="1200" dirty="0">
                <a:solidFill>
                  <a:schemeClr val="tx1"/>
                </a:solidFill>
                <a:effectLst/>
                <a:latin typeface="MS Mincho" panose="02020609040205080304" pitchFamily="49" charset="-128"/>
                <a:ea typeface="MS Mincho" panose="02020609040205080304" pitchFamily="49" charset="-128"/>
                <a:cs typeface="+mn-cs"/>
              </a:rPr>
              <a:t>, </a:t>
            </a:r>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バリー・ブザン著、神田昌典訳、東京 </a:t>
            </a:r>
            <a:r>
              <a:rPr kumimoji="1" lang="en-US" altLang="ja-JP" sz="1200" b="0" i="0" kern="1200" dirty="0">
                <a:solidFill>
                  <a:schemeClr val="tx1"/>
                </a:solidFill>
                <a:effectLst/>
                <a:latin typeface="MS Mincho" panose="02020609040205080304" pitchFamily="49" charset="-128"/>
                <a:ea typeface="MS Mincho" panose="02020609040205080304" pitchFamily="49" charset="-128"/>
                <a:cs typeface="+mn-cs"/>
              </a:rPr>
              <a:t>: </a:t>
            </a:r>
            <a:r>
              <a:rPr kumimoji="1" lang="ja-JP" altLang="en-US" sz="1200" b="0" i="0" kern="1200">
                <a:solidFill>
                  <a:schemeClr val="tx1"/>
                </a:solidFill>
                <a:effectLst/>
                <a:latin typeface="MS Mincho" panose="02020609040205080304" pitchFamily="49" charset="-128"/>
                <a:ea typeface="MS Mincho" panose="02020609040205080304" pitchFamily="49" charset="-128"/>
                <a:cs typeface="+mn-cs"/>
              </a:rPr>
              <a:t>ダイヤモンド社）</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kern="1200">
              <a:solidFill>
                <a:schemeClr val="tx1"/>
              </a:solidFill>
              <a:effectLst/>
              <a:latin typeface="MS Mincho" panose="02020609040205080304" pitchFamily="49" charset="-128"/>
              <a:ea typeface="MS Mincho" panose="020206090402050803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8</a:t>
            </a:fld>
            <a:endParaRPr kumimoji="1" lang="ja-JP" altLang="en-US"/>
          </a:p>
        </p:txBody>
      </p:sp>
    </p:spTree>
    <p:extLst>
      <p:ext uri="{BB962C8B-B14F-4D97-AF65-F5344CB8AC3E}">
        <p14:creationId xmlns:p14="http://schemas.microsoft.com/office/powerpoint/2010/main" val="1415906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latin typeface="MS Mincho" panose="02020609040205080304" pitchFamily="49" charset="-128"/>
                <a:ea typeface="MS Mincho" panose="02020609040205080304" pitchFamily="49" charset="-128"/>
              </a:rPr>
              <a:t>第２のポイントに関して簡単にまとめると、次の４つになる。</a:t>
            </a:r>
            <a:endParaRPr kumimoji="1" lang="en-US" altLang="ja-JP" dirty="0">
              <a:latin typeface="MS Mincho" panose="02020609040205080304" pitchFamily="49" charset="-128"/>
              <a:ea typeface="MS Mincho" panose="02020609040205080304" pitchFamily="49" charset="-128"/>
            </a:endParaRPr>
          </a:p>
          <a:p>
            <a:r>
              <a:rPr kumimoji="1" lang="ja-JP" altLang="en-US">
                <a:latin typeface="MS Mincho" panose="02020609040205080304" pitchFamily="49" charset="-128"/>
                <a:ea typeface="MS Mincho" panose="02020609040205080304" pitchFamily="49" charset="-128"/>
              </a:rPr>
              <a:t>①必要な情報を取捨選択すること。</a:t>
            </a:r>
          </a:p>
          <a:p>
            <a:r>
              <a:rPr kumimoji="1" lang="ja-JP" altLang="en-US">
                <a:latin typeface="MS Mincho" panose="02020609040205080304" pitchFamily="49" charset="-128"/>
                <a:ea typeface="MS Mincho" panose="02020609040205080304" pitchFamily="49" charset="-128"/>
              </a:rPr>
              <a:t>②それぞれの情報を適切なパラグラフへ分類すること。</a:t>
            </a:r>
          </a:p>
          <a:p>
            <a:r>
              <a:rPr kumimoji="1" lang="en-US" altLang="ja-JP" dirty="0">
                <a:latin typeface="MS Mincho" panose="02020609040205080304" pitchFamily="49" charset="-128"/>
                <a:ea typeface="MS Mincho" panose="02020609040205080304" pitchFamily="49" charset="-128"/>
              </a:rPr>
              <a:t>③</a:t>
            </a:r>
            <a:r>
              <a:rPr kumimoji="1" lang="ja-JP" altLang="en-US">
                <a:latin typeface="MS Mincho" panose="02020609040205080304" pitchFamily="49" charset="-128"/>
                <a:ea typeface="MS Mincho" panose="02020609040205080304" pitchFamily="49" charset="-128"/>
              </a:rPr>
              <a:t>パラグラフ間で情報を正しく対応させること。</a:t>
            </a:r>
          </a:p>
          <a:p>
            <a:r>
              <a:rPr kumimoji="1" lang="en-US" altLang="ja-JP" dirty="0">
                <a:latin typeface="MS Mincho" panose="02020609040205080304" pitchFamily="49" charset="-128"/>
                <a:ea typeface="MS Mincho" panose="02020609040205080304" pitchFamily="49" charset="-128"/>
              </a:rPr>
              <a:t>④</a:t>
            </a:r>
            <a:r>
              <a:rPr kumimoji="1" lang="ja-JP" altLang="en-US">
                <a:latin typeface="MS Mincho" panose="02020609040205080304" pitchFamily="49" charset="-128"/>
                <a:ea typeface="MS Mincho" panose="02020609040205080304" pitchFamily="49" charset="-128"/>
              </a:rPr>
              <a:t>各パラグラフの展開順序に気をつけること。</a:t>
            </a:r>
          </a:p>
          <a:p>
            <a:endParaRPr kumimoji="1" lang="en-US" altLang="ja-JP" dirty="0">
              <a:latin typeface="MS Mincho" panose="02020609040205080304" pitchFamily="49" charset="-128"/>
              <a:ea typeface="MS Mincho" panose="02020609040205080304" pitchFamily="49" charset="-128"/>
            </a:endParaRPr>
          </a:p>
        </p:txBody>
      </p:sp>
      <p:sp>
        <p:nvSpPr>
          <p:cNvPr id="4" name="スライド番号プレースホルダー 3"/>
          <p:cNvSpPr>
            <a:spLocks noGrp="1"/>
          </p:cNvSpPr>
          <p:nvPr>
            <p:ph type="sldNum" sz="quarter" idx="5"/>
          </p:nvPr>
        </p:nvSpPr>
        <p:spPr/>
        <p:txBody>
          <a:bodyPr/>
          <a:lstStyle/>
          <a:p>
            <a:fld id="{631A7ADF-0038-3045-9882-7E3FD1A93B70}" type="slidenum">
              <a:rPr kumimoji="1" lang="ja-JP" altLang="en-US" smtClean="0"/>
              <a:t>9</a:t>
            </a:fld>
            <a:endParaRPr kumimoji="1" lang="ja-JP" altLang="en-US"/>
          </a:p>
        </p:txBody>
      </p:sp>
    </p:spTree>
    <p:extLst>
      <p:ext uri="{BB962C8B-B14F-4D97-AF65-F5344CB8AC3E}">
        <p14:creationId xmlns:p14="http://schemas.microsoft.com/office/powerpoint/2010/main" val="105997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A23BB-109C-4E43-9712-A2BBE97DB72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70D292A-F78D-6D47-A03F-E59B17A879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6FE4619-EA52-7B4E-8537-794D9AEF79C6}"/>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87FAB9DC-BEBE-3B4F-9C06-7B483B0EF23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40733B-EE12-6E4E-B7A4-5232C4149A93}"/>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269435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EA1AE4-6C31-E44A-A126-69CD473E449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B96B74-4F46-BF43-8437-2CF44128D8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BB18E0-C194-BE44-8D0D-313E9F8071CE}"/>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6D32FEB3-FF34-5340-8D5C-ECDE51EA7E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D7DDF8-4FC1-0C44-8DA7-4AE68BB3026A}"/>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179234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B5AE100-63B4-1740-A83A-435FE151B40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3137707-C032-C44C-B685-87971F0A49A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392783-7491-6843-BEA1-D1945CE3CB27}"/>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059CCB91-BAD1-5841-8AA2-7C16EAFAED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F340FA-3669-2347-83DF-5B4294138DF8}"/>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272763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01137-2F41-5B4D-96AC-EDDF9F7D026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7DA626C-44C9-4649-AA5F-1DDDD31596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32A5C9-F717-6C41-AE3C-6BA48A4B93D1}"/>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8764C52D-6EDE-9E44-9413-6196FA3249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77C86B4-5932-C841-B097-9FBBC04DFE34}"/>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37957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973BA7-4B90-DB4F-9AC5-3C52A3B89D8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DD949D-DBF1-5E4B-A6D0-C9188A163A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805C850-B824-E240-BFFC-DEE7EE333822}"/>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D9234C63-6C5F-1E47-BB8F-7D31D8A212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AC445E-0463-C048-99A0-2523E0B2E2F9}"/>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45949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AA5F81-DDDA-3F47-8F8A-57D014BEB32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E0D7BF3-6886-DF48-B9DE-FB07D518F96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5A582AC-1497-7F4D-9A8F-F45867AFF98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A6A2877-42A2-7F4F-BC15-58B9B7087900}"/>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6" name="フッター プレースホルダー 5">
            <a:extLst>
              <a:ext uri="{FF2B5EF4-FFF2-40B4-BE49-F238E27FC236}">
                <a16:creationId xmlns:a16="http://schemas.microsoft.com/office/drawing/2014/main" id="{F8B66719-E60B-D84C-8E86-D4FCC6F92C1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4F74BD-199E-9B49-BB7E-A0994BADE9B3}"/>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45546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692DBF-EDAD-C642-BF08-08AA24CB0E2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3FD0DB-11AE-9441-A535-0E57A1579D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8E1763D-E03A-3D48-A2AA-000E14159A8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8F2BF14-548E-2C42-BC1B-259FE87532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3934FF-27B2-4C43-978C-9B71CE1A4B9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75AD409-FF9B-2944-8973-AAA7437FF205}"/>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8" name="フッター プレースホルダー 7">
            <a:extLst>
              <a:ext uri="{FF2B5EF4-FFF2-40B4-BE49-F238E27FC236}">
                <a16:creationId xmlns:a16="http://schemas.microsoft.com/office/drawing/2014/main" id="{F689498B-519D-154E-B206-8DCB2330863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6192D3E-693A-CC4D-B460-220E5183F081}"/>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159840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1ED98-6267-3C46-9AE7-997B0A024BC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D38046F-9E95-CB4D-A699-97AF0C230358}"/>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4" name="フッター プレースホルダー 3">
            <a:extLst>
              <a:ext uri="{FF2B5EF4-FFF2-40B4-BE49-F238E27FC236}">
                <a16:creationId xmlns:a16="http://schemas.microsoft.com/office/drawing/2014/main" id="{5C1A58FF-130C-9141-90AE-E4DC2FD584E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24F2567-25CF-494C-ACAC-51FA5D30F64D}"/>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363213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39D3D66-8074-7042-8637-21627BFF3D0B}"/>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3" name="フッター プレースホルダー 2">
            <a:extLst>
              <a:ext uri="{FF2B5EF4-FFF2-40B4-BE49-F238E27FC236}">
                <a16:creationId xmlns:a16="http://schemas.microsoft.com/office/drawing/2014/main" id="{D5D4F925-7FEB-764D-9949-6088998A4CC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F2D1616-1437-A545-86E6-B940F24457E4}"/>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157631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2B4BF9-98C3-9744-9568-2465DFD8387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9D4FC4E-8294-2142-877C-875B8552C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F6061B6-405D-354A-8654-074CEDA0D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B043DE1-A19A-2240-A789-3E26C6C8C1FE}"/>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6" name="フッター プレースホルダー 5">
            <a:extLst>
              <a:ext uri="{FF2B5EF4-FFF2-40B4-BE49-F238E27FC236}">
                <a16:creationId xmlns:a16="http://schemas.microsoft.com/office/drawing/2014/main" id="{2108EA86-EE6A-FD4C-8625-DAA08BAFD8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8731536-FAFE-814C-B0FD-4181C4321BA4}"/>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398555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8B24C7-D03D-2940-9564-8C3DFD8E9A7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AA152BE-2DFD-EF4F-B4B0-D07F08A770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CD64D01-98BE-9043-9FCF-BA830A70D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53E4988-1519-8F44-94B6-4A7BE03F36B9}"/>
              </a:ext>
            </a:extLst>
          </p:cNvPr>
          <p:cNvSpPr>
            <a:spLocks noGrp="1"/>
          </p:cNvSpPr>
          <p:nvPr>
            <p:ph type="dt" sz="half" idx="10"/>
          </p:nvPr>
        </p:nvSpPr>
        <p:spPr/>
        <p:txBody>
          <a:bodyPr/>
          <a:lstStyle/>
          <a:p>
            <a:fld id="{02A96058-6C74-DF4F-BA11-92F89588981E}" type="datetimeFigureOut">
              <a:rPr kumimoji="1" lang="ja-JP" altLang="en-US" smtClean="0"/>
              <a:t>2024/2/29</a:t>
            </a:fld>
            <a:endParaRPr kumimoji="1" lang="ja-JP" altLang="en-US"/>
          </a:p>
        </p:txBody>
      </p:sp>
      <p:sp>
        <p:nvSpPr>
          <p:cNvPr id="6" name="フッター プレースホルダー 5">
            <a:extLst>
              <a:ext uri="{FF2B5EF4-FFF2-40B4-BE49-F238E27FC236}">
                <a16:creationId xmlns:a16="http://schemas.microsoft.com/office/drawing/2014/main" id="{EC383DA6-9D81-0B4F-B335-E619977BB1F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0D3276C-E6C3-234B-AC32-DBA64F1BBFAF}"/>
              </a:ext>
            </a:extLst>
          </p:cNvPr>
          <p:cNvSpPr>
            <a:spLocks noGrp="1"/>
          </p:cNvSpPr>
          <p:nvPr>
            <p:ph type="sldNum" sz="quarter" idx="12"/>
          </p:nvPr>
        </p:nvSpPr>
        <p:spPr/>
        <p:txBody>
          <a:body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198383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88E2034-BBB8-B441-92FA-3BB6BF693D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B111EFE-79CC-0249-8BA2-3DA502337B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3C010D-E0FB-8E47-A011-820DD8B1A3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96058-6C74-DF4F-BA11-92F89588981E}"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48F7937B-0803-D34C-B4C3-29C26E97E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29271C2-8399-504F-BF60-CF552DF649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8265E-E223-9C47-9DDB-DD33CCF60816}" type="slidenum">
              <a:rPr kumimoji="1" lang="ja-JP" altLang="en-US" smtClean="0"/>
              <a:t>‹#›</a:t>
            </a:fld>
            <a:endParaRPr kumimoji="1" lang="ja-JP" altLang="en-US"/>
          </a:p>
        </p:txBody>
      </p:sp>
    </p:spTree>
    <p:extLst>
      <p:ext uri="{BB962C8B-B14F-4D97-AF65-F5344CB8AC3E}">
        <p14:creationId xmlns:p14="http://schemas.microsoft.com/office/powerpoint/2010/main" val="63375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図 9" descr="木のテーブルに積まれた本">
            <a:extLst>
              <a:ext uri="{FF2B5EF4-FFF2-40B4-BE49-F238E27FC236}">
                <a16:creationId xmlns:a16="http://schemas.microsoft.com/office/drawing/2014/main" id="{FD1FBF18-D497-D14C-9CCD-EE83827270F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15730"/>
          <a:stretch/>
        </p:blipFill>
        <p:spPr>
          <a:xfrm>
            <a:off x="-3047" y="10"/>
            <a:ext cx="12191999" cy="6857990"/>
          </a:xfrm>
          <a:prstGeom prst="rect">
            <a:avLst/>
          </a:prstGeom>
        </p:spPr>
      </p:pic>
      <p:sp>
        <p:nvSpPr>
          <p:cNvPr id="24" name="Rectangle 2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円/楕円 11">
            <a:extLst>
              <a:ext uri="{FF2B5EF4-FFF2-40B4-BE49-F238E27FC236}">
                <a16:creationId xmlns:a16="http://schemas.microsoft.com/office/drawing/2014/main" id="{B83C4EE2-AA24-5949-9AE8-9BEAB4692EF4}"/>
              </a:ext>
            </a:extLst>
          </p:cNvPr>
          <p:cNvSpPr/>
          <p:nvPr/>
        </p:nvSpPr>
        <p:spPr>
          <a:xfrm>
            <a:off x="322728" y="626654"/>
            <a:ext cx="8662953" cy="4775381"/>
          </a:xfrm>
          <a:prstGeom prst="ellipse">
            <a:avLst/>
          </a:prstGeom>
          <a:gradFill flip="none" rotWithShape="1">
            <a:gsLst>
              <a:gs pos="100000">
                <a:schemeClr val="bg1">
                  <a:shade val="30000"/>
                  <a:satMod val="115000"/>
                  <a:lumMod val="56000"/>
                  <a:lumOff val="44000"/>
                  <a:alpha val="15897"/>
                </a:schemeClr>
              </a:gs>
              <a:gs pos="73000">
                <a:schemeClr val="bg1">
                  <a:shade val="30000"/>
                  <a:satMod val="115000"/>
                  <a:lumMod val="56000"/>
                  <a:lumOff val="44000"/>
                  <a:alpha val="15897"/>
                </a:schemeClr>
              </a:gs>
              <a:gs pos="33000">
                <a:schemeClr val="bg1">
                  <a:shade val="100000"/>
                  <a:satMod val="115000"/>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n w="0"/>
                <a:solidFill>
                  <a:schemeClr val="tx1"/>
                </a:solidFill>
                <a:effectLst>
                  <a:outerShdw blurRad="38100" dist="19050" dir="2700000" algn="tl" rotWithShape="0">
                    <a:schemeClr val="dk1">
                      <a:alpha val="40000"/>
                    </a:schemeClr>
                  </a:outerShdw>
                </a:effectLst>
                <a:latin typeface="HGPSoeiKakugothicUB" panose="020B0900000000000000" pitchFamily="34" charset="-128"/>
                <a:ea typeface="HGPSoeiKakugothicUB" panose="020B0900000000000000" pitchFamily="34" charset="-128"/>
              </a:rPr>
              <a:t>論理的で伝わる文書の書き方：</a:t>
            </a:r>
            <a:endParaRPr lang="en-US" altLang="ja-JP" sz="2800" dirty="0">
              <a:ln w="0"/>
              <a:solidFill>
                <a:schemeClr val="tx1"/>
              </a:solidFill>
              <a:effectLst>
                <a:outerShdw blurRad="38100" dist="19050" dir="2700000" algn="tl" rotWithShape="0">
                  <a:schemeClr val="dk1">
                    <a:alpha val="40000"/>
                  </a:schemeClr>
                </a:outerShdw>
              </a:effectLst>
              <a:latin typeface="HGPSoeiKakugothicUB" panose="020B0900000000000000" pitchFamily="34" charset="-128"/>
              <a:ea typeface="HGPSoeiKakugothicUB" panose="020B0900000000000000" pitchFamily="34" charset="-128"/>
            </a:endParaRPr>
          </a:p>
          <a:p>
            <a:pPr algn="ctr"/>
            <a:r>
              <a:rPr lang="ja-JP" altLang="en-US" sz="2800" dirty="0">
                <a:ln w="0"/>
                <a:solidFill>
                  <a:schemeClr val="tx1"/>
                </a:solidFill>
                <a:effectLst>
                  <a:outerShdw blurRad="38100" dist="19050" dir="2700000" algn="tl" rotWithShape="0">
                    <a:schemeClr val="dk1">
                      <a:alpha val="40000"/>
                    </a:schemeClr>
                  </a:outerShdw>
                </a:effectLst>
                <a:latin typeface="HGPSoeiKakugothicUB" panose="020B0900000000000000" pitchFamily="34" charset="-128"/>
                <a:ea typeface="HGPSoeiKakugothicUB" panose="020B0900000000000000" pitchFamily="34" charset="-128"/>
              </a:rPr>
              <a:t>パラグラフ・ライティングでレポート・論文を書こう</a:t>
            </a:r>
            <a:endParaRPr lang="en-US" altLang="ja-JP" sz="2800" dirty="0">
              <a:ln w="0"/>
              <a:solidFill>
                <a:schemeClr val="tx1"/>
              </a:solidFill>
              <a:effectLst>
                <a:outerShdw blurRad="38100" dist="19050" dir="2700000" algn="tl" rotWithShape="0">
                  <a:schemeClr val="dk1">
                    <a:alpha val="40000"/>
                  </a:schemeClr>
                </a:outerShdw>
              </a:effectLst>
              <a:latin typeface="HGPSoeiKakugothicUB" panose="020B0900000000000000" pitchFamily="34" charset="-128"/>
              <a:ea typeface="HGPSoeiKakugothicUB" panose="020B0900000000000000" pitchFamily="34" charset="-128"/>
            </a:endParaRPr>
          </a:p>
        </p:txBody>
      </p:sp>
      <p:sp>
        <p:nvSpPr>
          <p:cNvPr id="2" name="テキスト ボックス 1">
            <a:extLst>
              <a:ext uri="{FF2B5EF4-FFF2-40B4-BE49-F238E27FC236}">
                <a16:creationId xmlns:a16="http://schemas.microsoft.com/office/drawing/2014/main" id="{15754FD0-F66E-524D-AFD4-32DFCD0534A4}"/>
              </a:ext>
            </a:extLst>
          </p:cNvPr>
          <p:cNvSpPr txBox="1"/>
          <p:nvPr/>
        </p:nvSpPr>
        <p:spPr>
          <a:xfrm>
            <a:off x="2974293" y="3986784"/>
            <a:ext cx="2816352" cy="646331"/>
          </a:xfrm>
          <a:prstGeom prst="rect">
            <a:avLst/>
          </a:prstGeom>
          <a:noFill/>
        </p:spPr>
        <p:txBody>
          <a:bodyPr wrap="square" rtlCol="0">
            <a:spAutoFit/>
          </a:bodyPr>
          <a:lstStyle/>
          <a:p>
            <a:r>
              <a:rPr lang="ja-JP" altLang="en-US">
                <a:latin typeface="HGPSoeiKakugothicUB" panose="020B0900000000000000" pitchFamily="34" charset="-128"/>
                <a:ea typeface="HGPSoeiKakugothicUB" panose="020B0900000000000000" pitchFamily="34" charset="-128"/>
              </a:rPr>
              <a:t>経営学研究科</a:t>
            </a:r>
            <a:endParaRPr lang="en-US" altLang="ja-JP" dirty="0">
              <a:latin typeface="HGPSoeiKakugothicUB" panose="020B0900000000000000" pitchFamily="34" charset="-128"/>
              <a:ea typeface="HGPSoeiKakugothicUB" panose="020B0900000000000000" pitchFamily="34" charset="-128"/>
            </a:endParaRPr>
          </a:p>
          <a:p>
            <a:r>
              <a:rPr lang="ja-JP" altLang="en-US">
                <a:latin typeface="HGPSoeiKakugothicUB" panose="020B0900000000000000" pitchFamily="34" charset="-128"/>
                <a:ea typeface="HGPSoeiKakugothicUB" panose="020B0900000000000000" pitchFamily="34" charset="-128"/>
              </a:rPr>
              <a:t>ラーニングアドバイザー</a:t>
            </a:r>
            <a:endParaRPr kumimoji="1" lang="ja-JP" altLang="en-US">
              <a:latin typeface="HGPSoeiKakugothicUB" panose="020B0900000000000000" pitchFamily="34" charset="-128"/>
              <a:ea typeface="HGPSoeiKakugothicUB" panose="020B0900000000000000" pitchFamily="34" charset="-128"/>
            </a:endParaRPr>
          </a:p>
        </p:txBody>
      </p:sp>
    </p:spTree>
    <p:extLst>
      <p:ext uri="{BB962C8B-B14F-4D97-AF65-F5344CB8AC3E}">
        <p14:creationId xmlns:p14="http://schemas.microsoft.com/office/powerpoint/2010/main" val="4209285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grpSp>
        <p:nvGrpSpPr>
          <p:cNvPr id="9" name="グループ化 8">
            <a:extLst>
              <a:ext uri="{FF2B5EF4-FFF2-40B4-BE49-F238E27FC236}">
                <a16:creationId xmlns:a16="http://schemas.microsoft.com/office/drawing/2014/main" id="{35702285-F6A9-BC4F-8F3F-8A18ED4DFABE}"/>
              </a:ext>
            </a:extLst>
          </p:cNvPr>
          <p:cNvGrpSpPr/>
          <p:nvPr/>
        </p:nvGrpSpPr>
        <p:grpSpPr>
          <a:xfrm>
            <a:off x="240099" y="1687215"/>
            <a:ext cx="3487076" cy="741363"/>
            <a:chOff x="150646" y="1392993"/>
            <a:chExt cx="3487076" cy="741363"/>
          </a:xfrm>
        </p:grpSpPr>
        <p:sp>
          <p:nvSpPr>
            <p:cNvPr id="10" name="テキスト ボックス 9">
              <a:extLst>
                <a:ext uri="{FF2B5EF4-FFF2-40B4-BE49-F238E27FC236}">
                  <a16:creationId xmlns:a16="http://schemas.microsoft.com/office/drawing/2014/main" id="{D0862B32-FBD1-A24C-B5AE-BF775AAC3430}"/>
                </a:ext>
              </a:extLst>
            </p:cNvPr>
            <p:cNvSpPr txBox="1"/>
            <p:nvPr/>
          </p:nvSpPr>
          <p:spPr>
            <a:xfrm>
              <a:off x="928326" y="1409427"/>
              <a:ext cx="2709396"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注意すべきこと</a:t>
              </a:r>
              <a:endParaRPr lang="en-US" altLang="ja-JP" sz="2800" b="1" dirty="0">
                <a:latin typeface="MS Mincho" panose="02020609040205080304" pitchFamily="49" charset="-128"/>
                <a:ea typeface="MS Mincho" panose="02020609040205080304" pitchFamily="49" charset="-128"/>
              </a:endParaRPr>
            </a:p>
          </p:txBody>
        </p:sp>
        <p:cxnSp>
          <p:nvCxnSpPr>
            <p:cNvPr id="11" name="直線コネクタ 10">
              <a:extLst>
                <a:ext uri="{FF2B5EF4-FFF2-40B4-BE49-F238E27FC236}">
                  <a16:creationId xmlns:a16="http://schemas.microsoft.com/office/drawing/2014/main" id="{F3A8CB88-4117-DE42-A38F-684D216D6AA8}"/>
                </a:ext>
              </a:extLst>
            </p:cNvPr>
            <p:cNvCxnSpPr>
              <a:cxnSpLocks/>
            </p:cNvCxnSpPr>
            <p:nvPr/>
          </p:nvCxnSpPr>
          <p:spPr>
            <a:xfrm flipV="1">
              <a:off x="812496" y="2063536"/>
              <a:ext cx="2825226" cy="5326"/>
            </a:xfrm>
            <a:prstGeom prst="line">
              <a:avLst/>
            </a:prstGeom>
            <a:ln w="19050"/>
          </p:spPr>
          <p:style>
            <a:lnRef idx="1">
              <a:schemeClr val="dk1"/>
            </a:lnRef>
            <a:fillRef idx="0">
              <a:schemeClr val="dk1"/>
            </a:fillRef>
            <a:effectRef idx="0">
              <a:schemeClr val="dk1"/>
            </a:effectRef>
            <a:fontRef idx="minor">
              <a:schemeClr val="tx1"/>
            </a:fontRef>
          </p:style>
        </p:cxnSp>
        <p:pic>
          <p:nvPicPr>
            <p:cNvPr id="13" name="図 12" descr="アイコン&#10;&#10;自動的に生成された説明">
              <a:extLst>
                <a:ext uri="{FF2B5EF4-FFF2-40B4-BE49-F238E27FC236}">
                  <a16:creationId xmlns:a16="http://schemas.microsoft.com/office/drawing/2014/main" id="{9BA27B76-F623-E54D-B8F8-5D42811C81A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646" y="1392993"/>
              <a:ext cx="741363" cy="741363"/>
            </a:xfrm>
            <a:prstGeom prst="rect">
              <a:avLst/>
            </a:prstGeom>
          </p:spPr>
        </p:pic>
      </p:grpSp>
      <p:sp>
        <p:nvSpPr>
          <p:cNvPr id="7" name="テキスト ボックス 6">
            <a:extLst>
              <a:ext uri="{FF2B5EF4-FFF2-40B4-BE49-F238E27FC236}">
                <a16:creationId xmlns:a16="http://schemas.microsoft.com/office/drawing/2014/main" id="{20449E47-8DFF-1649-BADF-F9F692D11190}"/>
              </a:ext>
            </a:extLst>
          </p:cNvPr>
          <p:cNvSpPr txBox="1"/>
          <p:nvPr/>
        </p:nvSpPr>
        <p:spPr>
          <a:xfrm>
            <a:off x="2538077" y="2701154"/>
            <a:ext cx="6665607" cy="2977931"/>
          </a:xfrm>
          <a:prstGeom prst="rect">
            <a:avLst/>
          </a:prstGeom>
          <a:noFill/>
        </p:spPr>
        <p:txBody>
          <a:bodyPr wrap="none" rtlCol="0">
            <a:spAutoFit/>
          </a:bodyPr>
          <a:lstStyle/>
          <a:p>
            <a:pPr marL="285750" indent="-285750">
              <a:lnSpc>
                <a:spcPct val="150000"/>
              </a:lnSpc>
              <a:buFont typeface="Wingdings" pitchFamily="2" charset="2"/>
              <a:buChar char="Ø"/>
            </a:pPr>
            <a:r>
              <a:rPr lang="ja-JP" altLang="en-US" sz="3200">
                <a:latin typeface="+mn-ea"/>
              </a:rPr>
              <a:t>小さすぎるパラグラフを作らない</a:t>
            </a:r>
            <a:endParaRPr lang="en-US" altLang="ja-JP" sz="3200" dirty="0">
              <a:latin typeface="+mn-ea"/>
            </a:endParaRPr>
          </a:p>
          <a:p>
            <a:pPr marL="285750" indent="-285750">
              <a:lnSpc>
                <a:spcPct val="150000"/>
              </a:lnSpc>
              <a:buFont typeface="Wingdings" pitchFamily="2" charset="2"/>
              <a:buChar char="Ø"/>
            </a:pPr>
            <a:r>
              <a:rPr lang="ja-JP" altLang="en-US" sz="3200">
                <a:latin typeface="+mn-ea"/>
              </a:rPr>
              <a:t>大きすぎるパラグラフを作らない</a:t>
            </a:r>
          </a:p>
          <a:p>
            <a:pPr marL="285750" indent="-285750">
              <a:lnSpc>
                <a:spcPct val="150000"/>
              </a:lnSpc>
              <a:buFont typeface="Wingdings" pitchFamily="2" charset="2"/>
              <a:buChar char="Ø"/>
            </a:pPr>
            <a:r>
              <a:rPr lang="ja-JP" altLang="en-US" sz="3200">
                <a:latin typeface="+mn-ea"/>
              </a:rPr>
              <a:t>具体的なトピックを設定する</a:t>
            </a:r>
            <a:endParaRPr lang="en-US" altLang="ja-JP" sz="3200" dirty="0">
              <a:latin typeface="+mn-ea"/>
            </a:endParaRPr>
          </a:p>
          <a:p>
            <a:pPr marL="285750" indent="-285750">
              <a:lnSpc>
                <a:spcPct val="150000"/>
              </a:lnSpc>
              <a:buFont typeface="Wingdings" pitchFamily="2" charset="2"/>
              <a:buChar char="Ø"/>
            </a:pPr>
            <a:r>
              <a:rPr lang="ja-JP" altLang="en-US" sz="3200">
                <a:latin typeface="+mn-ea"/>
              </a:rPr>
              <a:t>情報を厳密に分類する</a:t>
            </a:r>
          </a:p>
        </p:txBody>
      </p:sp>
      <p:sp>
        <p:nvSpPr>
          <p:cNvPr id="14" name="正方形/長方形 13">
            <a:extLst>
              <a:ext uri="{FF2B5EF4-FFF2-40B4-BE49-F238E27FC236}">
                <a16:creationId xmlns:a16="http://schemas.microsoft.com/office/drawing/2014/main" id="{17C61884-A753-AF49-A3CF-4C65CA3590FE}"/>
              </a:ext>
            </a:extLst>
          </p:cNvPr>
          <p:cNvSpPr/>
          <p:nvPr/>
        </p:nvSpPr>
        <p:spPr>
          <a:xfrm>
            <a:off x="994778" y="722312"/>
            <a:ext cx="3421129" cy="461665"/>
          </a:xfrm>
          <a:prstGeom prst="rect">
            <a:avLst/>
          </a:prstGeom>
        </p:spPr>
        <p:txBody>
          <a:bodyPr wrap="none">
            <a:spAutoFit/>
          </a:bodyPr>
          <a:lstStyle/>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パラグラフを使って書く</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376978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7" name="テキスト ボックス 6">
            <a:extLst>
              <a:ext uri="{FF2B5EF4-FFF2-40B4-BE49-F238E27FC236}">
                <a16:creationId xmlns:a16="http://schemas.microsoft.com/office/drawing/2014/main" id="{29692633-032F-DE49-871A-935DDE2BEACD}"/>
              </a:ext>
            </a:extLst>
          </p:cNvPr>
          <p:cNvSpPr txBox="1"/>
          <p:nvPr/>
        </p:nvSpPr>
        <p:spPr>
          <a:xfrm>
            <a:off x="362290" y="1395330"/>
            <a:ext cx="6316153" cy="637675"/>
          </a:xfrm>
          <a:prstGeom prst="rect">
            <a:avLst/>
          </a:prstGeom>
          <a:noFill/>
        </p:spPr>
        <p:txBody>
          <a:bodyPr wrap="none" rtlCol="0">
            <a:spAutoFit/>
          </a:bodyPr>
          <a:lstStyle/>
          <a:p>
            <a:pPr>
              <a:lnSpc>
                <a:spcPct val="150000"/>
              </a:lnSpc>
            </a:pPr>
            <a:r>
              <a:rPr lang="ja-JP" altLang="en-US" sz="2800" b="1" dirty="0">
                <a:latin typeface="MS Mincho" panose="02020609040205080304" pitchFamily="49" charset="-128"/>
                <a:ea typeface="MS Mincho" panose="02020609040205080304" pitchFamily="49" charset="-128"/>
              </a:rPr>
              <a:t>パラグラフの</a:t>
            </a:r>
            <a:r>
              <a:rPr lang="ja-JP" altLang="en-US" sz="2800" b="1">
                <a:latin typeface="MS Mincho" panose="02020609040205080304" pitchFamily="49" charset="-128"/>
                <a:ea typeface="MS Mincho" panose="02020609040205080304" pitchFamily="49" charset="-128"/>
              </a:rPr>
              <a:t>頭に要約文をもって</a:t>
            </a:r>
            <a:r>
              <a:rPr lang="ja-JP" altLang="en-US" sz="2800" b="1" dirty="0">
                <a:latin typeface="MS Mincho" panose="02020609040205080304" pitchFamily="49" charset="-128"/>
                <a:ea typeface="MS Mincho" panose="02020609040205080304" pitchFamily="49" charset="-128"/>
              </a:rPr>
              <a:t>くる</a:t>
            </a:r>
          </a:p>
        </p:txBody>
      </p:sp>
      <p:grpSp>
        <p:nvGrpSpPr>
          <p:cNvPr id="9" name="グループ化 8">
            <a:extLst>
              <a:ext uri="{FF2B5EF4-FFF2-40B4-BE49-F238E27FC236}">
                <a16:creationId xmlns:a16="http://schemas.microsoft.com/office/drawing/2014/main" id="{E5B81539-0D3E-8C4F-A4D5-9A373165B41D}"/>
              </a:ext>
            </a:extLst>
          </p:cNvPr>
          <p:cNvGrpSpPr/>
          <p:nvPr/>
        </p:nvGrpSpPr>
        <p:grpSpPr>
          <a:xfrm>
            <a:off x="47087" y="1340832"/>
            <a:ext cx="6992031" cy="720922"/>
            <a:chOff x="152871" y="1608108"/>
            <a:chExt cx="6746518" cy="952747"/>
          </a:xfrm>
        </p:grpSpPr>
        <p:pic>
          <p:nvPicPr>
            <p:cNvPr id="10" name="図 9" descr="アイコン&#10;&#10;自動的に生成された説明">
              <a:extLst>
                <a:ext uri="{FF2B5EF4-FFF2-40B4-BE49-F238E27FC236}">
                  <a16:creationId xmlns:a16="http://schemas.microsoft.com/office/drawing/2014/main" id="{BC411CA7-C76F-F846-A6AC-87163E560ED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11" name="直線コネクタ 10">
              <a:extLst>
                <a:ext uri="{FF2B5EF4-FFF2-40B4-BE49-F238E27FC236}">
                  <a16:creationId xmlns:a16="http://schemas.microsoft.com/office/drawing/2014/main" id="{EA56A39F-6F24-9746-8AE9-D14D94558270}"/>
                </a:ext>
              </a:extLst>
            </p:cNvPr>
            <p:cNvCxnSpPr>
              <a:cxnSpLocks/>
            </p:cNvCxnSpPr>
            <p:nvPr/>
          </p:nvCxnSpPr>
          <p:spPr>
            <a:xfrm flipV="1">
              <a:off x="749112" y="2522861"/>
              <a:ext cx="6150277" cy="1"/>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13" name="グループ化 12">
            <a:extLst>
              <a:ext uri="{FF2B5EF4-FFF2-40B4-BE49-F238E27FC236}">
                <a16:creationId xmlns:a16="http://schemas.microsoft.com/office/drawing/2014/main" id="{619252CF-967A-4E4F-B20B-04CCCB1CF027}"/>
              </a:ext>
            </a:extLst>
          </p:cNvPr>
          <p:cNvGrpSpPr/>
          <p:nvPr/>
        </p:nvGrpSpPr>
        <p:grpSpPr>
          <a:xfrm>
            <a:off x="4376412" y="2183984"/>
            <a:ext cx="4209246" cy="4512745"/>
            <a:chOff x="6876865" y="1866205"/>
            <a:chExt cx="4639250" cy="4616096"/>
          </a:xfrm>
        </p:grpSpPr>
        <p:grpSp>
          <p:nvGrpSpPr>
            <p:cNvPr id="14" name="グループ化 13">
              <a:extLst>
                <a:ext uri="{FF2B5EF4-FFF2-40B4-BE49-F238E27FC236}">
                  <a16:creationId xmlns:a16="http://schemas.microsoft.com/office/drawing/2014/main" id="{16582A7F-3221-D14A-855B-4AC20B15C5E8}"/>
                </a:ext>
              </a:extLst>
            </p:cNvPr>
            <p:cNvGrpSpPr/>
            <p:nvPr/>
          </p:nvGrpSpPr>
          <p:grpSpPr>
            <a:xfrm>
              <a:off x="7125932" y="2001324"/>
              <a:ext cx="3818518" cy="949854"/>
              <a:chOff x="6688949" y="3330152"/>
              <a:chExt cx="3962400" cy="2085181"/>
            </a:xfrm>
          </p:grpSpPr>
          <p:sp>
            <p:nvSpPr>
              <p:cNvPr id="46" name="正方形/長方形 45">
                <a:extLst>
                  <a:ext uri="{FF2B5EF4-FFF2-40B4-BE49-F238E27FC236}">
                    <a16:creationId xmlns:a16="http://schemas.microsoft.com/office/drawing/2014/main" id="{1DB83E82-BCF9-E140-9709-B12960B3CB30}"/>
                  </a:ext>
                </a:extLst>
              </p:cNvPr>
              <p:cNvSpPr>
                <a:spLocks/>
              </p:cNvSpPr>
              <p:nvPr/>
            </p:nvSpPr>
            <p:spPr>
              <a:xfrm>
                <a:off x="6857115" y="3330152"/>
                <a:ext cx="2333295" cy="21809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7" name="正方形/長方形 46">
                <a:extLst>
                  <a:ext uri="{FF2B5EF4-FFF2-40B4-BE49-F238E27FC236}">
                    <a16:creationId xmlns:a16="http://schemas.microsoft.com/office/drawing/2014/main" id="{3C9133B4-C332-2441-9174-3CF434741BFE}"/>
                  </a:ext>
                </a:extLst>
              </p:cNvPr>
              <p:cNvSpPr>
                <a:spLocks/>
              </p:cNvSpPr>
              <p:nvPr/>
            </p:nvSpPr>
            <p:spPr>
              <a:xfrm>
                <a:off x="9338014" y="3330152"/>
                <a:ext cx="1313335" cy="218093"/>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8" name="正方形/長方形 47">
                <a:extLst>
                  <a:ext uri="{FF2B5EF4-FFF2-40B4-BE49-F238E27FC236}">
                    <a16:creationId xmlns:a16="http://schemas.microsoft.com/office/drawing/2014/main" id="{46798DFA-E069-9440-9607-4D693BFDA022}"/>
                  </a:ext>
                </a:extLst>
              </p:cNvPr>
              <p:cNvSpPr>
                <a:spLocks/>
              </p:cNvSpPr>
              <p:nvPr/>
            </p:nvSpPr>
            <p:spPr>
              <a:xfrm>
                <a:off x="6688949" y="3797857"/>
                <a:ext cx="1723697" cy="218095"/>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9" name="正方形/長方形 48">
                <a:extLst>
                  <a:ext uri="{FF2B5EF4-FFF2-40B4-BE49-F238E27FC236}">
                    <a16:creationId xmlns:a16="http://schemas.microsoft.com/office/drawing/2014/main" id="{9799363B-F3C5-6B43-8394-035A70548468}"/>
                  </a:ext>
                </a:extLst>
              </p:cNvPr>
              <p:cNvSpPr>
                <a:spLocks/>
              </p:cNvSpPr>
              <p:nvPr/>
            </p:nvSpPr>
            <p:spPr>
              <a:xfrm>
                <a:off x="8559791" y="3797857"/>
                <a:ext cx="2091558" cy="218094"/>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0" name="正方形/長方形 49">
                <a:extLst>
                  <a:ext uri="{FF2B5EF4-FFF2-40B4-BE49-F238E27FC236}">
                    <a16:creationId xmlns:a16="http://schemas.microsoft.com/office/drawing/2014/main" id="{5E29FA46-57FE-2542-8D2B-EA969B178032}"/>
                  </a:ext>
                </a:extLst>
              </p:cNvPr>
              <p:cNvSpPr>
                <a:spLocks/>
              </p:cNvSpPr>
              <p:nvPr/>
            </p:nvSpPr>
            <p:spPr>
              <a:xfrm>
                <a:off x="6688949" y="4276078"/>
                <a:ext cx="1313335" cy="218093"/>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1" name="正方形/長方形 50">
                <a:extLst>
                  <a:ext uri="{FF2B5EF4-FFF2-40B4-BE49-F238E27FC236}">
                    <a16:creationId xmlns:a16="http://schemas.microsoft.com/office/drawing/2014/main" id="{9CE9F8A1-89EC-3E4A-BF07-6683D8229911}"/>
                  </a:ext>
                </a:extLst>
              </p:cNvPr>
              <p:cNvSpPr>
                <a:spLocks/>
              </p:cNvSpPr>
              <p:nvPr/>
            </p:nvSpPr>
            <p:spPr>
              <a:xfrm>
                <a:off x="8173533" y="4276076"/>
                <a:ext cx="2477815" cy="218095"/>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2" name="正方形/長方形 51">
                <a:extLst>
                  <a:ext uri="{FF2B5EF4-FFF2-40B4-BE49-F238E27FC236}">
                    <a16:creationId xmlns:a16="http://schemas.microsoft.com/office/drawing/2014/main" id="{17B37D9A-84A2-F84D-AF52-4187D3F22A42}"/>
                  </a:ext>
                </a:extLst>
              </p:cNvPr>
              <p:cNvSpPr>
                <a:spLocks/>
              </p:cNvSpPr>
              <p:nvPr/>
            </p:nvSpPr>
            <p:spPr>
              <a:xfrm>
                <a:off x="6688949" y="4743782"/>
                <a:ext cx="2785242"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3" name="正方形/長方形 52">
                <a:extLst>
                  <a:ext uri="{FF2B5EF4-FFF2-40B4-BE49-F238E27FC236}">
                    <a16:creationId xmlns:a16="http://schemas.microsoft.com/office/drawing/2014/main" id="{90CBFC76-3099-094C-B1DF-5FC50B51BA0A}"/>
                  </a:ext>
                </a:extLst>
              </p:cNvPr>
              <p:cNvSpPr>
                <a:spLocks/>
              </p:cNvSpPr>
              <p:nvPr/>
            </p:nvSpPr>
            <p:spPr>
              <a:xfrm>
                <a:off x="9634473" y="4743782"/>
                <a:ext cx="1016875"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4" name="正方形/長方形 53">
                <a:extLst>
                  <a:ext uri="{FF2B5EF4-FFF2-40B4-BE49-F238E27FC236}">
                    <a16:creationId xmlns:a16="http://schemas.microsoft.com/office/drawing/2014/main" id="{52471653-30FE-1C4E-AAF8-A88E4A2EF157}"/>
                  </a:ext>
                </a:extLst>
              </p:cNvPr>
              <p:cNvSpPr>
                <a:spLocks/>
              </p:cNvSpPr>
              <p:nvPr/>
            </p:nvSpPr>
            <p:spPr>
              <a:xfrm>
                <a:off x="6688949" y="5191982"/>
                <a:ext cx="3594538"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15" name="グループ化 14">
              <a:extLst>
                <a:ext uri="{FF2B5EF4-FFF2-40B4-BE49-F238E27FC236}">
                  <a16:creationId xmlns:a16="http://schemas.microsoft.com/office/drawing/2014/main" id="{D12F6221-D69C-3742-B4CE-87F974AE2C66}"/>
                </a:ext>
              </a:extLst>
            </p:cNvPr>
            <p:cNvGrpSpPr/>
            <p:nvPr/>
          </p:nvGrpSpPr>
          <p:grpSpPr>
            <a:xfrm>
              <a:off x="7125932" y="3145922"/>
              <a:ext cx="3818518" cy="949854"/>
              <a:chOff x="6688949" y="3330152"/>
              <a:chExt cx="3962400" cy="2085181"/>
            </a:xfrm>
          </p:grpSpPr>
          <p:sp>
            <p:nvSpPr>
              <p:cNvPr id="37" name="正方形/長方形 36">
                <a:extLst>
                  <a:ext uri="{FF2B5EF4-FFF2-40B4-BE49-F238E27FC236}">
                    <a16:creationId xmlns:a16="http://schemas.microsoft.com/office/drawing/2014/main" id="{CD7BD22E-01A7-0A47-A4A6-D2AA8D818BC2}"/>
                  </a:ext>
                </a:extLst>
              </p:cNvPr>
              <p:cNvSpPr>
                <a:spLocks/>
              </p:cNvSpPr>
              <p:nvPr/>
            </p:nvSpPr>
            <p:spPr>
              <a:xfrm>
                <a:off x="6857115" y="3330152"/>
                <a:ext cx="2333295" cy="21809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8" name="正方形/長方形 37">
                <a:extLst>
                  <a:ext uri="{FF2B5EF4-FFF2-40B4-BE49-F238E27FC236}">
                    <a16:creationId xmlns:a16="http://schemas.microsoft.com/office/drawing/2014/main" id="{F992E206-F551-4243-B33C-50FED0B0DA1F}"/>
                  </a:ext>
                </a:extLst>
              </p:cNvPr>
              <p:cNvSpPr>
                <a:spLocks/>
              </p:cNvSpPr>
              <p:nvPr/>
            </p:nvSpPr>
            <p:spPr>
              <a:xfrm>
                <a:off x="9338014" y="3330152"/>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9" name="正方形/長方形 38">
                <a:extLst>
                  <a:ext uri="{FF2B5EF4-FFF2-40B4-BE49-F238E27FC236}">
                    <a16:creationId xmlns:a16="http://schemas.microsoft.com/office/drawing/2014/main" id="{8C8226BE-DBC1-3E42-A069-9B851BE5B14D}"/>
                  </a:ext>
                </a:extLst>
              </p:cNvPr>
              <p:cNvSpPr>
                <a:spLocks/>
              </p:cNvSpPr>
              <p:nvPr/>
            </p:nvSpPr>
            <p:spPr>
              <a:xfrm>
                <a:off x="6688949" y="3797857"/>
                <a:ext cx="1723697"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0" name="正方形/長方形 39">
                <a:extLst>
                  <a:ext uri="{FF2B5EF4-FFF2-40B4-BE49-F238E27FC236}">
                    <a16:creationId xmlns:a16="http://schemas.microsoft.com/office/drawing/2014/main" id="{0CA91A01-395C-614A-9848-9FFB4DA35F63}"/>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1" name="正方形/長方形 40">
                <a:extLst>
                  <a:ext uri="{FF2B5EF4-FFF2-40B4-BE49-F238E27FC236}">
                    <a16:creationId xmlns:a16="http://schemas.microsoft.com/office/drawing/2014/main" id="{195CBD08-FB9E-1C45-A5B5-629621ACA9CF}"/>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2" name="正方形/長方形 41">
                <a:extLst>
                  <a:ext uri="{FF2B5EF4-FFF2-40B4-BE49-F238E27FC236}">
                    <a16:creationId xmlns:a16="http://schemas.microsoft.com/office/drawing/2014/main" id="{4C063806-5DDB-1146-B098-CEF3330C192F}"/>
                  </a:ext>
                </a:extLst>
              </p:cNvPr>
              <p:cNvSpPr>
                <a:spLocks/>
              </p:cNvSpPr>
              <p:nvPr/>
            </p:nvSpPr>
            <p:spPr>
              <a:xfrm>
                <a:off x="8173533" y="4276076"/>
                <a:ext cx="2477815"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3" name="正方形/長方形 42">
                <a:extLst>
                  <a:ext uri="{FF2B5EF4-FFF2-40B4-BE49-F238E27FC236}">
                    <a16:creationId xmlns:a16="http://schemas.microsoft.com/office/drawing/2014/main" id="{EA84AACD-0663-074B-B482-378E3212E459}"/>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4" name="正方形/長方形 43">
                <a:extLst>
                  <a:ext uri="{FF2B5EF4-FFF2-40B4-BE49-F238E27FC236}">
                    <a16:creationId xmlns:a16="http://schemas.microsoft.com/office/drawing/2014/main" id="{9453E570-BBAC-6245-BDEE-A17541CB23D4}"/>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5" name="正方形/長方形 44">
                <a:extLst>
                  <a:ext uri="{FF2B5EF4-FFF2-40B4-BE49-F238E27FC236}">
                    <a16:creationId xmlns:a16="http://schemas.microsoft.com/office/drawing/2014/main" id="{B49C4604-4EDD-9748-B80F-F491534C70DC}"/>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16" name="グループ化 15">
              <a:extLst>
                <a:ext uri="{FF2B5EF4-FFF2-40B4-BE49-F238E27FC236}">
                  <a16:creationId xmlns:a16="http://schemas.microsoft.com/office/drawing/2014/main" id="{DDAD85B0-D4CC-F54D-8433-83B609BF1BBF}"/>
                </a:ext>
              </a:extLst>
            </p:cNvPr>
            <p:cNvGrpSpPr/>
            <p:nvPr/>
          </p:nvGrpSpPr>
          <p:grpSpPr>
            <a:xfrm>
              <a:off x="7095289" y="4290269"/>
              <a:ext cx="3818518" cy="949854"/>
              <a:chOff x="6688949" y="3330152"/>
              <a:chExt cx="3962400" cy="2085181"/>
            </a:xfrm>
          </p:grpSpPr>
          <p:sp>
            <p:nvSpPr>
              <p:cNvPr id="28" name="正方形/長方形 27">
                <a:extLst>
                  <a:ext uri="{FF2B5EF4-FFF2-40B4-BE49-F238E27FC236}">
                    <a16:creationId xmlns:a16="http://schemas.microsoft.com/office/drawing/2014/main" id="{2E841FD0-F2C5-224D-B749-BEB5F91D97DD}"/>
                  </a:ext>
                </a:extLst>
              </p:cNvPr>
              <p:cNvSpPr>
                <a:spLocks/>
              </p:cNvSpPr>
              <p:nvPr/>
            </p:nvSpPr>
            <p:spPr>
              <a:xfrm>
                <a:off x="6857115" y="3330152"/>
                <a:ext cx="2333295" cy="218093"/>
              </a:xfrm>
              <a:prstGeom prst="rect">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9" name="正方形/長方形 28">
                <a:extLst>
                  <a:ext uri="{FF2B5EF4-FFF2-40B4-BE49-F238E27FC236}">
                    <a16:creationId xmlns:a16="http://schemas.microsoft.com/office/drawing/2014/main" id="{8D81EE12-D4C2-B64F-984C-554E79A38C21}"/>
                  </a:ext>
                </a:extLst>
              </p:cNvPr>
              <p:cNvSpPr>
                <a:spLocks/>
              </p:cNvSpPr>
              <p:nvPr/>
            </p:nvSpPr>
            <p:spPr>
              <a:xfrm>
                <a:off x="9338014" y="3330152"/>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0" name="正方形/長方形 29">
                <a:extLst>
                  <a:ext uri="{FF2B5EF4-FFF2-40B4-BE49-F238E27FC236}">
                    <a16:creationId xmlns:a16="http://schemas.microsoft.com/office/drawing/2014/main" id="{E089238C-E51E-3844-82C5-8879CBD4C22A}"/>
                  </a:ext>
                </a:extLst>
              </p:cNvPr>
              <p:cNvSpPr>
                <a:spLocks/>
              </p:cNvSpPr>
              <p:nvPr/>
            </p:nvSpPr>
            <p:spPr>
              <a:xfrm>
                <a:off x="6688949" y="3797857"/>
                <a:ext cx="1723697"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1" name="正方形/長方形 30">
                <a:extLst>
                  <a:ext uri="{FF2B5EF4-FFF2-40B4-BE49-F238E27FC236}">
                    <a16:creationId xmlns:a16="http://schemas.microsoft.com/office/drawing/2014/main" id="{BC070B7E-6E9F-DD47-8DE2-5A60EE6CB014}"/>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2" name="正方形/長方形 31">
                <a:extLst>
                  <a:ext uri="{FF2B5EF4-FFF2-40B4-BE49-F238E27FC236}">
                    <a16:creationId xmlns:a16="http://schemas.microsoft.com/office/drawing/2014/main" id="{834C9694-793F-E249-A202-B41B4060DE61}"/>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3" name="正方形/長方形 32">
                <a:extLst>
                  <a:ext uri="{FF2B5EF4-FFF2-40B4-BE49-F238E27FC236}">
                    <a16:creationId xmlns:a16="http://schemas.microsoft.com/office/drawing/2014/main" id="{9AE39075-A681-C54C-BD65-7C86E7681F79}"/>
                  </a:ext>
                </a:extLst>
              </p:cNvPr>
              <p:cNvSpPr>
                <a:spLocks/>
              </p:cNvSpPr>
              <p:nvPr/>
            </p:nvSpPr>
            <p:spPr>
              <a:xfrm>
                <a:off x="8173533" y="4276076"/>
                <a:ext cx="2477815"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4" name="正方形/長方形 33">
                <a:extLst>
                  <a:ext uri="{FF2B5EF4-FFF2-40B4-BE49-F238E27FC236}">
                    <a16:creationId xmlns:a16="http://schemas.microsoft.com/office/drawing/2014/main" id="{C4ECBB79-5788-1D4A-B794-DDC1AE83F07D}"/>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5" name="正方形/長方形 34">
                <a:extLst>
                  <a:ext uri="{FF2B5EF4-FFF2-40B4-BE49-F238E27FC236}">
                    <a16:creationId xmlns:a16="http://schemas.microsoft.com/office/drawing/2014/main" id="{E0DCBEA5-1670-7C4F-9BA4-5E05E05797B6}"/>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6" name="正方形/長方形 35">
                <a:extLst>
                  <a:ext uri="{FF2B5EF4-FFF2-40B4-BE49-F238E27FC236}">
                    <a16:creationId xmlns:a16="http://schemas.microsoft.com/office/drawing/2014/main" id="{758223C2-0CA7-1F43-9A81-487658A1D487}"/>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17" name="正方形/長方形 16">
              <a:extLst>
                <a:ext uri="{FF2B5EF4-FFF2-40B4-BE49-F238E27FC236}">
                  <a16:creationId xmlns:a16="http://schemas.microsoft.com/office/drawing/2014/main" id="{BB319894-65E6-604F-B7C6-A88B328DB6B1}"/>
                </a:ext>
              </a:extLst>
            </p:cNvPr>
            <p:cNvSpPr/>
            <p:nvPr/>
          </p:nvSpPr>
          <p:spPr>
            <a:xfrm>
              <a:off x="6876865" y="1866205"/>
              <a:ext cx="4639250" cy="46160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ja-JP" altLang="en-US">
                <a:latin typeface="MS Mincho" panose="02020609040205080304" pitchFamily="49" charset="-128"/>
                <a:ea typeface="MS Mincho" panose="02020609040205080304" pitchFamily="49" charset="-128"/>
              </a:endParaRPr>
            </a:p>
          </p:txBody>
        </p:sp>
        <p:grpSp>
          <p:nvGrpSpPr>
            <p:cNvPr id="18" name="グループ化 17">
              <a:extLst>
                <a:ext uri="{FF2B5EF4-FFF2-40B4-BE49-F238E27FC236}">
                  <a16:creationId xmlns:a16="http://schemas.microsoft.com/office/drawing/2014/main" id="{9278072B-5525-DD4B-A7C8-E80E3BC2257C}"/>
                </a:ext>
              </a:extLst>
            </p:cNvPr>
            <p:cNvGrpSpPr/>
            <p:nvPr/>
          </p:nvGrpSpPr>
          <p:grpSpPr>
            <a:xfrm>
              <a:off x="7125932" y="5361763"/>
              <a:ext cx="3818518" cy="949854"/>
              <a:chOff x="6688949" y="3330152"/>
              <a:chExt cx="3962400" cy="2085181"/>
            </a:xfrm>
          </p:grpSpPr>
          <p:sp>
            <p:nvSpPr>
              <p:cNvPr id="19" name="正方形/長方形 18">
                <a:extLst>
                  <a:ext uri="{FF2B5EF4-FFF2-40B4-BE49-F238E27FC236}">
                    <a16:creationId xmlns:a16="http://schemas.microsoft.com/office/drawing/2014/main" id="{DBA3156D-39A8-D249-BB88-1A41FDCEC002}"/>
                  </a:ext>
                </a:extLst>
              </p:cNvPr>
              <p:cNvSpPr>
                <a:spLocks/>
              </p:cNvSpPr>
              <p:nvPr/>
            </p:nvSpPr>
            <p:spPr>
              <a:xfrm>
                <a:off x="6857115" y="3330152"/>
                <a:ext cx="2333295" cy="21809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0" name="正方形/長方形 19">
                <a:extLst>
                  <a:ext uri="{FF2B5EF4-FFF2-40B4-BE49-F238E27FC236}">
                    <a16:creationId xmlns:a16="http://schemas.microsoft.com/office/drawing/2014/main" id="{8EB406EA-828F-B144-AC7B-F51B90D458FD}"/>
                  </a:ext>
                </a:extLst>
              </p:cNvPr>
              <p:cNvSpPr>
                <a:spLocks/>
              </p:cNvSpPr>
              <p:nvPr/>
            </p:nvSpPr>
            <p:spPr>
              <a:xfrm>
                <a:off x="9338014" y="3330152"/>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1" name="正方形/長方形 20">
                <a:extLst>
                  <a:ext uri="{FF2B5EF4-FFF2-40B4-BE49-F238E27FC236}">
                    <a16:creationId xmlns:a16="http://schemas.microsoft.com/office/drawing/2014/main" id="{38AEF41F-5A5E-D448-84B5-FADF44C8AF4C}"/>
                  </a:ext>
                </a:extLst>
              </p:cNvPr>
              <p:cNvSpPr>
                <a:spLocks/>
              </p:cNvSpPr>
              <p:nvPr/>
            </p:nvSpPr>
            <p:spPr>
              <a:xfrm>
                <a:off x="6688949" y="3797857"/>
                <a:ext cx="1723697"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2" name="正方形/長方形 21">
                <a:extLst>
                  <a:ext uri="{FF2B5EF4-FFF2-40B4-BE49-F238E27FC236}">
                    <a16:creationId xmlns:a16="http://schemas.microsoft.com/office/drawing/2014/main" id="{8A835189-27D7-6446-90AA-97C21A4CE8A5}"/>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3" name="正方形/長方形 22">
                <a:extLst>
                  <a:ext uri="{FF2B5EF4-FFF2-40B4-BE49-F238E27FC236}">
                    <a16:creationId xmlns:a16="http://schemas.microsoft.com/office/drawing/2014/main" id="{9CB81065-E1DF-434B-AF10-A63B09FCDA19}"/>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4" name="正方形/長方形 23">
                <a:extLst>
                  <a:ext uri="{FF2B5EF4-FFF2-40B4-BE49-F238E27FC236}">
                    <a16:creationId xmlns:a16="http://schemas.microsoft.com/office/drawing/2014/main" id="{932A3291-4BD2-8942-B022-022FFC63D854}"/>
                  </a:ext>
                </a:extLst>
              </p:cNvPr>
              <p:cNvSpPr>
                <a:spLocks/>
              </p:cNvSpPr>
              <p:nvPr/>
            </p:nvSpPr>
            <p:spPr>
              <a:xfrm>
                <a:off x="8173533" y="4276076"/>
                <a:ext cx="2477815"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5" name="正方形/長方形 24">
                <a:extLst>
                  <a:ext uri="{FF2B5EF4-FFF2-40B4-BE49-F238E27FC236}">
                    <a16:creationId xmlns:a16="http://schemas.microsoft.com/office/drawing/2014/main" id="{ED4F89D7-86A1-CD42-9D6A-7E4C618A9055}"/>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6" name="正方形/長方形 25">
                <a:extLst>
                  <a:ext uri="{FF2B5EF4-FFF2-40B4-BE49-F238E27FC236}">
                    <a16:creationId xmlns:a16="http://schemas.microsoft.com/office/drawing/2014/main" id="{646DAC39-E1CB-D244-9E12-60AB0DDB05E7}"/>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7" name="正方形/長方形 26">
                <a:extLst>
                  <a:ext uri="{FF2B5EF4-FFF2-40B4-BE49-F238E27FC236}">
                    <a16:creationId xmlns:a16="http://schemas.microsoft.com/office/drawing/2014/main" id="{DA9F4AD7-EAA2-5D48-8B99-DAE8AC164B96}"/>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sp>
        <p:nvSpPr>
          <p:cNvPr id="56" name="テキスト ボックス 55">
            <a:extLst>
              <a:ext uri="{FF2B5EF4-FFF2-40B4-BE49-F238E27FC236}">
                <a16:creationId xmlns:a16="http://schemas.microsoft.com/office/drawing/2014/main" id="{9E8E06BC-21E5-0C48-A0A3-6CC5303E714D}"/>
              </a:ext>
            </a:extLst>
          </p:cNvPr>
          <p:cNvSpPr txBox="1"/>
          <p:nvPr/>
        </p:nvSpPr>
        <p:spPr>
          <a:xfrm>
            <a:off x="501896" y="2416672"/>
            <a:ext cx="2946087"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kumimoji="1" lang="ja-JP" altLang="en-US" sz="1200"/>
              <a:t>　パラグラフの先頭には、そのパラグラフで書きたい内容の要約文を置く</a:t>
            </a:r>
          </a:p>
        </p:txBody>
      </p:sp>
      <p:sp>
        <p:nvSpPr>
          <p:cNvPr id="57" name="下矢印吹き出し 56">
            <a:extLst>
              <a:ext uri="{FF2B5EF4-FFF2-40B4-BE49-F238E27FC236}">
                <a16:creationId xmlns:a16="http://schemas.microsoft.com/office/drawing/2014/main" id="{C3703190-E70D-7842-AD3F-2F0F1D3C4A26}"/>
              </a:ext>
            </a:extLst>
          </p:cNvPr>
          <p:cNvSpPr/>
          <p:nvPr/>
        </p:nvSpPr>
        <p:spPr>
          <a:xfrm>
            <a:off x="4814701" y="3131493"/>
            <a:ext cx="1091919" cy="356461"/>
          </a:xfrm>
          <a:prstGeom prst="downArrowCallout">
            <a:avLst>
              <a:gd name="adj1" fmla="val 20953"/>
              <a:gd name="adj2" fmla="val 25000"/>
              <a:gd name="adj3" fmla="val 10835"/>
              <a:gd name="adj4" fmla="val 65765"/>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a:latin typeface="+mn-ea"/>
              </a:rPr>
              <a:t>要約文</a:t>
            </a:r>
          </a:p>
        </p:txBody>
      </p:sp>
      <p:sp>
        <p:nvSpPr>
          <p:cNvPr id="68" name="線吹き出し 1 (枠付き) 67">
            <a:extLst>
              <a:ext uri="{FF2B5EF4-FFF2-40B4-BE49-F238E27FC236}">
                <a16:creationId xmlns:a16="http://schemas.microsoft.com/office/drawing/2014/main" id="{301A73F4-780D-E640-84D9-F123C2F1B2F4}"/>
              </a:ext>
            </a:extLst>
          </p:cNvPr>
          <p:cNvSpPr/>
          <p:nvPr/>
        </p:nvSpPr>
        <p:spPr>
          <a:xfrm>
            <a:off x="272802" y="2351833"/>
            <a:ext cx="3388141" cy="558239"/>
          </a:xfrm>
          <a:prstGeom prst="borderCallout1">
            <a:avLst>
              <a:gd name="adj1" fmla="val 38448"/>
              <a:gd name="adj2" fmla="val 100019"/>
              <a:gd name="adj3" fmla="val 142044"/>
              <a:gd name="adj4" fmla="val 128981"/>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5ED41F43-0634-AC4C-A5CF-57D4C2BC9577}"/>
              </a:ext>
            </a:extLst>
          </p:cNvPr>
          <p:cNvSpPr txBox="1"/>
          <p:nvPr/>
        </p:nvSpPr>
        <p:spPr>
          <a:xfrm>
            <a:off x="491437" y="3274353"/>
            <a:ext cx="2946087"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ja-JP" altLang="en-US" sz="1200">
                <a:solidFill>
                  <a:schemeClr val="tx1"/>
                </a:solidFill>
              </a:rPr>
              <a:t>要約文をただ集めるだけでなく、ロジックが理解できるように文章を構成する。</a:t>
            </a:r>
            <a:endParaRPr kumimoji="1" lang="ja-JP" altLang="en-US" sz="1200" dirty="0">
              <a:solidFill>
                <a:schemeClr val="tx1"/>
              </a:solidFill>
            </a:endParaRPr>
          </a:p>
        </p:txBody>
      </p:sp>
      <p:sp>
        <p:nvSpPr>
          <p:cNvPr id="71" name="正方形/長方形 70">
            <a:extLst>
              <a:ext uri="{FF2B5EF4-FFF2-40B4-BE49-F238E27FC236}">
                <a16:creationId xmlns:a16="http://schemas.microsoft.com/office/drawing/2014/main" id="{EDDC2462-45CD-DD4A-ACF8-959D462EEA6F}"/>
              </a:ext>
            </a:extLst>
          </p:cNvPr>
          <p:cNvSpPr/>
          <p:nvPr/>
        </p:nvSpPr>
        <p:spPr>
          <a:xfrm>
            <a:off x="272802" y="3200151"/>
            <a:ext cx="3392177" cy="34965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コネクタ 75">
            <a:extLst>
              <a:ext uri="{FF2B5EF4-FFF2-40B4-BE49-F238E27FC236}">
                <a16:creationId xmlns:a16="http://schemas.microsoft.com/office/drawing/2014/main" id="{05FEA513-49CE-954B-83C9-EEC4E8796A00}"/>
              </a:ext>
            </a:extLst>
          </p:cNvPr>
          <p:cNvCxnSpPr>
            <a:cxnSpLocks/>
            <a:stCxn id="71" idx="3"/>
            <a:endCxn id="37" idx="1"/>
          </p:cNvCxnSpPr>
          <p:nvPr/>
        </p:nvCxnSpPr>
        <p:spPr>
          <a:xfrm flipV="1">
            <a:off x="3664979" y="3483611"/>
            <a:ext cx="1084453" cy="146483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直線コネクタ 78">
            <a:extLst>
              <a:ext uri="{FF2B5EF4-FFF2-40B4-BE49-F238E27FC236}">
                <a16:creationId xmlns:a16="http://schemas.microsoft.com/office/drawing/2014/main" id="{76B7E716-4CBF-9347-A05F-7D57DEA41BBA}"/>
              </a:ext>
            </a:extLst>
          </p:cNvPr>
          <p:cNvCxnSpPr>
            <a:cxnSpLocks/>
            <a:stCxn id="71" idx="3"/>
            <a:endCxn id="28" idx="1"/>
          </p:cNvCxnSpPr>
          <p:nvPr/>
        </p:nvCxnSpPr>
        <p:spPr>
          <a:xfrm flipV="1">
            <a:off x="3664979" y="4602337"/>
            <a:ext cx="1056651" cy="346104"/>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a:extLst>
              <a:ext uri="{FF2B5EF4-FFF2-40B4-BE49-F238E27FC236}">
                <a16:creationId xmlns:a16="http://schemas.microsoft.com/office/drawing/2014/main" id="{16DA7C74-8907-F047-85F4-4214C0097D27}"/>
              </a:ext>
            </a:extLst>
          </p:cNvPr>
          <p:cNvCxnSpPr>
            <a:cxnSpLocks/>
            <a:stCxn id="71" idx="3"/>
            <a:endCxn id="19" idx="1"/>
          </p:cNvCxnSpPr>
          <p:nvPr/>
        </p:nvCxnSpPr>
        <p:spPr>
          <a:xfrm>
            <a:off x="3664979" y="4948441"/>
            <a:ext cx="1084453" cy="701400"/>
          </a:xfrm>
          <a:prstGeom prst="line">
            <a:avLst/>
          </a:prstGeom>
          <a:ln w="12700"/>
        </p:spPr>
        <p:style>
          <a:lnRef idx="1">
            <a:schemeClr val="dk1"/>
          </a:lnRef>
          <a:fillRef idx="0">
            <a:schemeClr val="dk1"/>
          </a:fillRef>
          <a:effectRef idx="0">
            <a:schemeClr val="dk1"/>
          </a:effectRef>
          <a:fontRef idx="minor">
            <a:schemeClr val="tx1"/>
          </a:fontRef>
        </p:style>
      </p:cxnSp>
      <p:grpSp>
        <p:nvGrpSpPr>
          <p:cNvPr id="88" name="グループ化 87">
            <a:extLst>
              <a:ext uri="{FF2B5EF4-FFF2-40B4-BE49-F238E27FC236}">
                <a16:creationId xmlns:a16="http://schemas.microsoft.com/office/drawing/2014/main" id="{10F2D389-2C55-0642-878B-3F231128F5A9}"/>
              </a:ext>
            </a:extLst>
          </p:cNvPr>
          <p:cNvGrpSpPr/>
          <p:nvPr/>
        </p:nvGrpSpPr>
        <p:grpSpPr>
          <a:xfrm>
            <a:off x="350725" y="3810220"/>
            <a:ext cx="3232296" cy="2644502"/>
            <a:chOff x="162837" y="4423241"/>
            <a:chExt cx="3232296" cy="2226920"/>
          </a:xfrm>
        </p:grpSpPr>
        <p:sp>
          <p:nvSpPr>
            <p:cNvPr id="86" name="テキスト ボックス 85">
              <a:extLst>
                <a:ext uri="{FF2B5EF4-FFF2-40B4-BE49-F238E27FC236}">
                  <a16:creationId xmlns:a16="http://schemas.microsoft.com/office/drawing/2014/main" id="{1AAE7019-BA9F-5646-8E48-7BC591F0272F}"/>
                </a:ext>
              </a:extLst>
            </p:cNvPr>
            <p:cNvSpPr txBox="1"/>
            <p:nvPr/>
          </p:nvSpPr>
          <p:spPr>
            <a:xfrm>
              <a:off x="423198" y="4674774"/>
              <a:ext cx="2711571" cy="1710567"/>
            </a:xfrm>
            <a:prstGeom prst="rect">
              <a:avLst/>
            </a:prstGeom>
            <a:noFill/>
          </p:spPr>
          <p:txBody>
            <a:bodyPr wrap="square" rtlCol="0">
              <a:spAutoFit/>
            </a:bodyPr>
            <a:lstStyle/>
            <a:p>
              <a:pPr algn="just"/>
              <a:r>
                <a:rPr lang="ja-JP" altLang="en-US" sz="1050" dirty="0">
                  <a:latin typeface="MS Mincho" panose="02020609040205080304" pitchFamily="49" charset="-128"/>
                  <a:ea typeface="MS Mincho" panose="02020609040205080304" pitchFamily="49" charset="-128"/>
                </a:rPr>
                <a:t>　労働人口の減少による労働不足に対処するため、日本政府は外国人高度人材の受け入れ政策を進めている。</a:t>
              </a:r>
              <a:r>
                <a:rPr kumimoji="1" lang="ja-JP" altLang="en-US" sz="1050" dirty="0">
                  <a:latin typeface="MS Mincho" panose="02020609040205080304" pitchFamily="49" charset="-128"/>
                  <a:ea typeface="MS Mincho" panose="02020609040205080304" pitchFamily="49" charset="-128"/>
                </a:rPr>
                <a:t>（以下省略）</a:t>
              </a:r>
              <a:endParaRPr kumimoji="1" lang="en-US" altLang="ja-JP" sz="1050" dirty="0">
                <a:latin typeface="MS Mincho" panose="02020609040205080304" pitchFamily="49" charset="-128"/>
                <a:ea typeface="MS Mincho" panose="02020609040205080304" pitchFamily="49" charset="-128"/>
              </a:endParaRPr>
            </a:p>
            <a:p>
              <a:pPr algn="just"/>
              <a:endParaRPr kumimoji="1" lang="en-US" altLang="ja-JP" sz="1050" dirty="0">
                <a:latin typeface="MS Mincho" panose="02020609040205080304" pitchFamily="49" charset="-128"/>
                <a:ea typeface="MS Mincho" panose="02020609040205080304" pitchFamily="49" charset="-128"/>
              </a:endParaRPr>
            </a:p>
            <a:p>
              <a:pPr algn="just"/>
              <a:r>
                <a:rPr lang="ja-JP" altLang="en-US" sz="1050" dirty="0">
                  <a:latin typeface="MS Mincho" panose="02020609040205080304" pitchFamily="49" charset="-128"/>
                  <a:ea typeface="MS Mincho" panose="02020609040205080304" pitchFamily="49" charset="-128"/>
                </a:rPr>
                <a:t>　</a:t>
              </a:r>
              <a:r>
                <a:rPr kumimoji="0" lang="ja-JP" altLang="en-US" sz="1050" dirty="0">
                  <a:latin typeface="MS Mincho" panose="02020609040205080304" pitchFamily="49" charset="-128"/>
                  <a:ea typeface="MS Mincho" panose="02020609040205080304" pitchFamily="49" charset="-128"/>
                  <a:cs typeface="Times New Roman" panose="02020603050405020304" pitchFamily="18" charset="0"/>
                </a:rPr>
                <a:t>しかし、外国人就労者の定着率が</a:t>
              </a:r>
              <a:r>
                <a:rPr lang="ja-JP" altLang="en-US" sz="1050" dirty="0">
                  <a:latin typeface="MS Mincho" panose="02020609040205080304" pitchFamily="49" charset="-128"/>
                  <a:ea typeface="MS Mincho" panose="02020609040205080304" pitchFamily="49" charset="-128"/>
                </a:rPr>
                <a:t>低いのは現状である。（以下省略）</a:t>
              </a:r>
              <a:endParaRPr lang="en-US" altLang="ja-JP" sz="1050" dirty="0">
                <a:latin typeface="MS Mincho" panose="02020609040205080304" pitchFamily="49" charset="-128"/>
                <a:ea typeface="MS Mincho" panose="02020609040205080304" pitchFamily="49" charset="-128"/>
              </a:endParaRPr>
            </a:p>
            <a:p>
              <a:pPr algn="just"/>
              <a:endParaRPr lang="en-US" altLang="ja-JP" sz="1050" dirty="0">
                <a:latin typeface="MS Mincho" panose="02020609040205080304" pitchFamily="49" charset="-128"/>
                <a:ea typeface="MS Mincho" panose="02020609040205080304" pitchFamily="49" charset="-128"/>
              </a:endParaRPr>
            </a:p>
            <a:p>
              <a:pPr algn="just"/>
              <a:r>
                <a:rPr kumimoji="1" lang="ja-JP" altLang="en-US" sz="1050" dirty="0">
                  <a:latin typeface="MS Mincho" panose="02020609040205080304" pitchFamily="49" charset="-128"/>
                  <a:ea typeface="MS Mincho" panose="02020609040205080304" pitchFamily="49" charset="-128"/>
                </a:rPr>
                <a:t>　</a:t>
              </a:r>
              <a:r>
                <a:rPr lang="ja-JP" altLang="en-US" sz="1050" dirty="0">
                  <a:latin typeface="MS Mincho" panose="02020609040205080304" pitchFamily="49" charset="-128"/>
                  <a:ea typeface="MS Mincho" panose="02020609040205080304" pitchFamily="49" charset="-128"/>
                </a:rPr>
                <a:t>言語や文化の差異により、日本企業で働いている外国人社員が就労場面において様々問題を抱えているのが原因の１つである 。（以下省略）</a:t>
              </a:r>
              <a:endParaRPr lang="en-US" altLang="ja-JP" sz="1050" dirty="0">
                <a:latin typeface="MS Mincho" panose="02020609040205080304" pitchFamily="49" charset="-128"/>
                <a:ea typeface="MS Mincho" panose="02020609040205080304" pitchFamily="49" charset="-128"/>
              </a:endParaRPr>
            </a:p>
          </p:txBody>
        </p:sp>
        <p:sp>
          <p:nvSpPr>
            <p:cNvPr id="87" name="縦巻き 86">
              <a:extLst>
                <a:ext uri="{FF2B5EF4-FFF2-40B4-BE49-F238E27FC236}">
                  <a16:creationId xmlns:a16="http://schemas.microsoft.com/office/drawing/2014/main" id="{A475E67A-1102-D84D-9DBA-599D952002AE}"/>
                </a:ext>
              </a:extLst>
            </p:cNvPr>
            <p:cNvSpPr/>
            <p:nvPr/>
          </p:nvSpPr>
          <p:spPr>
            <a:xfrm>
              <a:off x="162837" y="4423241"/>
              <a:ext cx="3232296" cy="2226920"/>
            </a:xfrm>
            <a:prstGeom prst="verticalScroll">
              <a:avLst>
                <a:gd name="adj" fmla="val 7085"/>
              </a:avLst>
            </a:prstGeom>
            <a:no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91" name="フリーフォーム 90">
            <a:extLst>
              <a:ext uri="{FF2B5EF4-FFF2-40B4-BE49-F238E27FC236}">
                <a16:creationId xmlns:a16="http://schemas.microsoft.com/office/drawing/2014/main" id="{75CB5CC2-3FC4-6542-9726-1A4EEFB81C9A}"/>
              </a:ext>
            </a:extLst>
          </p:cNvPr>
          <p:cNvSpPr/>
          <p:nvPr/>
        </p:nvSpPr>
        <p:spPr>
          <a:xfrm>
            <a:off x="4692405" y="4683226"/>
            <a:ext cx="1997664" cy="939413"/>
          </a:xfrm>
          <a:custGeom>
            <a:avLst/>
            <a:gdLst>
              <a:gd name="connsiteX0" fmla="*/ 2142057 w 2400544"/>
              <a:gd name="connsiteY0" fmla="*/ 0 h 914400"/>
              <a:gd name="connsiteX1" fmla="*/ 2225184 w 2400544"/>
              <a:gd name="connsiteY1" fmla="*/ 166254 h 914400"/>
              <a:gd name="connsiteX2" fmla="*/ 139446 w 2400544"/>
              <a:gd name="connsiteY2" fmla="*/ 657461 h 914400"/>
              <a:gd name="connsiteX3" fmla="*/ 192345 w 2400544"/>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400544" h="914400">
                <a:moveTo>
                  <a:pt x="2142057" y="0"/>
                </a:moveTo>
                <a:cubicBezTo>
                  <a:pt x="2350505" y="28338"/>
                  <a:pt x="2558953" y="56677"/>
                  <a:pt x="2225184" y="166254"/>
                </a:cubicBezTo>
                <a:cubicBezTo>
                  <a:pt x="1891415" y="275831"/>
                  <a:pt x="478252" y="532770"/>
                  <a:pt x="139446" y="657461"/>
                </a:cubicBezTo>
                <a:cubicBezTo>
                  <a:pt x="-199361" y="782152"/>
                  <a:pt x="184788" y="869058"/>
                  <a:pt x="192345" y="914400"/>
                </a:cubicBezTo>
              </a:path>
            </a:pathLst>
          </a:custGeom>
          <a:ln w="19050">
            <a:solidFill>
              <a:srgbClr val="FF0000"/>
            </a:solidFill>
            <a:headEnd type="arrow" w="med" len="med"/>
            <a:tailEnd type="arrow" w="med" len="med"/>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n w="0"/>
              <a:effectLst>
                <a:outerShdw blurRad="38100" dist="19050" dir="2700000" algn="tl" rotWithShape="0">
                  <a:schemeClr val="dk1">
                    <a:alpha val="40000"/>
                  </a:schemeClr>
                </a:outerShdw>
              </a:effectLst>
            </a:endParaRPr>
          </a:p>
        </p:txBody>
      </p:sp>
      <p:sp>
        <p:nvSpPr>
          <p:cNvPr id="92" name="フリーフォーム 91">
            <a:extLst>
              <a:ext uri="{FF2B5EF4-FFF2-40B4-BE49-F238E27FC236}">
                <a16:creationId xmlns:a16="http://schemas.microsoft.com/office/drawing/2014/main" id="{07A7977A-A5E8-604C-9892-E8C26ABD0E9E}"/>
              </a:ext>
            </a:extLst>
          </p:cNvPr>
          <p:cNvSpPr/>
          <p:nvPr/>
        </p:nvSpPr>
        <p:spPr>
          <a:xfrm>
            <a:off x="4692405" y="3564256"/>
            <a:ext cx="1997664" cy="989518"/>
          </a:xfrm>
          <a:custGeom>
            <a:avLst/>
            <a:gdLst>
              <a:gd name="connsiteX0" fmla="*/ 2142057 w 2400544"/>
              <a:gd name="connsiteY0" fmla="*/ 0 h 914400"/>
              <a:gd name="connsiteX1" fmla="*/ 2225184 w 2400544"/>
              <a:gd name="connsiteY1" fmla="*/ 166254 h 914400"/>
              <a:gd name="connsiteX2" fmla="*/ 139446 w 2400544"/>
              <a:gd name="connsiteY2" fmla="*/ 657461 h 914400"/>
              <a:gd name="connsiteX3" fmla="*/ 192345 w 2400544"/>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400544" h="914400">
                <a:moveTo>
                  <a:pt x="2142057" y="0"/>
                </a:moveTo>
                <a:cubicBezTo>
                  <a:pt x="2350505" y="28338"/>
                  <a:pt x="2558953" y="56677"/>
                  <a:pt x="2225184" y="166254"/>
                </a:cubicBezTo>
                <a:cubicBezTo>
                  <a:pt x="1891415" y="275831"/>
                  <a:pt x="478252" y="532770"/>
                  <a:pt x="139446" y="657461"/>
                </a:cubicBezTo>
                <a:cubicBezTo>
                  <a:pt x="-199361" y="782152"/>
                  <a:pt x="184788" y="869058"/>
                  <a:pt x="192345" y="914400"/>
                </a:cubicBezTo>
              </a:path>
            </a:pathLst>
          </a:custGeom>
          <a:ln w="19050">
            <a:solidFill>
              <a:srgbClr val="FF0000"/>
            </a:solidFill>
            <a:headEnd type="arrow" w="med" len="med"/>
            <a:tailEnd type="arrow" w="med" len="med"/>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n w="0"/>
              <a:effectLst>
                <a:outerShdw blurRad="38100" dist="19050" dir="2700000" algn="tl" rotWithShape="0">
                  <a:schemeClr val="dk1">
                    <a:alpha val="40000"/>
                  </a:schemeClr>
                </a:outerShdw>
              </a:effectLst>
            </a:endParaRPr>
          </a:p>
        </p:txBody>
      </p:sp>
      <p:sp>
        <p:nvSpPr>
          <p:cNvPr id="94" name="角丸四角形 93">
            <a:extLst>
              <a:ext uri="{FF2B5EF4-FFF2-40B4-BE49-F238E27FC236}">
                <a16:creationId xmlns:a16="http://schemas.microsoft.com/office/drawing/2014/main" id="{D31E39B4-2265-104F-9A48-B2DCF7DC77BC}"/>
              </a:ext>
            </a:extLst>
          </p:cNvPr>
          <p:cNvSpPr/>
          <p:nvPr/>
        </p:nvSpPr>
        <p:spPr>
          <a:xfrm>
            <a:off x="5008760" y="4807930"/>
            <a:ext cx="1406660" cy="566470"/>
          </a:xfrm>
          <a:prstGeom prst="roundRect">
            <a:avLst/>
          </a:prstGeom>
          <a:solidFill>
            <a:schemeClr val="bg1"/>
          </a:solidFill>
          <a:ln>
            <a:prstDash val="lgDash"/>
          </a:ln>
        </p:spPr>
        <p:style>
          <a:lnRef idx="2">
            <a:schemeClr val="dk1"/>
          </a:lnRef>
          <a:fillRef idx="1">
            <a:schemeClr val="lt1"/>
          </a:fillRef>
          <a:effectRef idx="0">
            <a:schemeClr val="dk1"/>
          </a:effectRef>
          <a:fontRef idx="minor">
            <a:schemeClr val="dk1"/>
          </a:fontRef>
        </p:style>
        <p:txBody>
          <a:bodyPr rtlCol="0" anchor="ctr"/>
          <a:lstStyle/>
          <a:p>
            <a:pPr algn="just"/>
            <a:r>
              <a:rPr lang="ja-JP" altLang="en-US" sz="1050"/>
              <a:t>　各パラグラフの要約文が繋がるように書く</a:t>
            </a:r>
            <a:endParaRPr kumimoji="1" lang="ja-JP" altLang="en-US" sz="1050"/>
          </a:p>
        </p:txBody>
      </p:sp>
      <p:sp>
        <p:nvSpPr>
          <p:cNvPr id="108" name="右大かっこ 107">
            <a:extLst>
              <a:ext uri="{FF2B5EF4-FFF2-40B4-BE49-F238E27FC236}">
                <a16:creationId xmlns:a16="http://schemas.microsoft.com/office/drawing/2014/main" id="{69056D81-8556-8E42-B1E5-45524E8FE8D8}"/>
              </a:ext>
            </a:extLst>
          </p:cNvPr>
          <p:cNvSpPr/>
          <p:nvPr/>
        </p:nvSpPr>
        <p:spPr>
          <a:xfrm>
            <a:off x="8067946" y="3483610"/>
            <a:ext cx="290257" cy="3042204"/>
          </a:xfrm>
          <a:prstGeom prst="righ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C367408B-C6AF-9E44-BC52-DF3365E3B752}"/>
              </a:ext>
            </a:extLst>
          </p:cNvPr>
          <p:cNvSpPr txBox="1"/>
          <p:nvPr/>
        </p:nvSpPr>
        <p:spPr>
          <a:xfrm>
            <a:off x="7882805" y="2553247"/>
            <a:ext cx="646588" cy="369332"/>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t>総論</a:t>
            </a:r>
          </a:p>
        </p:txBody>
      </p:sp>
      <p:sp>
        <p:nvSpPr>
          <p:cNvPr id="110" name="テキスト ボックス 109">
            <a:extLst>
              <a:ext uri="{FF2B5EF4-FFF2-40B4-BE49-F238E27FC236}">
                <a16:creationId xmlns:a16="http://schemas.microsoft.com/office/drawing/2014/main" id="{E2AECC15-3D83-D646-B934-06DC8CB56B0D}"/>
              </a:ext>
            </a:extLst>
          </p:cNvPr>
          <p:cNvSpPr txBox="1"/>
          <p:nvPr/>
        </p:nvSpPr>
        <p:spPr>
          <a:xfrm>
            <a:off x="7882805" y="4801873"/>
            <a:ext cx="646588" cy="369332"/>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a:t>各</a:t>
            </a:r>
            <a:r>
              <a:rPr kumimoji="1" lang="ja-JP" altLang="en-US"/>
              <a:t>論</a:t>
            </a:r>
          </a:p>
        </p:txBody>
      </p:sp>
      <p:sp>
        <p:nvSpPr>
          <p:cNvPr id="112" name="フリーフォーム 111">
            <a:extLst>
              <a:ext uri="{FF2B5EF4-FFF2-40B4-BE49-F238E27FC236}">
                <a16:creationId xmlns:a16="http://schemas.microsoft.com/office/drawing/2014/main" id="{F16A5212-6366-714A-B202-5027BBED3680}"/>
              </a:ext>
            </a:extLst>
          </p:cNvPr>
          <p:cNvSpPr/>
          <p:nvPr/>
        </p:nvSpPr>
        <p:spPr>
          <a:xfrm>
            <a:off x="6350807" y="2788572"/>
            <a:ext cx="64613" cy="634763"/>
          </a:xfrm>
          <a:custGeom>
            <a:avLst/>
            <a:gdLst>
              <a:gd name="connsiteX0" fmla="*/ 37785 w 279840"/>
              <a:gd name="connsiteY0" fmla="*/ 0 h 831272"/>
              <a:gd name="connsiteX1" fmla="*/ 279610 w 279840"/>
              <a:gd name="connsiteY1" fmla="*/ 272052 h 831272"/>
              <a:gd name="connsiteX2" fmla="*/ 0 w 279840"/>
              <a:gd name="connsiteY2" fmla="*/ 831272 h 831272"/>
            </a:gdLst>
            <a:ahLst/>
            <a:cxnLst>
              <a:cxn ang="0">
                <a:pos x="connsiteX0" y="connsiteY0"/>
              </a:cxn>
              <a:cxn ang="0">
                <a:pos x="connsiteX1" y="connsiteY1"/>
              </a:cxn>
              <a:cxn ang="0">
                <a:pos x="connsiteX2" y="connsiteY2"/>
              </a:cxn>
            </a:cxnLst>
            <a:rect l="l" t="t" r="r" b="b"/>
            <a:pathLst>
              <a:path w="279840" h="831272">
                <a:moveTo>
                  <a:pt x="37785" y="0"/>
                </a:moveTo>
                <a:cubicBezTo>
                  <a:pt x="161846" y="66753"/>
                  <a:pt x="285908" y="133507"/>
                  <a:pt x="279610" y="272052"/>
                </a:cubicBezTo>
                <a:cubicBezTo>
                  <a:pt x="273312" y="410597"/>
                  <a:pt x="136656" y="620934"/>
                  <a:pt x="0" y="831272"/>
                </a:cubicBezTo>
              </a:path>
            </a:pathLst>
          </a:custGeom>
          <a:ln w="28575">
            <a:headEnd type="none" w="med" len="med"/>
            <a:tailEnd type="triangle" w="med" len="med"/>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4" name="フリーフォーム 113">
            <a:extLst>
              <a:ext uri="{FF2B5EF4-FFF2-40B4-BE49-F238E27FC236}">
                <a16:creationId xmlns:a16="http://schemas.microsoft.com/office/drawing/2014/main" id="{6AB5E0CE-C647-6542-B522-CE240D974995}"/>
              </a:ext>
            </a:extLst>
          </p:cNvPr>
          <p:cNvSpPr/>
          <p:nvPr/>
        </p:nvSpPr>
        <p:spPr>
          <a:xfrm>
            <a:off x="6719294" y="3019113"/>
            <a:ext cx="415509" cy="2617841"/>
          </a:xfrm>
          <a:custGeom>
            <a:avLst/>
            <a:gdLst>
              <a:gd name="connsiteX0" fmla="*/ 355180 w 581060"/>
              <a:gd name="connsiteY0" fmla="*/ 0 h 2380463"/>
              <a:gd name="connsiteX1" fmla="*/ 566777 w 581060"/>
              <a:gd name="connsiteY1" fmla="*/ 619676 h 2380463"/>
              <a:gd name="connsiteX2" fmla="*/ 0 w 581060"/>
              <a:gd name="connsiteY2" fmla="*/ 2380463 h 2380463"/>
            </a:gdLst>
            <a:ahLst/>
            <a:cxnLst>
              <a:cxn ang="0">
                <a:pos x="connsiteX0" y="connsiteY0"/>
              </a:cxn>
              <a:cxn ang="0">
                <a:pos x="connsiteX1" y="connsiteY1"/>
              </a:cxn>
              <a:cxn ang="0">
                <a:pos x="connsiteX2" y="connsiteY2"/>
              </a:cxn>
            </a:cxnLst>
            <a:rect l="l" t="t" r="r" b="b"/>
            <a:pathLst>
              <a:path w="581060" h="2380463">
                <a:moveTo>
                  <a:pt x="355180" y="0"/>
                </a:moveTo>
                <a:cubicBezTo>
                  <a:pt x="490577" y="111466"/>
                  <a:pt x="625974" y="222932"/>
                  <a:pt x="566777" y="619676"/>
                </a:cubicBezTo>
                <a:cubicBezTo>
                  <a:pt x="507580" y="1016420"/>
                  <a:pt x="253790" y="1698441"/>
                  <a:pt x="0" y="2380463"/>
                </a:cubicBezTo>
              </a:path>
            </a:pathLst>
          </a:custGeom>
          <a:ln w="28575">
            <a:headEnd type="none" w="med" len="med"/>
            <a:tailEnd type="triangle" w="med" len="med"/>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5" name="テキスト ボックス 114">
            <a:extLst>
              <a:ext uri="{FF2B5EF4-FFF2-40B4-BE49-F238E27FC236}">
                <a16:creationId xmlns:a16="http://schemas.microsoft.com/office/drawing/2014/main" id="{BB8842D4-1BBA-CD46-844B-0DB73FF29A8D}"/>
              </a:ext>
            </a:extLst>
          </p:cNvPr>
          <p:cNvSpPr txBox="1"/>
          <p:nvPr/>
        </p:nvSpPr>
        <p:spPr>
          <a:xfrm>
            <a:off x="9180786" y="2070666"/>
            <a:ext cx="2339102" cy="307777"/>
          </a:xfrm>
          <a:prstGeom prst="rect">
            <a:avLst/>
          </a:prstGeom>
          <a:noFill/>
        </p:spPr>
        <p:txBody>
          <a:bodyPr wrap="square" rtlCol="0">
            <a:spAutoFit/>
          </a:bodyPr>
          <a:lstStyle/>
          <a:p>
            <a:r>
              <a:rPr kumimoji="1" lang="ja-JP" altLang="en-US" sz="1400" dirty="0"/>
              <a:t>総論と対応するように書く</a:t>
            </a:r>
          </a:p>
        </p:txBody>
      </p:sp>
      <p:sp>
        <p:nvSpPr>
          <p:cNvPr id="116" name="テキスト ボックス 115">
            <a:extLst>
              <a:ext uri="{FF2B5EF4-FFF2-40B4-BE49-F238E27FC236}">
                <a16:creationId xmlns:a16="http://schemas.microsoft.com/office/drawing/2014/main" id="{4C179E9D-1BFF-5A4F-96BE-787DDE5E31D5}"/>
              </a:ext>
            </a:extLst>
          </p:cNvPr>
          <p:cNvSpPr txBox="1"/>
          <p:nvPr/>
        </p:nvSpPr>
        <p:spPr>
          <a:xfrm>
            <a:off x="9273987" y="2411909"/>
            <a:ext cx="2138174" cy="830997"/>
          </a:xfrm>
          <a:prstGeom prst="rect">
            <a:avLst/>
          </a:prstGeom>
          <a:noFill/>
        </p:spPr>
        <p:txBody>
          <a:bodyPr wrap="square" rtlCol="0">
            <a:spAutoFit/>
          </a:bodyPr>
          <a:lstStyle/>
          <a:p>
            <a:r>
              <a:rPr kumimoji="1" lang="ja-JP" altLang="en-US" sz="1200" dirty="0"/>
              <a:t>　重要なトピックは総論と対応するように</a:t>
            </a:r>
            <a:r>
              <a:rPr kumimoji="1" lang="ja-JP" altLang="en-US" sz="1200"/>
              <a:t>書く。重要</a:t>
            </a:r>
            <a:r>
              <a:rPr kumimoji="1" lang="ja-JP" altLang="en-US" sz="1200" dirty="0"/>
              <a:t>でないトピックは各論でだけ</a:t>
            </a:r>
            <a:r>
              <a:rPr kumimoji="1" lang="ja-JP" altLang="en-US" sz="1200"/>
              <a:t>述べればよい。</a:t>
            </a:r>
            <a:endParaRPr kumimoji="1" lang="ja-JP" altLang="en-US" sz="1200" dirty="0"/>
          </a:p>
        </p:txBody>
      </p:sp>
      <p:sp>
        <p:nvSpPr>
          <p:cNvPr id="118" name="正方形/長方形 117">
            <a:extLst>
              <a:ext uri="{FF2B5EF4-FFF2-40B4-BE49-F238E27FC236}">
                <a16:creationId xmlns:a16="http://schemas.microsoft.com/office/drawing/2014/main" id="{71D16AE3-1313-E442-BCBC-C18B34E308D0}"/>
              </a:ext>
            </a:extLst>
          </p:cNvPr>
          <p:cNvSpPr/>
          <p:nvPr/>
        </p:nvSpPr>
        <p:spPr>
          <a:xfrm>
            <a:off x="9095890" y="1959790"/>
            <a:ext cx="2458257" cy="15723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直線コネクタ 119">
            <a:extLst>
              <a:ext uri="{FF2B5EF4-FFF2-40B4-BE49-F238E27FC236}">
                <a16:creationId xmlns:a16="http://schemas.microsoft.com/office/drawing/2014/main" id="{ED94CD6B-AF3A-E148-8CF4-FDFDC86C79DB}"/>
              </a:ext>
            </a:extLst>
          </p:cNvPr>
          <p:cNvCxnSpPr>
            <a:cxnSpLocks/>
            <a:stCxn id="112" idx="0"/>
            <a:endCxn id="118" idx="1"/>
          </p:cNvCxnSpPr>
          <p:nvPr/>
        </p:nvCxnSpPr>
        <p:spPr>
          <a:xfrm flipV="1">
            <a:off x="6359531" y="2745979"/>
            <a:ext cx="2736359" cy="42593"/>
          </a:xfrm>
          <a:prstGeom prst="line">
            <a:avLst/>
          </a:prstGeom>
          <a:ln w="12700"/>
        </p:spPr>
        <p:style>
          <a:lnRef idx="1">
            <a:schemeClr val="dk1"/>
          </a:lnRef>
          <a:fillRef idx="0">
            <a:schemeClr val="dk1"/>
          </a:fillRef>
          <a:effectRef idx="0">
            <a:schemeClr val="dk1"/>
          </a:effectRef>
          <a:fontRef idx="minor">
            <a:schemeClr val="tx1"/>
          </a:fontRef>
        </p:style>
      </p:cxnSp>
      <p:cxnSp>
        <p:nvCxnSpPr>
          <p:cNvPr id="124" name="直線コネクタ 123">
            <a:extLst>
              <a:ext uri="{FF2B5EF4-FFF2-40B4-BE49-F238E27FC236}">
                <a16:creationId xmlns:a16="http://schemas.microsoft.com/office/drawing/2014/main" id="{6314B851-4E9D-E043-AE20-0601732412DF}"/>
              </a:ext>
            </a:extLst>
          </p:cNvPr>
          <p:cNvCxnSpPr>
            <a:cxnSpLocks/>
            <a:stCxn id="114" idx="1"/>
            <a:endCxn id="118" idx="1"/>
          </p:cNvCxnSpPr>
          <p:nvPr/>
        </p:nvCxnSpPr>
        <p:spPr>
          <a:xfrm flipV="1">
            <a:off x="7124589" y="2745979"/>
            <a:ext cx="1971301" cy="954604"/>
          </a:xfrm>
          <a:prstGeom prst="line">
            <a:avLst/>
          </a:prstGeom>
          <a:ln w="12700"/>
        </p:spPr>
        <p:style>
          <a:lnRef idx="1">
            <a:schemeClr val="dk1"/>
          </a:lnRef>
          <a:fillRef idx="0">
            <a:schemeClr val="dk1"/>
          </a:fillRef>
          <a:effectRef idx="0">
            <a:schemeClr val="dk1"/>
          </a:effectRef>
          <a:fontRef idx="minor">
            <a:schemeClr val="tx1"/>
          </a:fontRef>
        </p:style>
      </p:cxnSp>
      <p:pic>
        <p:nvPicPr>
          <p:cNvPr id="128" name="図 127" descr="アイコン&#10;&#10;自動的に生成された説明">
            <a:extLst>
              <a:ext uri="{FF2B5EF4-FFF2-40B4-BE49-F238E27FC236}">
                <a16:creationId xmlns:a16="http://schemas.microsoft.com/office/drawing/2014/main" id="{565B49D9-340D-DD4C-94D6-0B3F6C6D71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009769" y="5636950"/>
            <a:ext cx="1059779" cy="1059779"/>
          </a:xfrm>
          <a:prstGeom prst="rect">
            <a:avLst/>
          </a:prstGeom>
        </p:spPr>
      </p:pic>
      <p:sp>
        <p:nvSpPr>
          <p:cNvPr id="129" name="角丸四角形吹き出し 128">
            <a:extLst>
              <a:ext uri="{FF2B5EF4-FFF2-40B4-BE49-F238E27FC236}">
                <a16:creationId xmlns:a16="http://schemas.microsoft.com/office/drawing/2014/main" id="{FE698C07-648D-7D4B-BFAF-0A5F0C220DCB}"/>
              </a:ext>
            </a:extLst>
          </p:cNvPr>
          <p:cNvSpPr/>
          <p:nvPr/>
        </p:nvSpPr>
        <p:spPr>
          <a:xfrm>
            <a:off x="9018480" y="3775624"/>
            <a:ext cx="2660483" cy="1572378"/>
          </a:xfrm>
          <a:prstGeom prst="wedgeRoundRectCallout">
            <a:avLst>
              <a:gd name="adj1" fmla="val 29537"/>
              <a:gd name="adj2" fmla="val 8904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solidFill>
                  <a:schemeClr val="tx1"/>
                </a:solidFill>
              </a:rPr>
              <a:t>要約文の例外！</a:t>
            </a:r>
            <a:endParaRPr kumimoji="1" lang="en-US" altLang="ja-JP" dirty="0">
              <a:solidFill>
                <a:schemeClr val="tx1"/>
              </a:solidFill>
            </a:endParaRPr>
          </a:p>
          <a:p>
            <a:pPr algn="just"/>
            <a:r>
              <a:rPr lang="ja-JP" altLang="en-US" dirty="0">
                <a:solidFill>
                  <a:schemeClr val="tx1"/>
                </a:solidFill>
              </a:rPr>
              <a:t>　</a:t>
            </a:r>
            <a:r>
              <a:rPr lang="ja-JP" altLang="en-US" sz="1200" dirty="0">
                <a:solidFill>
                  <a:schemeClr val="tx1"/>
                </a:solidFill>
              </a:rPr>
              <a:t>総論や結論のようにまとめをしているパラグラフ全体がまとめの役割を担う所では、要約文に相当する文がないこともある。</a:t>
            </a:r>
            <a:endParaRPr kumimoji="1" lang="ja-JP" altLang="en-US" sz="1200" dirty="0">
              <a:solidFill>
                <a:schemeClr val="tx1"/>
              </a:solidFill>
            </a:endParaRPr>
          </a:p>
        </p:txBody>
      </p:sp>
      <p:sp>
        <p:nvSpPr>
          <p:cNvPr id="75" name="正方形/長方形 74">
            <a:extLst>
              <a:ext uri="{FF2B5EF4-FFF2-40B4-BE49-F238E27FC236}">
                <a16:creationId xmlns:a16="http://schemas.microsoft.com/office/drawing/2014/main" id="{66F2DED3-35D1-EE42-BF47-C9328ACB8487}"/>
              </a:ext>
            </a:extLst>
          </p:cNvPr>
          <p:cNvSpPr/>
          <p:nvPr/>
        </p:nvSpPr>
        <p:spPr>
          <a:xfrm>
            <a:off x="994778" y="722312"/>
            <a:ext cx="3042821"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要約文を先頭におく</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152644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9" name="角丸四角形吹き出し 8">
            <a:extLst>
              <a:ext uri="{FF2B5EF4-FFF2-40B4-BE49-F238E27FC236}">
                <a16:creationId xmlns:a16="http://schemas.microsoft.com/office/drawing/2014/main" id="{9975B5C7-F5E7-014E-BBCB-FBA34D3481B8}"/>
              </a:ext>
            </a:extLst>
          </p:cNvPr>
          <p:cNvSpPr/>
          <p:nvPr/>
        </p:nvSpPr>
        <p:spPr>
          <a:xfrm>
            <a:off x="2060028" y="2288082"/>
            <a:ext cx="8862668" cy="3428593"/>
          </a:xfrm>
          <a:prstGeom prst="wedgeRoundRectCallout">
            <a:avLst>
              <a:gd name="adj1" fmla="val -55627"/>
              <a:gd name="adj2" fmla="val 33684"/>
              <a:gd name="adj3" fmla="val 16667"/>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0" name="グループ化 9">
            <a:extLst>
              <a:ext uri="{FF2B5EF4-FFF2-40B4-BE49-F238E27FC236}">
                <a16:creationId xmlns:a16="http://schemas.microsoft.com/office/drawing/2014/main" id="{FAB0C2D6-4D17-E24F-A03F-4369715D61C8}"/>
              </a:ext>
            </a:extLst>
          </p:cNvPr>
          <p:cNvGrpSpPr/>
          <p:nvPr/>
        </p:nvGrpSpPr>
        <p:grpSpPr>
          <a:xfrm>
            <a:off x="121044" y="4828109"/>
            <a:ext cx="1777132" cy="1777132"/>
            <a:chOff x="121044" y="4828109"/>
            <a:chExt cx="1777132" cy="1777132"/>
          </a:xfrm>
        </p:grpSpPr>
        <p:pic>
          <p:nvPicPr>
            <p:cNvPr id="11" name="図 10" descr="アイコン&#10;&#10;自動的に生成された説明">
              <a:extLst>
                <a:ext uri="{FF2B5EF4-FFF2-40B4-BE49-F238E27FC236}">
                  <a16:creationId xmlns:a16="http://schemas.microsoft.com/office/drawing/2014/main" id="{2EE59648-2664-084C-B346-3082C4186C0A}"/>
                </a:ext>
              </a:extLst>
            </p:cNvPr>
            <p:cNvPicPr>
              <a:picLocks noChangeAspect="1"/>
            </p:cNvPicPr>
            <p:nvPr/>
          </p:nvPicPr>
          <p:blipFill>
            <a:blip r:embed="rId3"/>
            <a:stretch>
              <a:fillRect/>
            </a:stretch>
          </p:blipFill>
          <p:spPr>
            <a:xfrm>
              <a:off x="121044" y="4828109"/>
              <a:ext cx="1777132" cy="1777132"/>
            </a:xfrm>
            <a:prstGeom prst="rect">
              <a:avLst/>
            </a:prstGeom>
          </p:spPr>
        </p:pic>
        <p:sp>
          <p:nvSpPr>
            <p:cNvPr id="13" name="テキスト ボックス 12">
              <a:extLst>
                <a:ext uri="{FF2B5EF4-FFF2-40B4-BE49-F238E27FC236}">
                  <a16:creationId xmlns:a16="http://schemas.microsoft.com/office/drawing/2014/main" id="{EB09F7B0-6615-D44D-8595-BFBD144D7295}"/>
                </a:ext>
              </a:extLst>
            </p:cNvPr>
            <p:cNvSpPr txBox="1"/>
            <p:nvPr/>
          </p:nvSpPr>
          <p:spPr>
            <a:xfrm>
              <a:off x="522938" y="6152350"/>
              <a:ext cx="973343" cy="369332"/>
            </a:xfrm>
            <a:prstGeom prst="rect">
              <a:avLst/>
            </a:prstGeom>
            <a:noFill/>
          </p:spPr>
          <p:txBody>
            <a:bodyPr wrap="none" rtlCol="0">
              <a:spAutoFit/>
            </a:bodyPr>
            <a:lstStyle/>
            <a:p>
              <a:r>
                <a:rPr kumimoji="1" lang="en-US" altLang="ja-JP" b="1" dirty="0">
                  <a:latin typeface="Times New Roman" panose="02020603050405020304" pitchFamily="18" charset="0"/>
                  <a:ea typeface="STCaiyun" panose="02010800040101010101" pitchFamily="2" charset="-122"/>
                  <a:cs typeface="Times New Roman" panose="02020603050405020304" pitchFamily="18" charset="0"/>
                </a:rPr>
                <a:t> POINT</a:t>
              </a:r>
              <a:endParaRPr kumimoji="1" lang="ja-JP" altLang="en-US" b="1">
                <a:latin typeface="Times New Roman" panose="02020603050405020304" pitchFamily="18" charset="0"/>
                <a:ea typeface="STCaiyun" panose="02010800040101010101" pitchFamily="2" charset="-122"/>
                <a:cs typeface="Times New Roman" panose="02020603050405020304" pitchFamily="18" charset="0"/>
              </a:endParaRPr>
            </a:p>
          </p:txBody>
        </p:sp>
      </p:grpSp>
      <p:sp>
        <p:nvSpPr>
          <p:cNvPr id="14" name="テキスト ボックス 13">
            <a:extLst>
              <a:ext uri="{FF2B5EF4-FFF2-40B4-BE49-F238E27FC236}">
                <a16:creationId xmlns:a16="http://schemas.microsoft.com/office/drawing/2014/main" id="{60873612-E62F-D847-ABCA-A6E4BEFECDDC}"/>
              </a:ext>
            </a:extLst>
          </p:cNvPr>
          <p:cNvSpPr txBox="1"/>
          <p:nvPr/>
        </p:nvSpPr>
        <p:spPr>
          <a:xfrm>
            <a:off x="2447927" y="2536592"/>
            <a:ext cx="8307082" cy="2977931"/>
          </a:xfrm>
          <a:prstGeom prst="rect">
            <a:avLst/>
          </a:prstGeom>
          <a:noFill/>
        </p:spPr>
        <p:txBody>
          <a:bodyPr wrap="none" rtlCol="0">
            <a:spAutoFit/>
          </a:bodyPr>
          <a:lstStyle/>
          <a:p>
            <a:pPr marL="285750" indent="-285750">
              <a:lnSpc>
                <a:spcPct val="150000"/>
              </a:lnSpc>
              <a:buFont typeface="Wingdings" pitchFamily="2" charset="2"/>
              <a:buChar char="Ø"/>
            </a:pPr>
            <a:r>
              <a:rPr lang="ja-JP" altLang="en-US" sz="3200">
                <a:latin typeface="+mn-ea"/>
              </a:rPr>
              <a:t>要約文は１文で書く</a:t>
            </a:r>
            <a:endParaRPr lang="en-US" altLang="ja-JP" sz="3200" dirty="0">
              <a:latin typeface="+mn-ea"/>
            </a:endParaRPr>
          </a:p>
          <a:p>
            <a:pPr marL="285750" indent="-285750">
              <a:lnSpc>
                <a:spcPct val="150000"/>
              </a:lnSpc>
              <a:buFont typeface="Wingdings" pitchFamily="2" charset="2"/>
              <a:buChar char="Ø"/>
            </a:pPr>
            <a:r>
              <a:rPr lang="ja-JP" altLang="en-US" sz="3200">
                <a:latin typeface="+mn-ea"/>
              </a:rPr>
              <a:t>要約文はパラグラフの先頭に書く</a:t>
            </a:r>
          </a:p>
          <a:p>
            <a:pPr marL="285750" indent="-285750">
              <a:lnSpc>
                <a:spcPct val="150000"/>
              </a:lnSpc>
              <a:buFont typeface="Wingdings" pitchFamily="2" charset="2"/>
              <a:buChar char="Ø"/>
            </a:pPr>
            <a:r>
              <a:rPr lang="ja-JP" altLang="en-US" sz="3200">
                <a:latin typeface="+mn-ea"/>
              </a:rPr>
              <a:t>要約文は前のパラグラフの要約文と繋がる</a:t>
            </a:r>
            <a:endParaRPr lang="en-US" altLang="ja-JP" sz="3200" dirty="0">
              <a:latin typeface="+mn-ea"/>
            </a:endParaRPr>
          </a:p>
          <a:p>
            <a:pPr marL="285750" indent="-285750">
              <a:lnSpc>
                <a:spcPct val="150000"/>
              </a:lnSpc>
              <a:buFont typeface="Wingdings" pitchFamily="2" charset="2"/>
              <a:buChar char="Ø"/>
            </a:pPr>
            <a:r>
              <a:rPr lang="ja-JP" altLang="en-US" sz="3200">
                <a:latin typeface="+mn-ea"/>
              </a:rPr>
              <a:t>要約文は総論と対応する</a:t>
            </a:r>
          </a:p>
        </p:txBody>
      </p:sp>
      <p:sp>
        <p:nvSpPr>
          <p:cNvPr id="8" name="正方形/長方形 7">
            <a:extLst>
              <a:ext uri="{FF2B5EF4-FFF2-40B4-BE49-F238E27FC236}">
                <a16:creationId xmlns:a16="http://schemas.microsoft.com/office/drawing/2014/main" id="{6227705C-DD92-D143-B57B-4D591C2C9EAF}"/>
              </a:ext>
            </a:extLst>
          </p:cNvPr>
          <p:cNvSpPr/>
          <p:nvPr/>
        </p:nvSpPr>
        <p:spPr>
          <a:xfrm>
            <a:off x="994778" y="722312"/>
            <a:ext cx="3042821"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要約文を先頭におく</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3579076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12" name="テキスト ボックス 11">
            <a:extLst>
              <a:ext uri="{FF2B5EF4-FFF2-40B4-BE49-F238E27FC236}">
                <a16:creationId xmlns:a16="http://schemas.microsoft.com/office/drawing/2014/main" id="{CA535A8A-F1F5-BA4B-B644-E711A91317F4}"/>
              </a:ext>
            </a:extLst>
          </p:cNvPr>
          <p:cNvSpPr txBox="1"/>
          <p:nvPr/>
        </p:nvSpPr>
        <p:spPr>
          <a:xfrm>
            <a:off x="1077413" y="2822222"/>
            <a:ext cx="10479473" cy="2239267"/>
          </a:xfrm>
          <a:prstGeom prst="rect">
            <a:avLst/>
          </a:prstGeom>
          <a:noFill/>
        </p:spPr>
        <p:txBody>
          <a:bodyPr wrap="square" rtlCol="0">
            <a:spAutoFit/>
          </a:bodyPr>
          <a:lstStyle/>
          <a:p>
            <a:pPr marL="285750" indent="-285750">
              <a:lnSpc>
                <a:spcPct val="150000"/>
              </a:lnSpc>
              <a:buFont typeface="Wingdings" pitchFamily="2" charset="2"/>
              <a:buChar char="Ø"/>
            </a:pPr>
            <a:r>
              <a:rPr lang="ja-JP" altLang="en-US" sz="3200">
                <a:latin typeface="+mn-ea"/>
              </a:rPr>
              <a:t>その文だけで分かるように具体的に書く</a:t>
            </a:r>
            <a:endParaRPr lang="en-US" altLang="ja-JP" sz="3200" dirty="0">
              <a:latin typeface="+mn-ea"/>
            </a:endParaRPr>
          </a:p>
          <a:p>
            <a:pPr marL="285750" indent="-285750">
              <a:lnSpc>
                <a:spcPct val="150000"/>
              </a:lnSpc>
              <a:buFont typeface="Wingdings" pitchFamily="2" charset="2"/>
              <a:buChar char="Ø"/>
            </a:pPr>
            <a:r>
              <a:rPr lang="ja-JP" altLang="en-US" sz="3200">
                <a:latin typeface="+mn-ea"/>
              </a:rPr>
              <a:t>情報を絞り、ポイントを強調できるように簡潔に書く</a:t>
            </a:r>
            <a:endParaRPr lang="en-US" altLang="ja-JP" sz="3200" dirty="0">
              <a:latin typeface="+mn-ea"/>
            </a:endParaRPr>
          </a:p>
          <a:p>
            <a:pPr marL="285750" indent="-285750">
              <a:lnSpc>
                <a:spcPct val="150000"/>
              </a:lnSpc>
              <a:buFont typeface="Wingdings" pitchFamily="2" charset="2"/>
              <a:buChar char="Ø"/>
            </a:pPr>
            <a:r>
              <a:rPr lang="ja-JP" altLang="en-US" sz="3200">
                <a:latin typeface="+mn-ea"/>
              </a:rPr>
              <a:t>主語はそのパラグラフのキーワードにする</a:t>
            </a:r>
          </a:p>
        </p:txBody>
      </p:sp>
      <p:grpSp>
        <p:nvGrpSpPr>
          <p:cNvPr id="15" name="グループ化 14">
            <a:extLst>
              <a:ext uri="{FF2B5EF4-FFF2-40B4-BE49-F238E27FC236}">
                <a16:creationId xmlns:a16="http://schemas.microsoft.com/office/drawing/2014/main" id="{4EDF7312-85C6-CB4A-9203-44848688F44F}"/>
              </a:ext>
            </a:extLst>
          </p:cNvPr>
          <p:cNvGrpSpPr/>
          <p:nvPr/>
        </p:nvGrpSpPr>
        <p:grpSpPr>
          <a:xfrm>
            <a:off x="299733" y="1567945"/>
            <a:ext cx="3487076" cy="741363"/>
            <a:chOff x="150646" y="1392993"/>
            <a:chExt cx="3487076" cy="741363"/>
          </a:xfrm>
        </p:grpSpPr>
        <p:sp>
          <p:nvSpPr>
            <p:cNvPr id="16" name="テキスト ボックス 15">
              <a:extLst>
                <a:ext uri="{FF2B5EF4-FFF2-40B4-BE49-F238E27FC236}">
                  <a16:creationId xmlns:a16="http://schemas.microsoft.com/office/drawing/2014/main" id="{D134A28B-E3CB-3749-B99C-3F3D5EDB2363}"/>
                </a:ext>
              </a:extLst>
            </p:cNvPr>
            <p:cNvSpPr txBox="1"/>
            <p:nvPr/>
          </p:nvSpPr>
          <p:spPr>
            <a:xfrm>
              <a:off x="928326" y="1409427"/>
              <a:ext cx="2709396"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注意すべきこと</a:t>
              </a:r>
              <a:endParaRPr lang="en-US" altLang="ja-JP" sz="2800" b="1" dirty="0">
                <a:latin typeface="MS Mincho" panose="02020609040205080304" pitchFamily="49" charset="-128"/>
                <a:ea typeface="MS Mincho" panose="02020609040205080304" pitchFamily="49" charset="-128"/>
              </a:endParaRPr>
            </a:p>
          </p:txBody>
        </p:sp>
        <p:cxnSp>
          <p:nvCxnSpPr>
            <p:cNvPr id="17" name="直線コネクタ 16">
              <a:extLst>
                <a:ext uri="{FF2B5EF4-FFF2-40B4-BE49-F238E27FC236}">
                  <a16:creationId xmlns:a16="http://schemas.microsoft.com/office/drawing/2014/main" id="{3D65049C-9CF7-1C45-AAAD-288CC25F26A5}"/>
                </a:ext>
              </a:extLst>
            </p:cNvPr>
            <p:cNvCxnSpPr>
              <a:cxnSpLocks/>
            </p:cNvCxnSpPr>
            <p:nvPr/>
          </p:nvCxnSpPr>
          <p:spPr>
            <a:xfrm flipV="1">
              <a:off x="812496" y="2063536"/>
              <a:ext cx="2825226" cy="5326"/>
            </a:xfrm>
            <a:prstGeom prst="line">
              <a:avLst/>
            </a:prstGeom>
            <a:ln w="19050"/>
          </p:spPr>
          <p:style>
            <a:lnRef idx="1">
              <a:schemeClr val="dk1"/>
            </a:lnRef>
            <a:fillRef idx="0">
              <a:schemeClr val="dk1"/>
            </a:fillRef>
            <a:effectRef idx="0">
              <a:schemeClr val="dk1"/>
            </a:effectRef>
            <a:fontRef idx="minor">
              <a:schemeClr val="tx1"/>
            </a:fontRef>
          </p:style>
        </p:cxnSp>
        <p:pic>
          <p:nvPicPr>
            <p:cNvPr id="18" name="図 17" descr="アイコン&#10;&#10;自動的に生成された説明">
              <a:extLst>
                <a:ext uri="{FF2B5EF4-FFF2-40B4-BE49-F238E27FC236}">
                  <a16:creationId xmlns:a16="http://schemas.microsoft.com/office/drawing/2014/main" id="{E2DA17EC-858E-B047-8DE1-BEAF3BF7C71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646" y="1392993"/>
              <a:ext cx="741363" cy="741363"/>
            </a:xfrm>
            <a:prstGeom prst="rect">
              <a:avLst/>
            </a:prstGeom>
          </p:spPr>
        </p:pic>
      </p:grpSp>
      <p:sp>
        <p:nvSpPr>
          <p:cNvPr id="8" name="正方形/長方形 7">
            <a:extLst>
              <a:ext uri="{FF2B5EF4-FFF2-40B4-BE49-F238E27FC236}">
                <a16:creationId xmlns:a16="http://schemas.microsoft.com/office/drawing/2014/main" id="{E0BA0705-E2F7-2B4E-BD45-9A85C066FEE5}"/>
              </a:ext>
            </a:extLst>
          </p:cNvPr>
          <p:cNvSpPr/>
          <p:nvPr/>
        </p:nvSpPr>
        <p:spPr>
          <a:xfrm>
            <a:off x="994778" y="722312"/>
            <a:ext cx="3042821"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要約文を先頭におく</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1534823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7" name="テキスト ボックス 6">
            <a:extLst>
              <a:ext uri="{FF2B5EF4-FFF2-40B4-BE49-F238E27FC236}">
                <a16:creationId xmlns:a16="http://schemas.microsoft.com/office/drawing/2014/main" id="{29692633-032F-DE49-871A-935DDE2BEACD}"/>
              </a:ext>
            </a:extLst>
          </p:cNvPr>
          <p:cNvSpPr txBox="1"/>
          <p:nvPr/>
        </p:nvSpPr>
        <p:spPr>
          <a:xfrm>
            <a:off x="561645" y="1279426"/>
            <a:ext cx="7398179"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パラグラフ</a:t>
            </a:r>
            <a:r>
              <a:rPr lang="ja-JP" altLang="en-US" sz="2800" b="1" dirty="0">
                <a:latin typeface="MS Mincho" panose="02020609040205080304" pitchFamily="49" charset="-128"/>
                <a:ea typeface="MS Mincho" panose="02020609040205080304" pitchFamily="49" charset="-128"/>
              </a:rPr>
              <a:t>の中は、要約文と補足する文だけ</a:t>
            </a:r>
          </a:p>
        </p:txBody>
      </p:sp>
      <p:grpSp>
        <p:nvGrpSpPr>
          <p:cNvPr id="9" name="グループ化 8">
            <a:extLst>
              <a:ext uri="{FF2B5EF4-FFF2-40B4-BE49-F238E27FC236}">
                <a16:creationId xmlns:a16="http://schemas.microsoft.com/office/drawing/2014/main" id="{D3780B89-8CB4-8A45-B36B-5D159022DEE2}"/>
              </a:ext>
            </a:extLst>
          </p:cNvPr>
          <p:cNvGrpSpPr/>
          <p:nvPr/>
        </p:nvGrpSpPr>
        <p:grpSpPr>
          <a:xfrm>
            <a:off x="246442" y="1365000"/>
            <a:ext cx="6631356" cy="720922"/>
            <a:chOff x="152871" y="1608108"/>
            <a:chExt cx="6271957" cy="952747"/>
          </a:xfrm>
        </p:grpSpPr>
        <p:pic>
          <p:nvPicPr>
            <p:cNvPr id="10" name="図 9" descr="アイコン&#10;&#10;自動的に生成された説明">
              <a:extLst>
                <a:ext uri="{FF2B5EF4-FFF2-40B4-BE49-F238E27FC236}">
                  <a16:creationId xmlns:a16="http://schemas.microsoft.com/office/drawing/2014/main" id="{19541B23-3F1F-7C4D-82C6-B196CE12072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11" name="直線コネクタ 10">
              <a:extLst>
                <a:ext uri="{FF2B5EF4-FFF2-40B4-BE49-F238E27FC236}">
                  <a16:creationId xmlns:a16="http://schemas.microsoft.com/office/drawing/2014/main" id="{61DF5D28-41D1-B44E-A1A6-38BEB14B09F4}"/>
                </a:ext>
              </a:extLst>
            </p:cNvPr>
            <p:cNvCxnSpPr>
              <a:cxnSpLocks/>
            </p:cNvCxnSpPr>
            <p:nvPr/>
          </p:nvCxnSpPr>
          <p:spPr>
            <a:xfrm flipV="1">
              <a:off x="749112" y="2505846"/>
              <a:ext cx="5675716" cy="17018"/>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18" name="グループ化 17">
            <a:extLst>
              <a:ext uri="{FF2B5EF4-FFF2-40B4-BE49-F238E27FC236}">
                <a16:creationId xmlns:a16="http://schemas.microsoft.com/office/drawing/2014/main" id="{762ECAAE-5821-B44D-8EE3-C2894F5EA295}"/>
              </a:ext>
            </a:extLst>
          </p:cNvPr>
          <p:cNvGrpSpPr/>
          <p:nvPr/>
        </p:nvGrpSpPr>
        <p:grpSpPr>
          <a:xfrm>
            <a:off x="713580" y="2419400"/>
            <a:ext cx="4822867" cy="3781923"/>
            <a:chOff x="246441" y="2359765"/>
            <a:chExt cx="4822867" cy="3781923"/>
          </a:xfrm>
        </p:grpSpPr>
        <p:sp>
          <p:nvSpPr>
            <p:cNvPr id="15" name="縦巻き 14">
              <a:extLst>
                <a:ext uri="{FF2B5EF4-FFF2-40B4-BE49-F238E27FC236}">
                  <a16:creationId xmlns:a16="http://schemas.microsoft.com/office/drawing/2014/main" id="{0D2A78C3-CB38-4B4F-A5DE-55A06A6DB8EA}"/>
                </a:ext>
              </a:extLst>
            </p:cNvPr>
            <p:cNvSpPr/>
            <p:nvPr/>
          </p:nvSpPr>
          <p:spPr>
            <a:xfrm>
              <a:off x="246441" y="2359765"/>
              <a:ext cx="4822867" cy="3781923"/>
            </a:xfrm>
            <a:prstGeom prst="verticalScroll">
              <a:avLst>
                <a:gd name="adj" fmla="val 7085"/>
              </a:avLst>
            </a:prstGeom>
            <a:no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9E2942C4-8DB8-FB40-9D8D-EF2E10F017C4}"/>
                </a:ext>
              </a:extLst>
            </p:cNvPr>
            <p:cNvGrpSpPr/>
            <p:nvPr/>
          </p:nvGrpSpPr>
          <p:grpSpPr>
            <a:xfrm>
              <a:off x="804942" y="2836936"/>
              <a:ext cx="3408470" cy="3108543"/>
              <a:chOff x="5048950" y="2637737"/>
              <a:chExt cx="3408470" cy="3108543"/>
            </a:xfrm>
          </p:grpSpPr>
          <p:sp>
            <p:nvSpPr>
              <p:cNvPr id="5" name="テキスト ボックス 4">
                <a:extLst>
                  <a:ext uri="{FF2B5EF4-FFF2-40B4-BE49-F238E27FC236}">
                    <a16:creationId xmlns:a16="http://schemas.microsoft.com/office/drawing/2014/main" id="{79E7133E-4776-ED4A-8C1E-90674D1986F4}"/>
                  </a:ext>
                </a:extLst>
              </p:cNvPr>
              <p:cNvSpPr txBox="1"/>
              <p:nvPr/>
            </p:nvSpPr>
            <p:spPr>
              <a:xfrm rot="10800000" flipV="1">
                <a:off x="5048951" y="2637737"/>
                <a:ext cx="3408468" cy="3108543"/>
              </a:xfrm>
              <a:prstGeom prst="rect">
                <a:avLst/>
              </a:prstGeom>
              <a:noFill/>
            </p:spPr>
            <p:txBody>
              <a:bodyPr wrap="square" rtlCol="0">
                <a:spAutoFit/>
              </a:bodyPr>
              <a:lstStyle/>
              <a:p>
                <a:pPr algn="just"/>
                <a:r>
                  <a:rPr lang="ja-JP" altLang="en-US" sz="1400" dirty="0">
                    <a:latin typeface="MS Mincho" panose="02020609040205080304" pitchFamily="49" charset="-128"/>
                    <a:ea typeface="MS Mincho" panose="02020609040205080304" pitchFamily="49" charset="-128"/>
                  </a:rPr>
                  <a:t>　</a:t>
                </a:r>
                <a:r>
                  <a:rPr lang="ja-JP" altLang="ja-JP" sz="1400" dirty="0">
                    <a:latin typeface="MS Mincho" panose="02020609040205080304" pitchFamily="49" charset="-128"/>
                    <a:ea typeface="MS Mincho" panose="02020609040205080304" pitchFamily="49" charset="-128"/>
                  </a:rPr>
                  <a:t>最初にリーダーシップに関心を示した研究は、</a:t>
                </a:r>
                <a:r>
                  <a:rPr lang="en-US" altLang="ja-JP" sz="1400" dirty="0">
                    <a:latin typeface="MS Mincho" panose="02020609040205080304" pitchFamily="49" charset="-128"/>
                    <a:ea typeface="MS Mincho" panose="02020609040205080304" pitchFamily="49" charset="-128"/>
                  </a:rPr>
                  <a:t>1900</a:t>
                </a:r>
                <a:r>
                  <a:rPr lang="ja-JP" altLang="ja-JP" sz="1400" dirty="0">
                    <a:latin typeface="MS Mincho" panose="02020609040205080304" pitchFamily="49" charset="-128"/>
                    <a:ea typeface="MS Mincho" panose="02020609040205080304" pitchFamily="49" charset="-128"/>
                  </a:rPr>
                  <a:t>年代から</a:t>
                </a:r>
                <a:r>
                  <a:rPr lang="en-US" altLang="ja-JP" sz="1400" dirty="0">
                    <a:latin typeface="MS Mincho" panose="02020609040205080304" pitchFamily="49" charset="-128"/>
                    <a:ea typeface="MS Mincho" panose="02020609040205080304" pitchFamily="49" charset="-128"/>
                  </a:rPr>
                  <a:t>1940</a:t>
                </a:r>
                <a:r>
                  <a:rPr lang="ja-JP" altLang="ja-JP" sz="1400" dirty="0">
                    <a:latin typeface="MS Mincho" panose="02020609040205080304" pitchFamily="49" charset="-128"/>
                    <a:ea typeface="MS Mincho" panose="02020609040205080304" pitchFamily="49" charset="-128"/>
                  </a:rPr>
                  <a:t>年代まで主流であったリーダーシップ特性理論である。リーダーシップ特性理論は優れたリーダーとなる人間は何か共通の個人的特性、すなわち一般の人々とは異なる特殊で、生まれつき身体的もしく人格的な特性を有しており、その特性ゆえに他人に影響力を与えることができるという考え方に基づいて行われてきた研究である。つまり、リーダーとなりリーダーシップを上手に発揮できる人とそうでない人との個人的の特性の違いを明らかにすることである</a:t>
                </a:r>
                <a:r>
                  <a:rPr lang="ja-JP" altLang="en-US" sz="1400" dirty="0">
                    <a:latin typeface="MS Mincho" panose="02020609040205080304" pitchFamily="49" charset="-128"/>
                    <a:ea typeface="MS Mincho" panose="02020609040205080304" pitchFamily="49" charset="-128"/>
                  </a:rPr>
                  <a:t>。（以下省略）</a:t>
                </a:r>
                <a:endParaRPr kumimoji="1" lang="ja-JP" altLang="en-US" sz="1400" dirty="0">
                  <a:latin typeface="MS Mincho" panose="02020609040205080304" pitchFamily="49" charset="-128"/>
                  <a:ea typeface="MS Mincho" panose="02020609040205080304" pitchFamily="49" charset="-128"/>
                </a:endParaRPr>
              </a:p>
            </p:txBody>
          </p:sp>
          <p:sp>
            <p:nvSpPr>
              <p:cNvPr id="16" name="正方形/長方形 15">
                <a:extLst>
                  <a:ext uri="{FF2B5EF4-FFF2-40B4-BE49-F238E27FC236}">
                    <a16:creationId xmlns:a16="http://schemas.microsoft.com/office/drawing/2014/main" id="{528B1290-3AB8-124A-AA78-3AF2C03E3275}"/>
                  </a:ext>
                </a:extLst>
              </p:cNvPr>
              <p:cNvSpPr/>
              <p:nvPr/>
            </p:nvSpPr>
            <p:spPr>
              <a:xfrm>
                <a:off x="5048950" y="3309471"/>
                <a:ext cx="3408470" cy="2385304"/>
              </a:xfrm>
              <a:prstGeom prst="rect">
                <a:avLst/>
              </a:prstGeom>
              <a:solidFill>
                <a:schemeClr val="bg1">
                  <a:lumMod val="65000"/>
                  <a:alpha val="502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9" name="テキスト ボックス 18">
            <a:extLst>
              <a:ext uri="{FF2B5EF4-FFF2-40B4-BE49-F238E27FC236}">
                <a16:creationId xmlns:a16="http://schemas.microsoft.com/office/drawing/2014/main" id="{0566AE4C-21EB-0E43-8D55-5FF107A183AB}"/>
              </a:ext>
            </a:extLst>
          </p:cNvPr>
          <p:cNvSpPr txBox="1"/>
          <p:nvPr/>
        </p:nvSpPr>
        <p:spPr>
          <a:xfrm>
            <a:off x="4004474" y="5737370"/>
            <a:ext cx="1104024" cy="369332"/>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a:t>補足情報</a:t>
            </a:r>
          </a:p>
        </p:txBody>
      </p:sp>
      <p:grpSp>
        <p:nvGrpSpPr>
          <p:cNvPr id="33" name="グループ化 32">
            <a:extLst>
              <a:ext uri="{FF2B5EF4-FFF2-40B4-BE49-F238E27FC236}">
                <a16:creationId xmlns:a16="http://schemas.microsoft.com/office/drawing/2014/main" id="{2A1DC0F6-CF40-BD47-AE64-2071A67B4D3A}"/>
              </a:ext>
            </a:extLst>
          </p:cNvPr>
          <p:cNvGrpSpPr/>
          <p:nvPr/>
        </p:nvGrpSpPr>
        <p:grpSpPr>
          <a:xfrm>
            <a:off x="5844210" y="2419400"/>
            <a:ext cx="6000950" cy="3170906"/>
            <a:chOff x="5844210" y="2419400"/>
            <a:chExt cx="6000950" cy="3170906"/>
          </a:xfrm>
        </p:grpSpPr>
        <p:sp>
          <p:nvSpPr>
            <p:cNvPr id="23" name="線吹き出し 1 (枠付き) 22">
              <a:extLst>
                <a:ext uri="{FF2B5EF4-FFF2-40B4-BE49-F238E27FC236}">
                  <a16:creationId xmlns:a16="http://schemas.microsoft.com/office/drawing/2014/main" id="{49EB11A9-B9F7-AE4C-ADE0-39E4E0153C17}"/>
                </a:ext>
              </a:extLst>
            </p:cNvPr>
            <p:cNvSpPr/>
            <p:nvPr/>
          </p:nvSpPr>
          <p:spPr>
            <a:xfrm>
              <a:off x="5844210" y="2797925"/>
              <a:ext cx="6000950" cy="2792381"/>
            </a:xfrm>
            <a:prstGeom prst="borderCallout1">
              <a:avLst>
                <a:gd name="adj1" fmla="val -90"/>
                <a:gd name="adj2" fmla="val 16"/>
                <a:gd name="adj3" fmla="val 41968"/>
                <a:gd name="adj4" fmla="val -20047"/>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2FAF414F-09FE-AE47-82C8-13B6B99A6AF9}"/>
                </a:ext>
              </a:extLst>
            </p:cNvPr>
            <p:cNvSpPr txBox="1"/>
            <p:nvPr/>
          </p:nvSpPr>
          <p:spPr>
            <a:xfrm>
              <a:off x="6097779" y="2419400"/>
              <a:ext cx="5724644" cy="369332"/>
            </a:xfrm>
            <a:prstGeom prst="rect">
              <a:avLst/>
            </a:prstGeom>
            <a:noFill/>
          </p:spPr>
          <p:txBody>
            <a:bodyPr wrap="none" rtlCol="0">
              <a:spAutoFit/>
            </a:bodyPr>
            <a:lstStyle/>
            <a:p>
              <a:r>
                <a:rPr kumimoji="1" lang="ja-JP" altLang="en-US" dirty="0"/>
                <a:t>補足情報</a:t>
              </a:r>
              <a:r>
                <a:rPr kumimoji="1" lang="ja-JP" altLang="en-US" strike="dblStrike" dirty="0"/>
                <a:t>の文</a:t>
              </a:r>
              <a:r>
                <a:rPr kumimoji="1" lang="ja-JP" altLang="en-US" dirty="0"/>
                <a:t>は、要約文を</a:t>
              </a:r>
              <a:r>
                <a:rPr kumimoji="1" lang="ja-JP" altLang="en-US"/>
                <a:t>納得させるため</a:t>
              </a:r>
              <a:r>
                <a:rPr kumimoji="1" lang="ja-JP" altLang="en-US" dirty="0"/>
                <a:t>に書くもの</a:t>
              </a:r>
            </a:p>
          </p:txBody>
        </p:sp>
        <p:sp>
          <p:nvSpPr>
            <p:cNvPr id="25" name="テキスト ボックス 24">
              <a:extLst>
                <a:ext uri="{FF2B5EF4-FFF2-40B4-BE49-F238E27FC236}">
                  <a16:creationId xmlns:a16="http://schemas.microsoft.com/office/drawing/2014/main" id="{8A555017-6F7D-0645-8B68-6652AD16B1E7}"/>
                </a:ext>
              </a:extLst>
            </p:cNvPr>
            <p:cNvSpPr txBox="1"/>
            <p:nvPr/>
          </p:nvSpPr>
          <p:spPr>
            <a:xfrm>
              <a:off x="6046925" y="4027632"/>
              <a:ext cx="1210588" cy="400110"/>
            </a:xfrm>
            <a:prstGeom prst="rect">
              <a:avLst/>
            </a:prstGeom>
            <a:noFill/>
          </p:spPr>
          <p:txBody>
            <a:bodyPr wrap="none" rtlCol="0">
              <a:spAutoFit/>
            </a:bodyPr>
            <a:lstStyle/>
            <a:p>
              <a:r>
                <a:rPr kumimoji="1" lang="ja-JP" altLang="en-US" sz="2000"/>
                <a:t>要約文は</a:t>
              </a:r>
            </a:p>
          </p:txBody>
        </p:sp>
        <p:sp>
          <p:nvSpPr>
            <p:cNvPr id="26" name="テキスト ボックス 25">
              <a:extLst>
                <a:ext uri="{FF2B5EF4-FFF2-40B4-BE49-F238E27FC236}">
                  <a16:creationId xmlns:a16="http://schemas.microsoft.com/office/drawing/2014/main" id="{7E017F87-AEDB-6E48-A394-D97CFB52F17D}"/>
                </a:ext>
              </a:extLst>
            </p:cNvPr>
            <p:cNvSpPr txBox="1"/>
            <p:nvPr/>
          </p:nvSpPr>
          <p:spPr>
            <a:xfrm>
              <a:off x="8421173" y="2797925"/>
              <a:ext cx="3416320" cy="2562240"/>
            </a:xfrm>
            <a:prstGeom prst="rect">
              <a:avLst/>
            </a:prstGeom>
            <a:noFill/>
          </p:spPr>
          <p:txBody>
            <a:bodyPr wrap="none" rtlCol="0">
              <a:spAutoFit/>
            </a:bodyPr>
            <a:lstStyle/>
            <a:p>
              <a:pPr>
                <a:lnSpc>
                  <a:spcPct val="200000"/>
                </a:lnSpc>
              </a:pPr>
              <a:r>
                <a:rPr kumimoji="1" lang="ja-JP" altLang="en-US" sz="2800" b="1" dirty="0"/>
                <a:t>どういう意味か</a:t>
              </a:r>
              <a:endParaRPr kumimoji="1" lang="en-US" altLang="ja-JP" sz="2800" b="1" dirty="0"/>
            </a:p>
            <a:p>
              <a:pPr>
                <a:lnSpc>
                  <a:spcPct val="200000"/>
                </a:lnSpc>
              </a:pPr>
              <a:r>
                <a:rPr lang="ja-JP" altLang="en-US" sz="2800" b="1" dirty="0"/>
                <a:t>なぜそう言えるのか</a:t>
              </a:r>
              <a:endParaRPr lang="en-US" altLang="ja-JP" sz="2800" b="1" dirty="0"/>
            </a:p>
            <a:p>
              <a:pPr>
                <a:lnSpc>
                  <a:spcPct val="200000"/>
                </a:lnSpc>
              </a:pPr>
              <a:r>
                <a:rPr kumimoji="1" lang="ja-JP" altLang="en-US" sz="2800" b="1" dirty="0"/>
                <a:t>どれだけ重要か</a:t>
              </a:r>
            </a:p>
          </p:txBody>
        </p:sp>
        <p:sp>
          <p:nvSpPr>
            <p:cNvPr id="29" name="フリーフォーム 28">
              <a:extLst>
                <a:ext uri="{FF2B5EF4-FFF2-40B4-BE49-F238E27FC236}">
                  <a16:creationId xmlns:a16="http://schemas.microsoft.com/office/drawing/2014/main" id="{0E2779E8-B93F-D441-93F2-156F7C42542F}"/>
                </a:ext>
              </a:extLst>
            </p:cNvPr>
            <p:cNvSpPr/>
            <p:nvPr/>
          </p:nvSpPr>
          <p:spPr>
            <a:xfrm>
              <a:off x="6700107" y="3322524"/>
              <a:ext cx="1827667" cy="682946"/>
            </a:xfrm>
            <a:custGeom>
              <a:avLst/>
              <a:gdLst>
                <a:gd name="connsiteX0" fmla="*/ 0 w 1242391"/>
                <a:gd name="connsiteY0" fmla="*/ 682946 h 682946"/>
                <a:gd name="connsiteX1" fmla="*/ 228600 w 1242391"/>
                <a:gd name="connsiteY1" fmla="*/ 96537 h 682946"/>
                <a:gd name="connsiteX2" fmla="*/ 1242391 w 1242391"/>
                <a:gd name="connsiteY2" fmla="*/ 7085 h 682946"/>
              </a:gdLst>
              <a:ahLst/>
              <a:cxnLst>
                <a:cxn ang="0">
                  <a:pos x="connsiteX0" y="connsiteY0"/>
                </a:cxn>
                <a:cxn ang="0">
                  <a:pos x="connsiteX1" y="connsiteY1"/>
                </a:cxn>
                <a:cxn ang="0">
                  <a:pos x="connsiteX2" y="connsiteY2"/>
                </a:cxn>
              </a:cxnLst>
              <a:rect l="l" t="t" r="r" b="b"/>
              <a:pathLst>
                <a:path w="1242391" h="682946">
                  <a:moveTo>
                    <a:pt x="0" y="682946"/>
                  </a:moveTo>
                  <a:cubicBezTo>
                    <a:pt x="10767" y="446063"/>
                    <a:pt x="21535" y="209180"/>
                    <a:pt x="228600" y="96537"/>
                  </a:cubicBezTo>
                  <a:cubicBezTo>
                    <a:pt x="435665" y="-16107"/>
                    <a:pt x="839028" y="-4511"/>
                    <a:pt x="1242391" y="7085"/>
                  </a:cubicBezTo>
                </a:path>
              </a:pathLst>
            </a:custGeom>
            <a:ln w="1905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0" name="フリーフォーム 29">
              <a:extLst>
                <a:ext uri="{FF2B5EF4-FFF2-40B4-BE49-F238E27FC236}">
                  <a16:creationId xmlns:a16="http://schemas.microsoft.com/office/drawing/2014/main" id="{991B30B6-9141-3F44-BF20-8EB1CF6BEC42}"/>
                </a:ext>
              </a:extLst>
            </p:cNvPr>
            <p:cNvSpPr/>
            <p:nvPr/>
          </p:nvSpPr>
          <p:spPr>
            <a:xfrm>
              <a:off x="6710046" y="4436096"/>
              <a:ext cx="1827667" cy="682945"/>
            </a:xfrm>
            <a:custGeom>
              <a:avLst/>
              <a:gdLst>
                <a:gd name="connsiteX0" fmla="*/ 0 w 1202635"/>
                <a:gd name="connsiteY0" fmla="*/ 0 h 666311"/>
                <a:gd name="connsiteX1" fmla="*/ 268356 w 1202635"/>
                <a:gd name="connsiteY1" fmla="*/ 576470 h 666311"/>
                <a:gd name="connsiteX2" fmla="*/ 1202635 w 1202635"/>
                <a:gd name="connsiteY2" fmla="*/ 655983 h 666311"/>
              </a:gdLst>
              <a:ahLst/>
              <a:cxnLst>
                <a:cxn ang="0">
                  <a:pos x="connsiteX0" y="connsiteY0"/>
                </a:cxn>
                <a:cxn ang="0">
                  <a:pos x="connsiteX1" y="connsiteY1"/>
                </a:cxn>
                <a:cxn ang="0">
                  <a:pos x="connsiteX2" y="connsiteY2"/>
                </a:cxn>
              </a:cxnLst>
              <a:rect l="l" t="t" r="r" b="b"/>
              <a:pathLst>
                <a:path w="1202635" h="666311">
                  <a:moveTo>
                    <a:pt x="0" y="0"/>
                  </a:moveTo>
                  <a:cubicBezTo>
                    <a:pt x="33958" y="233570"/>
                    <a:pt x="67917" y="467140"/>
                    <a:pt x="268356" y="576470"/>
                  </a:cubicBezTo>
                  <a:cubicBezTo>
                    <a:pt x="468795" y="685800"/>
                    <a:pt x="835715" y="670891"/>
                    <a:pt x="1202635" y="655983"/>
                  </a:cubicBezTo>
                </a:path>
              </a:pathLst>
            </a:custGeom>
            <a:ln w="1905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32" name="直線矢印コネクタ 31">
              <a:extLst>
                <a:ext uri="{FF2B5EF4-FFF2-40B4-BE49-F238E27FC236}">
                  <a16:creationId xmlns:a16="http://schemas.microsoft.com/office/drawing/2014/main" id="{B1ED09DC-0BA1-484A-A630-4DAC2CBEECAC}"/>
                </a:ext>
              </a:extLst>
            </p:cNvPr>
            <p:cNvCxnSpPr/>
            <p:nvPr/>
          </p:nvCxnSpPr>
          <p:spPr>
            <a:xfrm>
              <a:off x="7257513" y="4224130"/>
              <a:ext cx="127026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34" name="角丸四角形 33">
            <a:extLst>
              <a:ext uri="{FF2B5EF4-FFF2-40B4-BE49-F238E27FC236}">
                <a16:creationId xmlns:a16="http://schemas.microsoft.com/office/drawing/2014/main" id="{EF7094DA-9C90-BE41-8FAB-4DEEC6907F9D}"/>
              </a:ext>
            </a:extLst>
          </p:cNvPr>
          <p:cNvSpPr/>
          <p:nvPr/>
        </p:nvSpPr>
        <p:spPr>
          <a:xfrm>
            <a:off x="7257513" y="3209950"/>
            <a:ext cx="708975" cy="21196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What</a:t>
            </a:r>
            <a:endParaRPr kumimoji="1" lang="ja-JP" altLang="en-US" sz="1200"/>
          </a:p>
        </p:txBody>
      </p:sp>
      <p:sp>
        <p:nvSpPr>
          <p:cNvPr id="35" name="角丸四角形 34">
            <a:extLst>
              <a:ext uri="{FF2B5EF4-FFF2-40B4-BE49-F238E27FC236}">
                <a16:creationId xmlns:a16="http://schemas.microsoft.com/office/drawing/2014/main" id="{232E69C6-83F6-1B40-B58C-28BD4105DCD4}"/>
              </a:ext>
            </a:extLst>
          </p:cNvPr>
          <p:cNvSpPr/>
          <p:nvPr/>
        </p:nvSpPr>
        <p:spPr>
          <a:xfrm>
            <a:off x="7404435" y="4118148"/>
            <a:ext cx="562053" cy="20737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Why</a:t>
            </a:r>
            <a:endParaRPr kumimoji="1" lang="ja-JP" altLang="en-US" sz="1200"/>
          </a:p>
        </p:txBody>
      </p:sp>
      <p:sp>
        <p:nvSpPr>
          <p:cNvPr id="36" name="角丸四角形 35">
            <a:extLst>
              <a:ext uri="{FF2B5EF4-FFF2-40B4-BE49-F238E27FC236}">
                <a16:creationId xmlns:a16="http://schemas.microsoft.com/office/drawing/2014/main" id="{F827D24D-DABE-3749-A685-4429AF9E11CE}"/>
              </a:ext>
            </a:extLst>
          </p:cNvPr>
          <p:cNvSpPr/>
          <p:nvPr/>
        </p:nvSpPr>
        <p:spPr>
          <a:xfrm>
            <a:off x="7257513" y="5003873"/>
            <a:ext cx="708975" cy="21196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t>How</a:t>
            </a:r>
            <a:endParaRPr kumimoji="1" lang="ja-JP" altLang="en-US" sz="1200"/>
          </a:p>
        </p:txBody>
      </p:sp>
      <p:sp>
        <p:nvSpPr>
          <p:cNvPr id="27" name="正方形/長方形 26">
            <a:extLst>
              <a:ext uri="{FF2B5EF4-FFF2-40B4-BE49-F238E27FC236}">
                <a16:creationId xmlns:a16="http://schemas.microsoft.com/office/drawing/2014/main" id="{DD97C3D6-5FD8-EB48-A349-5C11B24B0138}"/>
              </a:ext>
            </a:extLst>
          </p:cNvPr>
          <p:cNvSpPr/>
          <p:nvPr/>
        </p:nvSpPr>
        <p:spPr>
          <a:xfrm>
            <a:off x="994778" y="722312"/>
            <a:ext cx="4166525"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補足情報で話題を補強する</a:t>
            </a:r>
          </a:p>
        </p:txBody>
      </p:sp>
    </p:spTree>
    <p:extLst>
      <p:ext uri="{BB962C8B-B14F-4D97-AF65-F5344CB8AC3E}">
        <p14:creationId xmlns:p14="http://schemas.microsoft.com/office/powerpoint/2010/main" val="3419353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12" name="テキスト ボックス 11">
            <a:extLst>
              <a:ext uri="{FF2B5EF4-FFF2-40B4-BE49-F238E27FC236}">
                <a16:creationId xmlns:a16="http://schemas.microsoft.com/office/drawing/2014/main" id="{CA535A8A-F1F5-BA4B-B644-E711A91317F4}"/>
              </a:ext>
            </a:extLst>
          </p:cNvPr>
          <p:cNvSpPr txBox="1"/>
          <p:nvPr/>
        </p:nvSpPr>
        <p:spPr>
          <a:xfrm>
            <a:off x="1673401" y="2929929"/>
            <a:ext cx="9667260" cy="1500604"/>
          </a:xfrm>
          <a:prstGeom prst="rect">
            <a:avLst/>
          </a:prstGeom>
          <a:noFill/>
        </p:spPr>
        <p:txBody>
          <a:bodyPr wrap="square" rtlCol="0">
            <a:spAutoFit/>
          </a:bodyPr>
          <a:lstStyle/>
          <a:p>
            <a:pPr marL="285750" indent="-285750">
              <a:lnSpc>
                <a:spcPct val="150000"/>
              </a:lnSpc>
              <a:buFont typeface="Wingdings" pitchFamily="2" charset="2"/>
              <a:buChar char="Ø"/>
            </a:pPr>
            <a:r>
              <a:rPr lang="ja-JP" altLang="en-US" sz="3200" dirty="0">
                <a:latin typeface="+mn-ea"/>
              </a:rPr>
              <a:t>具体的に詳しく書く</a:t>
            </a:r>
            <a:endParaRPr lang="en-US" altLang="ja-JP" sz="3200" dirty="0">
              <a:latin typeface="+mn-ea"/>
            </a:endParaRPr>
          </a:p>
          <a:p>
            <a:pPr marL="285750" indent="-285750">
              <a:lnSpc>
                <a:spcPct val="150000"/>
              </a:lnSpc>
              <a:buFont typeface="Wingdings" pitchFamily="2" charset="2"/>
              <a:buChar char="Ø"/>
            </a:pPr>
            <a:r>
              <a:rPr lang="ja-JP" altLang="en-US" sz="3200" dirty="0">
                <a:latin typeface="+mn-ea"/>
              </a:rPr>
              <a:t>要約文</a:t>
            </a:r>
            <a:r>
              <a:rPr lang="ja-JP" altLang="en-US" sz="3200">
                <a:latin typeface="+mn-ea"/>
              </a:rPr>
              <a:t>を補足しない文はパラグラフ</a:t>
            </a:r>
            <a:r>
              <a:rPr lang="ja-JP" altLang="en-US" sz="3200" dirty="0">
                <a:latin typeface="+mn-ea"/>
              </a:rPr>
              <a:t>から外す</a:t>
            </a:r>
          </a:p>
        </p:txBody>
      </p:sp>
      <p:grpSp>
        <p:nvGrpSpPr>
          <p:cNvPr id="8" name="グループ化 7">
            <a:extLst>
              <a:ext uri="{FF2B5EF4-FFF2-40B4-BE49-F238E27FC236}">
                <a16:creationId xmlns:a16="http://schemas.microsoft.com/office/drawing/2014/main" id="{6477299F-B0AF-F84D-9D84-D8ADCB5E28A5}"/>
              </a:ext>
            </a:extLst>
          </p:cNvPr>
          <p:cNvGrpSpPr/>
          <p:nvPr/>
        </p:nvGrpSpPr>
        <p:grpSpPr>
          <a:xfrm>
            <a:off x="299733" y="1567945"/>
            <a:ext cx="3487076" cy="741363"/>
            <a:chOff x="150646" y="1392993"/>
            <a:chExt cx="3487076" cy="741363"/>
          </a:xfrm>
        </p:grpSpPr>
        <p:sp>
          <p:nvSpPr>
            <p:cNvPr id="13" name="テキスト ボックス 12">
              <a:extLst>
                <a:ext uri="{FF2B5EF4-FFF2-40B4-BE49-F238E27FC236}">
                  <a16:creationId xmlns:a16="http://schemas.microsoft.com/office/drawing/2014/main" id="{68180309-8D79-824D-AE28-3103172FFEBE}"/>
                </a:ext>
              </a:extLst>
            </p:cNvPr>
            <p:cNvSpPr txBox="1"/>
            <p:nvPr/>
          </p:nvSpPr>
          <p:spPr>
            <a:xfrm>
              <a:off x="928326" y="1409427"/>
              <a:ext cx="2709396"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注意すべきこと</a:t>
              </a:r>
              <a:endParaRPr lang="en-US" altLang="ja-JP" sz="2800" b="1" dirty="0">
                <a:latin typeface="MS Mincho" panose="02020609040205080304" pitchFamily="49" charset="-128"/>
                <a:ea typeface="MS Mincho" panose="02020609040205080304" pitchFamily="49" charset="-128"/>
              </a:endParaRPr>
            </a:p>
          </p:txBody>
        </p:sp>
        <p:cxnSp>
          <p:nvCxnSpPr>
            <p:cNvPr id="14" name="直線コネクタ 13">
              <a:extLst>
                <a:ext uri="{FF2B5EF4-FFF2-40B4-BE49-F238E27FC236}">
                  <a16:creationId xmlns:a16="http://schemas.microsoft.com/office/drawing/2014/main" id="{B284DF1D-514A-394A-BF92-6DB71DBD37E8}"/>
                </a:ext>
              </a:extLst>
            </p:cNvPr>
            <p:cNvCxnSpPr>
              <a:cxnSpLocks/>
            </p:cNvCxnSpPr>
            <p:nvPr/>
          </p:nvCxnSpPr>
          <p:spPr>
            <a:xfrm flipV="1">
              <a:off x="812496" y="2063536"/>
              <a:ext cx="2825226" cy="5326"/>
            </a:xfrm>
            <a:prstGeom prst="line">
              <a:avLst/>
            </a:prstGeom>
            <a:ln w="19050"/>
          </p:spPr>
          <p:style>
            <a:lnRef idx="1">
              <a:schemeClr val="dk1"/>
            </a:lnRef>
            <a:fillRef idx="0">
              <a:schemeClr val="dk1"/>
            </a:fillRef>
            <a:effectRef idx="0">
              <a:schemeClr val="dk1"/>
            </a:effectRef>
            <a:fontRef idx="minor">
              <a:schemeClr val="tx1"/>
            </a:fontRef>
          </p:style>
        </p:cxnSp>
        <p:pic>
          <p:nvPicPr>
            <p:cNvPr id="15" name="図 14" descr="アイコン&#10;&#10;自動的に生成された説明">
              <a:extLst>
                <a:ext uri="{FF2B5EF4-FFF2-40B4-BE49-F238E27FC236}">
                  <a16:creationId xmlns:a16="http://schemas.microsoft.com/office/drawing/2014/main" id="{D3D60414-EB19-3944-B6E3-73C099DC9CA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646" y="1392993"/>
              <a:ext cx="741363" cy="741363"/>
            </a:xfrm>
            <a:prstGeom prst="rect">
              <a:avLst/>
            </a:prstGeom>
          </p:spPr>
        </p:pic>
      </p:grpSp>
      <p:sp>
        <p:nvSpPr>
          <p:cNvPr id="10" name="正方形/長方形 9">
            <a:extLst>
              <a:ext uri="{FF2B5EF4-FFF2-40B4-BE49-F238E27FC236}">
                <a16:creationId xmlns:a16="http://schemas.microsoft.com/office/drawing/2014/main" id="{50861CF4-8327-7747-9FA5-8E9D1C44BA36}"/>
              </a:ext>
            </a:extLst>
          </p:cNvPr>
          <p:cNvSpPr/>
          <p:nvPr/>
        </p:nvSpPr>
        <p:spPr>
          <a:xfrm>
            <a:off x="994778" y="722312"/>
            <a:ext cx="4166525"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補足情報で話題を補強する</a:t>
            </a:r>
          </a:p>
        </p:txBody>
      </p:sp>
    </p:spTree>
    <p:extLst>
      <p:ext uri="{BB962C8B-B14F-4D97-AF65-F5344CB8AC3E}">
        <p14:creationId xmlns:p14="http://schemas.microsoft.com/office/powerpoint/2010/main" val="2377046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7" name="テキスト ボックス 6">
            <a:extLst>
              <a:ext uri="{FF2B5EF4-FFF2-40B4-BE49-F238E27FC236}">
                <a16:creationId xmlns:a16="http://schemas.microsoft.com/office/drawing/2014/main" id="{29692633-032F-DE49-871A-935DDE2BEACD}"/>
              </a:ext>
            </a:extLst>
          </p:cNvPr>
          <p:cNvSpPr txBox="1"/>
          <p:nvPr/>
        </p:nvSpPr>
        <p:spPr>
          <a:xfrm>
            <a:off x="356056" y="1372546"/>
            <a:ext cx="6316153"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パラグラフを縦と横にしっかり繋いで</a:t>
            </a:r>
          </a:p>
        </p:txBody>
      </p:sp>
      <p:grpSp>
        <p:nvGrpSpPr>
          <p:cNvPr id="24" name="グループ化 23">
            <a:extLst>
              <a:ext uri="{FF2B5EF4-FFF2-40B4-BE49-F238E27FC236}">
                <a16:creationId xmlns:a16="http://schemas.microsoft.com/office/drawing/2014/main" id="{249A1DE0-391E-6042-82F1-D944FCBC4553}"/>
              </a:ext>
            </a:extLst>
          </p:cNvPr>
          <p:cNvGrpSpPr/>
          <p:nvPr/>
        </p:nvGrpSpPr>
        <p:grpSpPr>
          <a:xfrm>
            <a:off x="383587" y="2667480"/>
            <a:ext cx="4749761" cy="3712825"/>
            <a:chOff x="3435172" y="2977046"/>
            <a:chExt cx="4749761" cy="3712825"/>
          </a:xfrm>
        </p:grpSpPr>
        <p:sp>
          <p:nvSpPr>
            <p:cNvPr id="10" name="正方形/長方形 9">
              <a:extLst>
                <a:ext uri="{FF2B5EF4-FFF2-40B4-BE49-F238E27FC236}">
                  <a16:creationId xmlns:a16="http://schemas.microsoft.com/office/drawing/2014/main" id="{29E24FD9-7FCF-2941-A58D-7E558F5C8C90}"/>
                </a:ext>
              </a:extLst>
            </p:cNvPr>
            <p:cNvSpPr/>
            <p:nvPr/>
          </p:nvSpPr>
          <p:spPr>
            <a:xfrm>
              <a:off x="4876803" y="2977046"/>
              <a:ext cx="2438400" cy="4308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latin typeface="Times New Roman" panose="02020603050405020304" pitchFamily="18" charset="0"/>
                  <a:cs typeface="Times New Roman" panose="02020603050405020304" pitchFamily="18" charset="0"/>
                </a:rPr>
                <a:t>現　状</a:t>
              </a:r>
              <a:endParaRPr kumimoji="1" lang="ja-JP" altLang="en-US">
                <a:latin typeface="Times New Roman" panose="02020603050405020304" pitchFamily="18" charset="0"/>
                <a:cs typeface="Times New Roman" panose="02020603050405020304" pitchFamily="18" charset="0"/>
              </a:endParaRPr>
            </a:p>
          </p:txBody>
        </p:sp>
        <p:sp>
          <p:nvSpPr>
            <p:cNvPr id="11" name="正方形/長方形 10">
              <a:extLst>
                <a:ext uri="{FF2B5EF4-FFF2-40B4-BE49-F238E27FC236}">
                  <a16:creationId xmlns:a16="http://schemas.microsoft.com/office/drawing/2014/main" id="{8A0D1CE6-2AC2-0344-A8EA-DE90AB4D9C84}"/>
                </a:ext>
              </a:extLst>
            </p:cNvPr>
            <p:cNvSpPr/>
            <p:nvPr/>
          </p:nvSpPr>
          <p:spPr>
            <a:xfrm>
              <a:off x="4017582" y="4052799"/>
              <a:ext cx="1718441" cy="4308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latin typeface="Times New Roman" panose="02020603050405020304" pitchFamily="18" charset="0"/>
                  <a:cs typeface="Times New Roman" panose="02020603050405020304" pitchFamily="18" charset="0"/>
                </a:rPr>
                <a:t>問題</a:t>
              </a:r>
              <a:r>
                <a:rPr kumimoji="1" lang="en-US" altLang="ja-JP" dirty="0">
                  <a:latin typeface="Times New Roman" panose="02020603050405020304" pitchFamily="18" charset="0"/>
                  <a:cs typeface="Times New Roman" panose="02020603050405020304" pitchFamily="18" charset="0"/>
                </a:rPr>
                <a:t>A</a:t>
              </a:r>
              <a:endParaRPr kumimoji="1" lang="ja-JP" altLang="en-US">
                <a:latin typeface="Times New Roman" panose="02020603050405020304" pitchFamily="18" charset="0"/>
                <a:cs typeface="Times New Roman" panose="02020603050405020304" pitchFamily="18" charset="0"/>
              </a:endParaRPr>
            </a:p>
          </p:txBody>
        </p:sp>
        <p:sp>
          <p:nvSpPr>
            <p:cNvPr id="13" name="正方形/長方形 12">
              <a:extLst>
                <a:ext uri="{FF2B5EF4-FFF2-40B4-BE49-F238E27FC236}">
                  <a16:creationId xmlns:a16="http://schemas.microsoft.com/office/drawing/2014/main" id="{A9263DF1-F7CE-EA42-81FD-642CC43D42D6}"/>
                </a:ext>
              </a:extLst>
            </p:cNvPr>
            <p:cNvSpPr/>
            <p:nvPr/>
          </p:nvSpPr>
          <p:spPr>
            <a:xfrm>
              <a:off x="6455982" y="4052799"/>
              <a:ext cx="1718441" cy="4308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latin typeface="Times New Roman" panose="02020603050405020304" pitchFamily="18" charset="0"/>
                  <a:cs typeface="Times New Roman" panose="02020603050405020304" pitchFamily="18" charset="0"/>
                </a:rPr>
                <a:t>問題</a:t>
              </a:r>
              <a:r>
                <a:rPr kumimoji="1" lang="en-US" altLang="ja-JP" dirty="0">
                  <a:latin typeface="Times New Roman" panose="02020603050405020304" pitchFamily="18" charset="0"/>
                  <a:cs typeface="Times New Roman" panose="02020603050405020304" pitchFamily="18" charset="0"/>
                </a:rPr>
                <a:t>B</a:t>
              </a:r>
              <a:endParaRPr kumimoji="1" lang="ja-JP" altLang="en-US">
                <a:latin typeface="Times New Roman" panose="02020603050405020304" pitchFamily="18" charset="0"/>
                <a:cs typeface="Times New Roman" panose="02020603050405020304" pitchFamily="18" charset="0"/>
              </a:endParaRPr>
            </a:p>
          </p:txBody>
        </p:sp>
        <p:sp>
          <p:nvSpPr>
            <p:cNvPr id="14" name="正方形/長方形 13">
              <a:extLst>
                <a:ext uri="{FF2B5EF4-FFF2-40B4-BE49-F238E27FC236}">
                  <a16:creationId xmlns:a16="http://schemas.microsoft.com/office/drawing/2014/main" id="{81543CE0-69E3-E74F-9A9A-5A14590632BB}"/>
                </a:ext>
              </a:extLst>
            </p:cNvPr>
            <p:cNvSpPr/>
            <p:nvPr/>
          </p:nvSpPr>
          <p:spPr>
            <a:xfrm>
              <a:off x="4876803" y="5318786"/>
              <a:ext cx="2438400" cy="4308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latin typeface="Times New Roman" panose="02020603050405020304" pitchFamily="18" charset="0"/>
                  <a:cs typeface="Times New Roman" panose="02020603050405020304" pitchFamily="18" charset="0"/>
                </a:rPr>
                <a:t>原因</a:t>
              </a:r>
            </a:p>
          </p:txBody>
        </p:sp>
        <p:cxnSp>
          <p:nvCxnSpPr>
            <p:cNvPr id="15" name="カギ線コネクタ 14">
              <a:extLst>
                <a:ext uri="{FF2B5EF4-FFF2-40B4-BE49-F238E27FC236}">
                  <a16:creationId xmlns:a16="http://schemas.microsoft.com/office/drawing/2014/main" id="{7227B951-CAFC-8841-B80B-F572983D4137}"/>
                </a:ext>
              </a:extLst>
            </p:cNvPr>
            <p:cNvCxnSpPr/>
            <p:nvPr/>
          </p:nvCxnSpPr>
          <p:spPr>
            <a:xfrm rot="5400000">
              <a:off x="5163974" y="3120769"/>
              <a:ext cx="644859" cy="1219200"/>
            </a:xfrm>
            <a:prstGeom prst="bentConnector3">
              <a:avLst/>
            </a:prstGeom>
            <a:ln w="12700">
              <a:tailEnd type="triangle"/>
            </a:ln>
          </p:spPr>
          <p:style>
            <a:lnRef idx="1">
              <a:schemeClr val="dk1"/>
            </a:lnRef>
            <a:fillRef idx="0">
              <a:schemeClr val="dk1"/>
            </a:fillRef>
            <a:effectRef idx="0">
              <a:schemeClr val="dk1"/>
            </a:effectRef>
            <a:fontRef idx="minor">
              <a:schemeClr val="tx1"/>
            </a:fontRef>
          </p:style>
        </p:cxnSp>
        <p:cxnSp>
          <p:nvCxnSpPr>
            <p:cNvPr id="16" name="カギ線コネクタ 15">
              <a:extLst>
                <a:ext uri="{FF2B5EF4-FFF2-40B4-BE49-F238E27FC236}">
                  <a16:creationId xmlns:a16="http://schemas.microsoft.com/office/drawing/2014/main" id="{1A4FEE9A-0456-7443-B98F-31EFE550CA96}"/>
                </a:ext>
              </a:extLst>
            </p:cNvPr>
            <p:cNvCxnSpPr/>
            <p:nvPr/>
          </p:nvCxnSpPr>
          <p:spPr>
            <a:xfrm rot="16200000" flipH="1">
              <a:off x="6383174" y="3120769"/>
              <a:ext cx="644859" cy="1219200"/>
            </a:xfrm>
            <a:prstGeom prst="bent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7" name="右大かっこ 16">
              <a:extLst>
                <a:ext uri="{FF2B5EF4-FFF2-40B4-BE49-F238E27FC236}">
                  <a16:creationId xmlns:a16="http://schemas.microsoft.com/office/drawing/2014/main" id="{EFE1E3F4-5B51-F140-968F-CF1325F4C0B8}"/>
                </a:ext>
              </a:extLst>
            </p:cNvPr>
            <p:cNvSpPr/>
            <p:nvPr/>
          </p:nvSpPr>
          <p:spPr>
            <a:xfrm rot="5400000">
              <a:off x="5880553" y="3479942"/>
              <a:ext cx="430893" cy="2438398"/>
            </a:xfrm>
            <a:prstGeom prst="righ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cxnSp>
          <p:nvCxnSpPr>
            <p:cNvPr id="18" name="直線矢印コネクタ 17">
              <a:extLst>
                <a:ext uri="{FF2B5EF4-FFF2-40B4-BE49-F238E27FC236}">
                  <a16:creationId xmlns:a16="http://schemas.microsoft.com/office/drawing/2014/main" id="{DA6BE2C8-8CD8-CA44-A126-85DDF09D984A}"/>
                </a:ext>
              </a:extLst>
            </p:cNvPr>
            <p:cNvCxnSpPr>
              <a:stCxn id="17" idx="2"/>
            </p:cNvCxnSpPr>
            <p:nvPr/>
          </p:nvCxnSpPr>
          <p:spPr>
            <a:xfrm>
              <a:off x="6096000" y="4914588"/>
              <a:ext cx="3" cy="40419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9" name="正方形/長方形 18">
              <a:extLst>
                <a:ext uri="{FF2B5EF4-FFF2-40B4-BE49-F238E27FC236}">
                  <a16:creationId xmlns:a16="http://schemas.microsoft.com/office/drawing/2014/main" id="{0E40ABE7-6A37-5E42-AD90-4AA8AA2B6052}"/>
                </a:ext>
              </a:extLst>
            </p:cNvPr>
            <p:cNvSpPr/>
            <p:nvPr/>
          </p:nvSpPr>
          <p:spPr>
            <a:xfrm>
              <a:off x="4876800" y="6258977"/>
              <a:ext cx="2438400" cy="4308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latin typeface="Times New Roman" panose="02020603050405020304" pitchFamily="18" charset="0"/>
                  <a:cs typeface="Times New Roman" panose="02020603050405020304" pitchFamily="18" charset="0"/>
                </a:rPr>
                <a:t>対策</a:t>
              </a:r>
            </a:p>
          </p:txBody>
        </p:sp>
        <p:cxnSp>
          <p:nvCxnSpPr>
            <p:cNvPr id="3" name="直線矢印コネクタ 2">
              <a:extLst>
                <a:ext uri="{FF2B5EF4-FFF2-40B4-BE49-F238E27FC236}">
                  <a16:creationId xmlns:a16="http://schemas.microsoft.com/office/drawing/2014/main" id="{B39CA606-F49E-E741-BCD4-6A914AFD528E}"/>
                </a:ext>
              </a:extLst>
            </p:cNvPr>
            <p:cNvCxnSpPr>
              <a:stCxn id="14" idx="2"/>
              <a:endCxn id="19" idx="0"/>
            </p:cNvCxnSpPr>
            <p:nvPr/>
          </p:nvCxnSpPr>
          <p:spPr>
            <a:xfrm flipH="1">
              <a:off x="6096000" y="5749680"/>
              <a:ext cx="3" cy="50929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5" name="左右矢印 4">
              <a:extLst>
                <a:ext uri="{FF2B5EF4-FFF2-40B4-BE49-F238E27FC236}">
                  <a16:creationId xmlns:a16="http://schemas.microsoft.com/office/drawing/2014/main" id="{CCB73F0F-A534-ED4A-A6D6-3F302FA498B7}"/>
                </a:ext>
              </a:extLst>
            </p:cNvPr>
            <p:cNvSpPr/>
            <p:nvPr/>
          </p:nvSpPr>
          <p:spPr>
            <a:xfrm>
              <a:off x="4028092" y="4375798"/>
              <a:ext cx="4156841" cy="790819"/>
            </a:xfrm>
            <a:prstGeom prst="leftRightArrow">
              <a:avLst/>
            </a:prstGeom>
            <a:solidFill>
              <a:schemeClr val="bg1">
                <a:lumMod val="85000"/>
                <a:alpha val="50196"/>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20" name="下矢印 19">
              <a:extLst>
                <a:ext uri="{FF2B5EF4-FFF2-40B4-BE49-F238E27FC236}">
                  <a16:creationId xmlns:a16="http://schemas.microsoft.com/office/drawing/2014/main" id="{B25A5C7A-768B-704D-9A89-B5AFC25E2AB2}"/>
                </a:ext>
              </a:extLst>
            </p:cNvPr>
            <p:cNvSpPr/>
            <p:nvPr/>
          </p:nvSpPr>
          <p:spPr>
            <a:xfrm>
              <a:off x="3435172" y="2977046"/>
              <a:ext cx="728295" cy="3712825"/>
            </a:xfrm>
            <a:prstGeom prst="downArrow">
              <a:avLst/>
            </a:prstGeom>
            <a:solidFill>
              <a:srgbClr val="E7E6E6"/>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BD4AC922-94B2-3840-8E08-458E98E0B234}"/>
                </a:ext>
              </a:extLst>
            </p:cNvPr>
            <p:cNvSpPr txBox="1"/>
            <p:nvPr/>
          </p:nvSpPr>
          <p:spPr>
            <a:xfrm>
              <a:off x="3579001" y="5950879"/>
              <a:ext cx="415498" cy="369332"/>
            </a:xfrm>
            <a:prstGeom prst="rect">
              <a:avLst/>
            </a:prstGeom>
            <a:noFill/>
          </p:spPr>
          <p:txBody>
            <a:bodyPr wrap="none" rtlCol="0">
              <a:spAutoFit/>
            </a:bodyPr>
            <a:lstStyle/>
            <a:p>
              <a:r>
                <a:rPr kumimoji="1" lang="ja-JP" altLang="en-US"/>
                <a:t>縦</a:t>
              </a:r>
            </a:p>
          </p:txBody>
        </p:sp>
        <p:sp>
          <p:nvSpPr>
            <p:cNvPr id="22" name="テキスト ボックス 21">
              <a:extLst>
                <a:ext uri="{FF2B5EF4-FFF2-40B4-BE49-F238E27FC236}">
                  <a16:creationId xmlns:a16="http://schemas.microsoft.com/office/drawing/2014/main" id="{BA7F7AAF-7706-CD40-B308-CEF474E1D23D}"/>
                </a:ext>
              </a:extLst>
            </p:cNvPr>
            <p:cNvSpPr txBox="1"/>
            <p:nvPr/>
          </p:nvSpPr>
          <p:spPr>
            <a:xfrm>
              <a:off x="5888250" y="4615238"/>
              <a:ext cx="415498" cy="369332"/>
            </a:xfrm>
            <a:prstGeom prst="rect">
              <a:avLst/>
            </a:prstGeom>
            <a:noFill/>
          </p:spPr>
          <p:txBody>
            <a:bodyPr wrap="none" rtlCol="0">
              <a:spAutoFit/>
            </a:bodyPr>
            <a:lstStyle/>
            <a:p>
              <a:r>
                <a:rPr kumimoji="1" lang="ja-JP" altLang="en-US"/>
                <a:t>横</a:t>
              </a:r>
            </a:p>
          </p:txBody>
        </p:sp>
      </p:grpSp>
      <p:grpSp>
        <p:nvGrpSpPr>
          <p:cNvPr id="27" name="グループ化 26">
            <a:extLst>
              <a:ext uri="{FF2B5EF4-FFF2-40B4-BE49-F238E27FC236}">
                <a16:creationId xmlns:a16="http://schemas.microsoft.com/office/drawing/2014/main" id="{CDC16B81-AA8E-5C4D-97E2-94CA5426886A}"/>
              </a:ext>
            </a:extLst>
          </p:cNvPr>
          <p:cNvGrpSpPr/>
          <p:nvPr/>
        </p:nvGrpSpPr>
        <p:grpSpPr>
          <a:xfrm>
            <a:off x="47087" y="1340832"/>
            <a:ext cx="6625122" cy="720922"/>
            <a:chOff x="152871" y="1608108"/>
            <a:chExt cx="6392492" cy="952747"/>
          </a:xfrm>
        </p:grpSpPr>
        <p:pic>
          <p:nvPicPr>
            <p:cNvPr id="28" name="図 27" descr="アイコン&#10;&#10;自動的に生成された説明">
              <a:extLst>
                <a:ext uri="{FF2B5EF4-FFF2-40B4-BE49-F238E27FC236}">
                  <a16:creationId xmlns:a16="http://schemas.microsoft.com/office/drawing/2014/main" id="{73F2FD2B-1CB9-7D43-B6C8-E98DE1C5A1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29" name="直線コネクタ 28">
              <a:extLst>
                <a:ext uri="{FF2B5EF4-FFF2-40B4-BE49-F238E27FC236}">
                  <a16:creationId xmlns:a16="http://schemas.microsoft.com/office/drawing/2014/main" id="{0777C654-4BFF-8340-BADC-C0A6D51591EC}"/>
                </a:ext>
              </a:extLst>
            </p:cNvPr>
            <p:cNvCxnSpPr>
              <a:cxnSpLocks/>
            </p:cNvCxnSpPr>
            <p:nvPr/>
          </p:nvCxnSpPr>
          <p:spPr>
            <a:xfrm flipV="1">
              <a:off x="749112" y="2522863"/>
              <a:ext cx="5796251" cy="1"/>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12" name="グループ化 11">
            <a:extLst>
              <a:ext uri="{FF2B5EF4-FFF2-40B4-BE49-F238E27FC236}">
                <a16:creationId xmlns:a16="http://schemas.microsoft.com/office/drawing/2014/main" id="{4E86F3B2-82C6-1545-AAFB-44006976A461}"/>
              </a:ext>
            </a:extLst>
          </p:cNvPr>
          <p:cNvGrpSpPr/>
          <p:nvPr/>
        </p:nvGrpSpPr>
        <p:grpSpPr>
          <a:xfrm>
            <a:off x="6023165" y="2134107"/>
            <a:ext cx="5812780" cy="4634554"/>
            <a:chOff x="6023165" y="2134107"/>
            <a:chExt cx="5812780" cy="4634554"/>
          </a:xfrm>
        </p:grpSpPr>
        <p:grpSp>
          <p:nvGrpSpPr>
            <p:cNvPr id="23" name="グループ化 22">
              <a:extLst>
                <a:ext uri="{FF2B5EF4-FFF2-40B4-BE49-F238E27FC236}">
                  <a16:creationId xmlns:a16="http://schemas.microsoft.com/office/drawing/2014/main" id="{BD65B772-993E-FC45-BF26-1CC23564A11E}"/>
                </a:ext>
              </a:extLst>
            </p:cNvPr>
            <p:cNvGrpSpPr/>
            <p:nvPr/>
          </p:nvGrpSpPr>
          <p:grpSpPr>
            <a:xfrm>
              <a:off x="6023165" y="2134107"/>
              <a:ext cx="5812780" cy="4634554"/>
              <a:chOff x="-653019" y="4554216"/>
              <a:chExt cx="4392973" cy="3097502"/>
            </a:xfrm>
          </p:grpSpPr>
          <p:sp>
            <p:nvSpPr>
              <p:cNvPr id="25" name="テキスト ボックス 24">
                <a:extLst>
                  <a:ext uri="{FF2B5EF4-FFF2-40B4-BE49-F238E27FC236}">
                    <a16:creationId xmlns:a16="http://schemas.microsoft.com/office/drawing/2014/main" id="{DF74EC41-2BE4-C24C-ACCE-84CCC466C040}"/>
                  </a:ext>
                </a:extLst>
              </p:cNvPr>
              <p:cNvSpPr txBox="1"/>
              <p:nvPr/>
            </p:nvSpPr>
            <p:spPr>
              <a:xfrm>
                <a:off x="75550" y="4775528"/>
                <a:ext cx="3237430" cy="1810181"/>
              </a:xfrm>
              <a:prstGeom prst="rect">
                <a:avLst/>
              </a:prstGeom>
              <a:noFill/>
            </p:spPr>
            <p:txBody>
              <a:bodyPr wrap="square" rtlCol="0">
                <a:spAutoFit/>
              </a:bodyPr>
              <a:lstStyle/>
              <a:p>
                <a:pPr algn="just"/>
                <a:r>
                  <a:rPr lang="ja-JP" altLang="en-US" sz="1400">
                    <a:latin typeface="MS Mincho" panose="02020609040205080304" pitchFamily="49" charset="-128"/>
                    <a:ea typeface="MS Mincho" panose="02020609040205080304" pitchFamily="49" charset="-128"/>
                  </a:rPr>
                  <a:t>総論は省略</a:t>
                </a:r>
                <a:endParaRPr lang="en-US" altLang="ja-JP" sz="1200" dirty="0">
                  <a:latin typeface="MS Mincho" panose="02020609040205080304" pitchFamily="49" charset="-128"/>
                  <a:ea typeface="MS Mincho" panose="02020609040205080304" pitchFamily="49" charset="-128"/>
                </a:endParaRPr>
              </a:p>
              <a:p>
                <a:pPr algn="just"/>
                <a:r>
                  <a:rPr kumimoji="1" lang="en-US" altLang="ja-JP" sz="1600" b="1" dirty="0">
                    <a:latin typeface="MS Mincho" panose="02020609040205080304" pitchFamily="49" charset="-128"/>
                    <a:ea typeface="MS Mincho" panose="02020609040205080304" pitchFamily="49" charset="-128"/>
                  </a:rPr>
                  <a:t>1.</a:t>
                </a:r>
                <a:r>
                  <a:rPr lang="ja-JP" altLang="en-US" sz="1600" b="1">
                    <a:latin typeface="MS Mincho" panose="02020609040205080304" pitchFamily="49" charset="-128"/>
                    <a:ea typeface="MS Mincho" panose="02020609040205080304" pitchFamily="49" charset="-128"/>
                  </a:rPr>
                  <a:t>外国高度人材受入政策の目的</a:t>
                </a:r>
                <a:endParaRPr kumimoji="1" lang="en-US" altLang="ja-JP" sz="1600" b="1" dirty="0">
                  <a:latin typeface="MS Mincho" panose="02020609040205080304" pitchFamily="49" charset="-128"/>
                  <a:ea typeface="MS Mincho" panose="02020609040205080304" pitchFamily="49" charset="-128"/>
                </a:endParaRPr>
              </a:p>
              <a:p>
                <a:pPr algn="just"/>
                <a:r>
                  <a:rPr lang="ja-JP" altLang="en-US" sz="1200">
                    <a:latin typeface="MS Mincho" panose="02020609040205080304" pitchFamily="49" charset="-128"/>
                    <a:ea typeface="MS Mincho" panose="02020609040205080304" pitchFamily="49" charset="-128"/>
                  </a:rPr>
                  <a:t>　労働人口の減少に対処するため、日本政府は外国人高度人材の受け入れ政策を進めている。ここ数年、日本で働く外国人就労者 </a:t>
                </a:r>
                <a:r>
                  <a:rPr lang="en-US" altLang="ja-JP" sz="1200" dirty="0">
                    <a:latin typeface="MS Mincho" panose="02020609040205080304" pitchFamily="49" charset="-128"/>
                    <a:ea typeface="MS Mincho" panose="02020609040205080304" pitchFamily="49" charset="-128"/>
                  </a:rPr>
                  <a:t>…</a:t>
                </a:r>
                <a:endParaRPr kumimoji="1" lang="en-US" altLang="ja-JP" sz="1200" dirty="0">
                  <a:latin typeface="MS Mincho" panose="02020609040205080304" pitchFamily="49" charset="-128"/>
                  <a:ea typeface="MS Mincho" panose="02020609040205080304" pitchFamily="49" charset="-128"/>
                </a:endParaRPr>
              </a:p>
              <a:p>
                <a:pPr algn="just"/>
                <a:endParaRPr kumimoji="1" lang="en-US" altLang="ja-JP" sz="1200" dirty="0">
                  <a:latin typeface="MS Mincho" panose="02020609040205080304" pitchFamily="49" charset="-128"/>
                  <a:ea typeface="MS Mincho" panose="02020609040205080304" pitchFamily="49" charset="-128"/>
                </a:endParaRPr>
              </a:p>
              <a:p>
                <a:pPr algn="just"/>
                <a:r>
                  <a:rPr kumimoji="1" lang="en-US" altLang="ja-JP" sz="1600" b="1" dirty="0">
                    <a:latin typeface="MS Mincho" panose="02020609040205080304" pitchFamily="49" charset="-128"/>
                    <a:ea typeface="MS Mincho" panose="02020609040205080304" pitchFamily="49" charset="-128"/>
                  </a:rPr>
                  <a:t>2.</a:t>
                </a:r>
                <a:r>
                  <a:rPr lang="ja-JP" altLang="en-US" sz="1600" b="1">
                    <a:latin typeface="MS Mincho" panose="02020609040205080304" pitchFamily="49" charset="-128"/>
                    <a:ea typeface="MS Mincho" panose="02020609040205080304" pitchFamily="49" charset="-128"/>
                  </a:rPr>
                  <a:t>外国人労働者の定着率の現状</a:t>
                </a:r>
                <a:endParaRPr lang="en-US" altLang="ja-JP" sz="1600" b="1" dirty="0">
                  <a:latin typeface="MS Mincho" panose="02020609040205080304" pitchFamily="49" charset="-128"/>
                  <a:ea typeface="MS Mincho" panose="02020609040205080304" pitchFamily="49" charset="-128"/>
                </a:endParaRPr>
              </a:p>
              <a:p>
                <a:pPr algn="just"/>
                <a:r>
                  <a:rPr lang="ja-JP" altLang="en-US" sz="1200">
                    <a:latin typeface="MS Mincho" panose="02020609040205080304" pitchFamily="49" charset="-128"/>
                    <a:ea typeface="MS Mincho" panose="02020609040205080304" pitchFamily="49" charset="-128"/>
                  </a:rPr>
                  <a:t>　</a:t>
                </a:r>
                <a:r>
                  <a:rPr kumimoji="0" lang="ja-JP" altLang="en-US" sz="1200">
                    <a:latin typeface="MS Mincho" panose="02020609040205080304" pitchFamily="49" charset="-128"/>
                    <a:ea typeface="MS Mincho" panose="02020609040205080304" pitchFamily="49" charset="-128"/>
                    <a:cs typeface="Times New Roman" panose="02020603050405020304" pitchFamily="18" charset="0"/>
                  </a:rPr>
                  <a:t>しかし、外国人就労者の定着率が</a:t>
                </a:r>
                <a:r>
                  <a:rPr lang="ja-JP" altLang="en-US" sz="1200">
                    <a:latin typeface="MS Mincho" panose="02020609040205080304" pitchFamily="49" charset="-128"/>
                    <a:ea typeface="MS Mincho" panose="02020609040205080304" pitchFamily="49" charset="-128"/>
                  </a:rPr>
                  <a:t>低いのは現状である。パーソル総合研究所が実施した独自調査データから</a:t>
                </a:r>
                <a:r>
                  <a:rPr lang="en-US" altLang="ja-JP" sz="1200" dirty="0">
                    <a:latin typeface="MS Mincho" panose="02020609040205080304" pitchFamily="49" charset="-128"/>
                    <a:ea typeface="MS Mincho" panose="02020609040205080304" pitchFamily="49" charset="-128"/>
                  </a:rPr>
                  <a:t>…</a:t>
                </a:r>
              </a:p>
              <a:p>
                <a:pPr algn="just"/>
                <a:endParaRPr lang="en-US" altLang="ja-JP" sz="1200" dirty="0">
                  <a:latin typeface="MS Mincho" panose="02020609040205080304" pitchFamily="49" charset="-128"/>
                  <a:ea typeface="MS Mincho" panose="02020609040205080304" pitchFamily="49" charset="-128"/>
                </a:endParaRPr>
              </a:p>
              <a:p>
                <a:pPr algn="just"/>
                <a:r>
                  <a:rPr lang="en-US" altLang="ja-JP" sz="1600" b="1" dirty="0">
                    <a:latin typeface="MS Mincho" panose="02020609040205080304" pitchFamily="49" charset="-128"/>
                    <a:ea typeface="MS Mincho" panose="02020609040205080304" pitchFamily="49" charset="-128"/>
                  </a:rPr>
                  <a:t>3. </a:t>
                </a:r>
                <a:r>
                  <a:rPr lang="ja-JP" altLang="en-US" sz="1600" b="1">
                    <a:latin typeface="MS Mincho" panose="02020609040205080304" pitchFamily="49" charset="-128"/>
                    <a:ea typeface="MS Mincho" panose="02020609040205080304" pitchFamily="49" charset="-128"/>
                  </a:rPr>
                  <a:t>定着率が低い原因</a:t>
                </a:r>
                <a:endParaRPr lang="en-US" altLang="ja-JP" sz="1600" b="1" dirty="0">
                  <a:latin typeface="MS Mincho" panose="02020609040205080304" pitchFamily="49" charset="-128"/>
                  <a:ea typeface="MS Mincho" panose="02020609040205080304" pitchFamily="49" charset="-128"/>
                </a:endParaRPr>
              </a:p>
              <a:p>
                <a:pPr algn="just"/>
                <a:r>
                  <a:rPr kumimoji="1" lang="ja-JP" altLang="en-US" sz="1200">
                    <a:latin typeface="MS Mincho" panose="02020609040205080304" pitchFamily="49" charset="-128"/>
                    <a:ea typeface="MS Mincho" panose="02020609040205080304" pitchFamily="49" charset="-128"/>
                  </a:rPr>
                  <a:t>　定着率が低いのは、言語の違いによるストレスと、価値観の違いによる不満が主な原因である。</a:t>
                </a:r>
                <a:r>
                  <a:rPr kumimoji="1" lang="en-US" altLang="ja-JP" sz="1200" dirty="0">
                    <a:latin typeface="MS Mincho" panose="02020609040205080304" pitchFamily="49" charset="-128"/>
                    <a:ea typeface="MS Mincho" panose="02020609040205080304" pitchFamily="49" charset="-128"/>
                  </a:rPr>
                  <a:t>…</a:t>
                </a:r>
              </a:p>
            </p:txBody>
          </p:sp>
          <p:sp>
            <p:nvSpPr>
              <p:cNvPr id="26" name="縦巻き 25">
                <a:extLst>
                  <a:ext uri="{FF2B5EF4-FFF2-40B4-BE49-F238E27FC236}">
                    <a16:creationId xmlns:a16="http://schemas.microsoft.com/office/drawing/2014/main" id="{3601F090-ABF7-BE4C-9549-52ABE07302D2}"/>
                  </a:ext>
                </a:extLst>
              </p:cNvPr>
              <p:cNvSpPr/>
              <p:nvPr/>
            </p:nvSpPr>
            <p:spPr>
              <a:xfrm>
                <a:off x="-653019" y="4554216"/>
                <a:ext cx="4392973" cy="3097502"/>
              </a:xfrm>
              <a:prstGeom prst="verticalScroll">
                <a:avLst>
                  <a:gd name="adj" fmla="val 4366"/>
                </a:avLst>
              </a:prstGeom>
              <a:no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9" name="正方形/長方形 8">
              <a:extLst>
                <a:ext uri="{FF2B5EF4-FFF2-40B4-BE49-F238E27FC236}">
                  <a16:creationId xmlns:a16="http://schemas.microsoft.com/office/drawing/2014/main" id="{3518517E-1A85-8B4A-9CC6-23ADE868645F}"/>
                </a:ext>
              </a:extLst>
            </p:cNvPr>
            <p:cNvSpPr/>
            <p:nvPr/>
          </p:nvSpPr>
          <p:spPr>
            <a:xfrm>
              <a:off x="7354958" y="5166616"/>
              <a:ext cx="4143632" cy="1508105"/>
            </a:xfrm>
            <a:prstGeom prst="rect">
              <a:avLst/>
            </a:prstGeom>
          </p:spPr>
          <p:txBody>
            <a:bodyPr wrap="square">
              <a:spAutoFit/>
            </a:bodyPr>
            <a:lstStyle/>
            <a:p>
              <a:pPr algn="just"/>
              <a:r>
                <a:rPr lang="en-US" altLang="ja-JP" sz="1600" b="1" dirty="0">
                  <a:latin typeface="MS Mincho" panose="02020609040205080304" pitchFamily="49" charset="-128"/>
                  <a:ea typeface="MS Mincho" panose="02020609040205080304" pitchFamily="49" charset="-128"/>
                </a:rPr>
                <a:t>3.1</a:t>
              </a:r>
              <a:r>
                <a:rPr lang="ja-JP" altLang="en-US" sz="1600" b="1">
                  <a:latin typeface="MS Mincho" panose="02020609040205080304" pitchFamily="49" charset="-128"/>
                  <a:ea typeface="MS Mincho" panose="02020609040205080304" pitchFamily="49" charset="-128"/>
                </a:rPr>
                <a:t>言語の違いによるストレス</a:t>
              </a:r>
              <a:endParaRPr lang="en-US" altLang="ja-JP" sz="1600" b="1" dirty="0">
                <a:latin typeface="MS Mincho" panose="02020609040205080304" pitchFamily="49" charset="-128"/>
                <a:ea typeface="MS Mincho" panose="02020609040205080304" pitchFamily="49" charset="-128"/>
              </a:endParaRPr>
            </a:p>
            <a:p>
              <a:pPr algn="just"/>
              <a:r>
                <a:rPr lang="ja-JP" altLang="en-US" sz="1200">
                  <a:latin typeface="MS Mincho" panose="02020609040205080304" pitchFamily="49" charset="-128"/>
                  <a:ea typeface="MS Mincho" panose="02020609040205080304" pitchFamily="49" charset="-128"/>
                </a:rPr>
                <a:t>　外国人の定着率が低い原因の１つは、言語の違いによるストレスである。言語の違いは、 </a:t>
              </a:r>
              <a:r>
                <a:rPr lang="en-US" altLang="ja-JP" sz="1200" dirty="0">
                  <a:latin typeface="MS Mincho" panose="02020609040205080304" pitchFamily="49" charset="-128"/>
                  <a:ea typeface="MS Mincho" panose="02020609040205080304" pitchFamily="49" charset="-128"/>
                </a:rPr>
                <a:t>…</a:t>
              </a:r>
            </a:p>
            <a:p>
              <a:pPr algn="just"/>
              <a:endParaRPr lang="en-US" altLang="ja-JP" sz="1200" dirty="0">
                <a:latin typeface="MS Mincho" panose="02020609040205080304" pitchFamily="49" charset="-128"/>
                <a:ea typeface="MS Mincho" panose="02020609040205080304" pitchFamily="49" charset="-128"/>
              </a:endParaRPr>
            </a:p>
            <a:p>
              <a:pPr algn="just"/>
              <a:r>
                <a:rPr lang="en-US" altLang="ja-JP" sz="1600" b="1" dirty="0">
                  <a:latin typeface="MS Mincho" panose="02020609040205080304" pitchFamily="49" charset="-128"/>
                  <a:ea typeface="MS Mincho" panose="02020609040205080304" pitchFamily="49" charset="-128"/>
                </a:rPr>
                <a:t>3.2</a:t>
              </a:r>
              <a:r>
                <a:rPr lang="ja-JP" altLang="en-US" sz="1600" b="1">
                  <a:latin typeface="MS Mincho" panose="02020609040205080304" pitchFamily="49" charset="-128"/>
                  <a:ea typeface="MS Mincho" panose="02020609040205080304" pitchFamily="49" charset="-128"/>
                </a:rPr>
                <a:t>価値観の違いによる不満</a:t>
              </a:r>
              <a:endParaRPr lang="en-US" altLang="ja-JP" sz="1600" b="1" dirty="0">
                <a:latin typeface="MS Mincho" panose="02020609040205080304" pitchFamily="49" charset="-128"/>
                <a:ea typeface="MS Mincho" panose="02020609040205080304" pitchFamily="49" charset="-128"/>
              </a:endParaRPr>
            </a:p>
            <a:p>
              <a:pPr algn="just"/>
              <a:r>
                <a:rPr lang="ja-JP" altLang="en-US" sz="1200">
                  <a:latin typeface="MS Mincho" panose="02020609040205080304" pitchFamily="49" charset="-128"/>
                  <a:ea typeface="MS Mincho" panose="02020609040205080304" pitchFamily="49" charset="-128"/>
                </a:rPr>
                <a:t>　もう１つ重要な原因は価値観の差異による不満である。日本人同士であっても、 </a:t>
              </a:r>
              <a:r>
                <a:rPr lang="en-US" altLang="ja-JP" sz="1200" dirty="0">
                  <a:latin typeface="MS Mincho" panose="02020609040205080304" pitchFamily="49" charset="-128"/>
                  <a:ea typeface="MS Mincho" panose="02020609040205080304" pitchFamily="49" charset="-128"/>
                </a:rPr>
                <a:t>…</a:t>
              </a:r>
            </a:p>
          </p:txBody>
        </p:sp>
      </p:grpSp>
      <p:sp>
        <p:nvSpPr>
          <p:cNvPr id="30" name="下矢印 29">
            <a:extLst>
              <a:ext uri="{FF2B5EF4-FFF2-40B4-BE49-F238E27FC236}">
                <a16:creationId xmlns:a16="http://schemas.microsoft.com/office/drawing/2014/main" id="{5F590DAA-6231-FA4A-B76A-2DF60C45CA0A}"/>
              </a:ext>
            </a:extLst>
          </p:cNvPr>
          <p:cNvSpPr/>
          <p:nvPr/>
        </p:nvSpPr>
        <p:spPr>
          <a:xfrm>
            <a:off x="6417127" y="2968475"/>
            <a:ext cx="570081" cy="194611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 name="上下矢印 30">
            <a:extLst>
              <a:ext uri="{FF2B5EF4-FFF2-40B4-BE49-F238E27FC236}">
                <a16:creationId xmlns:a16="http://schemas.microsoft.com/office/drawing/2014/main" id="{292E1DC0-D56D-A34B-807A-82337D1DBA03}"/>
              </a:ext>
            </a:extLst>
          </p:cNvPr>
          <p:cNvSpPr/>
          <p:nvPr/>
        </p:nvSpPr>
        <p:spPr>
          <a:xfrm>
            <a:off x="6732954" y="5265054"/>
            <a:ext cx="570081" cy="1294772"/>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B3E2B33A-F26B-D146-A187-F04F8796084D}"/>
              </a:ext>
            </a:extLst>
          </p:cNvPr>
          <p:cNvSpPr txBox="1"/>
          <p:nvPr/>
        </p:nvSpPr>
        <p:spPr>
          <a:xfrm>
            <a:off x="6494418" y="3683466"/>
            <a:ext cx="415498"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a:solidFill>
                  <a:schemeClr val="bg1"/>
                </a:solidFill>
              </a:rPr>
              <a:t>縦</a:t>
            </a:r>
          </a:p>
        </p:txBody>
      </p:sp>
      <p:sp>
        <p:nvSpPr>
          <p:cNvPr id="34" name="テキスト ボックス 33">
            <a:extLst>
              <a:ext uri="{FF2B5EF4-FFF2-40B4-BE49-F238E27FC236}">
                <a16:creationId xmlns:a16="http://schemas.microsoft.com/office/drawing/2014/main" id="{96F64972-D78C-514C-A595-351D13063ABE}"/>
              </a:ext>
            </a:extLst>
          </p:cNvPr>
          <p:cNvSpPr txBox="1"/>
          <p:nvPr/>
        </p:nvSpPr>
        <p:spPr>
          <a:xfrm>
            <a:off x="6810245" y="5736002"/>
            <a:ext cx="415498"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a:solidFill>
                  <a:schemeClr val="bg1"/>
                </a:solidFill>
              </a:rPr>
              <a:t>横</a:t>
            </a:r>
            <a:endParaRPr kumimoji="1" lang="ja-JP" altLang="en-US" b="1">
              <a:solidFill>
                <a:schemeClr val="bg1"/>
              </a:solidFill>
            </a:endParaRPr>
          </a:p>
        </p:txBody>
      </p:sp>
      <p:sp>
        <p:nvSpPr>
          <p:cNvPr id="35" name="テキスト ボックス 34">
            <a:extLst>
              <a:ext uri="{FF2B5EF4-FFF2-40B4-BE49-F238E27FC236}">
                <a16:creationId xmlns:a16="http://schemas.microsoft.com/office/drawing/2014/main" id="{380BA116-0F5C-F145-B8A2-D32B1CF12F30}"/>
              </a:ext>
            </a:extLst>
          </p:cNvPr>
          <p:cNvSpPr txBox="1"/>
          <p:nvPr/>
        </p:nvSpPr>
        <p:spPr>
          <a:xfrm>
            <a:off x="6215855" y="2315209"/>
            <a:ext cx="543739" cy="523220"/>
          </a:xfrm>
          <a:prstGeom prst="rect">
            <a:avLst/>
          </a:prstGeom>
          <a:noFill/>
        </p:spPr>
        <p:txBody>
          <a:bodyPr wrap="none" rtlCol="0">
            <a:spAutoFit/>
          </a:bodyPr>
          <a:lstStyle/>
          <a:p>
            <a:r>
              <a:rPr kumimoji="1" lang="ja-JP" altLang="en-US" sz="2800"/>
              <a:t>例</a:t>
            </a:r>
          </a:p>
        </p:txBody>
      </p:sp>
      <p:sp>
        <p:nvSpPr>
          <p:cNvPr id="32" name="正方形/長方形 31">
            <a:extLst>
              <a:ext uri="{FF2B5EF4-FFF2-40B4-BE49-F238E27FC236}">
                <a16:creationId xmlns:a16="http://schemas.microsoft.com/office/drawing/2014/main" id="{40D31E26-09CE-D34C-8797-CFA74B2899CE}"/>
              </a:ext>
            </a:extLst>
          </p:cNvPr>
          <p:cNvSpPr/>
          <p:nvPr/>
        </p:nvSpPr>
        <p:spPr>
          <a:xfrm>
            <a:off x="994778" y="722312"/>
            <a:ext cx="1901483"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適切に繋ぐ</a:t>
            </a:r>
          </a:p>
        </p:txBody>
      </p:sp>
    </p:spTree>
    <p:extLst>
      <p:ext uri="{BB962C8B-B14F-4D97-AF65-F5344CB8AC3E}">
        <p14:creationId xmlns:p14="http://schemas.microsoft.com/office/powerpoint/2010/main" val="408720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7" name="テキスト ボックス 6">
            <a:extLst>
              <a:ext uri="{FF2B5EF4-FFF2-40B4-BE49-F238E27FC236}">
                <a16:creationId xmlns:a16="http://schemas.microsoft.com/office/drawing/2014/main" id="{29692633-032F-DE49-871A-935DDE2BEACD}"/>
              </a:ext>
            </a:extLst>
          </p:cNvPr>
          <p:cNvSpPr txBox="1"/>
          <p:nvPr/>
        </p:nvSpPr>
        <p:spPr>
          <a:xfrm>
            <a:off x="356056" y="1372546"/>
            <a:ext cx="6316153"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パラグラフを縦と横にしっかり繋いで</a:t>
            </a:r>
          </a:p>
        </p:txBody>
      </p:sp>
      <p:grpSp>
        <p:nvGrpSpPr>
          <p:cNvPr id="27" name="グループ化 26">
            <a:extLst>
              <a:ext uri="{FF2B5EF4-FFF2-40B4-BE49-F238E27FC236}">
                <a16:creationId xmlns:a16="http://schemas.microsoft.com/office/drawing/2014/main" id="{CDC16B81-AA8E-5C4D-97E2-94CA5426886A}"/>
              </a:ext>
            </a:extLst>
          </p:cNvPr>
          <p:cNvGrpSpPr/>
          <p:nvPr/>
        </p:nvGrpSpPr>
        <p:grpSpPr>
          <a:xfrm>
            <a:off x="47087" y="1340832"/>
            <a:ext cx="6625122" cy="720922"/>
            <a:chOff x="152871" y="1608108"/>
            <a:chExt cx="6392492" cy="952747"/>
          </a:xfrm>
        </p:grpSpPr>
        <p:pic>
          <p:nvPicPr>
            <p:cNvPr id="28" name="図 27" descr="アイコン&#10;&#10;自動的に生成された説明">
              <a:extLst>
                <a:ext uri="{FF2B5EF4-FFF2-40B4-BE49-F238E27FC236}">
                  <a16:creationId xmlns:a16="http://schemas.microsoft.com/office/drawing/2014/main" id="{73F2FD2B-1CB9-7D43-B6C8-E98DE1C5A1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29" name="直線コネクタ 28">
              <a:extLst>
                <a:ext uri="{FF2B5EF4-FFF2-40B4-BE49-F238E27FC236}">
                  <a16:creationId xmlns:a16="http://schemas.microsoft.com/office/drawing/2014/main" id="{0777C654-4BFF-8340-BADC-C0A6D51591EC}"/>
                </a:ext>
              </a:extLst>
            </p:cNvPr>
            <p:cNvCxnSpPr>
              <a:cxnSpLocks/>
            </p:cNvCxnSpPr>
            <p:nvPr/>
          </p:nvCxnSpPr>
          <p:spPr>
            <a:xfrm flipV="1">
              <a:off x="749112" y="2522863"/>
              <a:ext cx="5796251" cy="1"/>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138" name="グループ化 137">
            <a:extLst>
              <a:ext uri="{FF2B5EF4-FFF2-40B4-BE49-F238E27FC236}">
                <a16:creationId xmlns:a16="http://schemas.microsoft.com/office/drawing/2014/main" id="{AB0A38A4-E830-DA44-9D9C-451C7821C4BF}"/>
              </a:ext>
            </a:extLst>
          </p:cNvPr>
          <p:cNvGrpSpPr/>
          <p:nvPr/>
        </p:nvGrpSpPr>
        <p:grpSpPr>
          <a:xfrm>
            <a:off x="1085683" y="2181124"/>
            <a:ext cx="4134017" cy="4524148"/>
            <a:chOff x="641823" y="2207746"/>
            <a:chExt cx="4134017" cy="4524148"/>
          </a:xfrm>
        </p:grpSpPr>
        <p:grpSp>
          <p:nvGrpSpPr>
            <p:cNvPr id="32" name="グループ化 31">
              <a:extLst>
                <a:ext uri="{FF2B5EF4-FFF2-40B4-BE49-F238E27FC236}">
                  <a16:creationId xmlns:a16="http://schemas.microsoft.com/office/drawing/2014/main" id="{D07A74E3-3B29-AC43-A633-9008376EC453}"/>
                </a:ext>
              </a:extLst>
            </p:cNvPr>
            <p:cNvGrpSpPr/>
            <p:nvPr/>
          </p:nvGrpSpPr>
          <p:grpSpPr>
            <a:xfrm>
              <a:off x="641823" y="2584650"/>
              <a:ext cx="4134017" cy="4147244"/>
              <a:chOff x="6876865" y="1866205"/>
              <a:chExt cx="5471681" cy="4616096"/>
            </a:xfrm>
          </p:grpSpPr>
          <p:grpSp>
            <p:nvGrpSpPr>
              <p:cNvPr id="35" name="グループ化 34">
                <a:extLst>
                  <a:ext uri="{FF2B5EF4-FFF2-40B4-BE49-F238E27FC236}">
                    <a16:creationId xmlns:a16="http://schemas.microsoft.com/office/drawing/2014/main" id="{A6A306C0-E1F4-A44C-9CF7-760D0E7017B7}"/>
                  </a:ext>
                </a:extLst>
              </p:cNvPr>
              <p:cNvGrpSpPr/>
              <p:nvPr/>
            </p:nvGrpSpPr>
            <p:grpSpPr>
              <a:xfrm>
                <a:off x="7125932" y="2001324"/>
                <a:ext cx="3818518" cy="949854"/>
                <a:chOff x="6688949" y="3330152"/>
                <a:chExt cx="3962400" cy="2085181"/>
              </a:xfrm>
            </p:grpSpPr>
            <p:sp>
              <p:nvSpPr>
                <p:cNvPr id="67" name="正方形/長方形 66">
                  <a:extLst>
                    <a:ext uri="{FF2B5EF4-FFF2-40B4-BE49-F238E27FC236}">
                      <a16:creationId xmlns:a16="http://schemas.microsoft.com/office/drawing/2014/main" id="{46179AD3-CF5B-E141-8875-BEA98D8743C5}"/>
                    </a:ext>
                  </a:extLst>
                </p:cNvPr>
                <p:cNvSpPr>
                  <a:spLocks/>
                </p:cNvSpPr>
                <p:nvPr/>
              </p:nvSpPr>
              <p:spPr>
                <a:xfrm>
                  <a:off x="6857115" y="3330152"/>
                  <a:ext cx="2333295" cy="21809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8" name="正方形/長方形 67">
                  <a:extLst>
                    <a:ext uri="{FF2B5EF4-FFF2-40B4-BE49-F238E27FC236}">
                      <a16:creationId xmlns:a16="http://schemas.microsoft.com/office/drawing/2014/main" id="{A4B83DAD-6BA7-5642-B746-B7D24B6F60E9}"/>
                    </a:ext>
                  </a:extLst>
                </p:cNvPr>
                <p:cNvSpPr>
                  <a:spLocks/>
                </p:cNvSpPr>
                <p:nvPr/>
              </p:nvSpPr>
              <p:spPr>
                <a:xfrm>
                  <a:off x="9338014" y="3330152"/>
                  <a:ext cx="1313335" cy="218093"/>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9" name="正方形/長方形 68">
                  <a:extLst>
                    <a:ext uri="{FF2B5EF4-FFF2-40B4-BE49-F238E27FC236}">
                      <a16:creationId xmlns:a16="http://schemas.microsoft.com/office/drawing/2014/main" id="{ABDA59A3-1CFE-EA4E-A70E-2CE5BA1F570F}"/>
                    </a:ext>
                  </a:extLst>
                </p:cNvPr>
                <p:cNvSpPr>
                  <a:spLocks/>
                </p:cNvSpPr>
                <p:nvPr/>
              </p:nvSpPr>
              <p:spPr>
                <a:xfrm>
                  <a:off x="6688949" y="3797857"/>
                  <a:ext cx="1723697" cy="218095"/>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0" name="正方形/長方形 69">
                  <a:extLst>
                    <a:ext uri="{FF2B5EF4-FFF2-40B4-BE49-F238E27FC236}">
                      <a16:creationId xmlns:a16="http://schemas.microsoft.com/office/drawing/2014/main" id="{473FFE64-C42D-4D44-9D1F-C539E82C0F59}"/>
                    </a:ext>
                  </a:extLst>
                </p:cNvPr>
                <p:cNvSpPr>
                  <a:spLocks/>
                </p:cNvSpPr>
                <p:nvPr/>
              </p:nvSpPr>
              <p:spPr>
                <a:xfrm>
                  <a:off x="8559791" y="3797857"/>
                  <a:ext cx="2091558" cy="218094"/>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1" name="正方形/長方形 70">
                  <a:extLst>
                    <a:ext uri="{FF2B5EF4-FFF2-40B4-BE49-F238E27FC236}">
                      <a16:creationId xmlns:a16="http://schemas.microsoft.com/office/drawing/2014/main" id="{2D8F1E4E-1A0E-4346-AD88-3617D7510902}"/>
                    </a:ext>
                  </a:extLst>
                </p:cNvPr>
                <p:cNvSpPr>
                  <a:spLocks/>
                </p:cNvSpPr>
                <p:nvPr/>
              </p:nvSpPr>
              <p:spPr>
                <a:xfrm>
                  <a:off x="6688949" y="4276078"/>
                  <a:ext cx="1313335" cy="218093"/>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2" name="正方形/長方形 71">
                  <a:extLst>
                    <a:ext uri="{FF2B5EF4-FFF2-40B4-BE49-F238E27FC236}">
                      <a16:creationId xmlns:a16="http://schemas.microsoft.com/office/drawing/2014/main" id="{C84E514E-6DAF-9442-8346-3249183C792A}"/>
                    </a:ext>
                  </a:extLst>
                </p:cNvPr>
                <p:cNvSpPr>
                  <a:spLocks/>
                </p:cNvSpPr>
                <p:nvPr/>
              </p:nvSpPr>
              <p:spPr>
                <a:xfrm>
                  <a:off x="8173533" y="4276076"/>
                  <a:ext cx="2477815" cy="218095"/>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3" name="正方形/長方形 72">
                  <a:extLst>
                    <a:ext uri="{FF2B5EF4-FFF2-40B4-BE49-F238E27FC236}">
                      <a16:creationId xmlns:a16="http://schemas.microsoft.com/office/drawing/2014/main" id="{253A0F6E-ADD7-9D42-9065-D17FCD29DCB8}"/>
                    </a:ext>
                  </a:extLst>
                </p:cNvPr>
                <p:cNvSpPr>
                  <a:spLocks/>
                </p:cNvSpPr>
                <p:nvPr/>
              </p:nvSpPr>
              <p:spPr>
                <a:xfrm>
                  <a:off x="6688949" y="4743782"/>
                  <a:ext cx="2785242"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4" name="正方形/長方形 73">
                  <a:extLst>
                    <a:ext uri="{FF2B5EF4-FFF2-40B4-BE49-F238E27FC236}">
                      <a16:creationId xmlns:a16="http://schemas.microsoft.com/office/drawing/2014/main" id="{7B179B0E-0031-7B42-8DD0-E4B2B1606C94}"/>
                    </a:ext>
                  </a:extLst>
                </p:cNvPr>
                <p:cNvSpPr>
                  <a:spLocks/>
                </p:cNvSpPr>
                <p:nvPr/>
              </p:nvSpPr>
              <p:spPr>
                <a:xfrm>
                  <a:off x="9634473" y="4743782"/>
                  <a:ext cx="1016875"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5" name="正方形/長方形 74">
                  <a:extLst>
                    <a:ext uri="{FF2B5EF4-FFF2-40B4-BE49-F238E27FC236}">
                      <a16:creationId xmlns:a16="http://schemas.microsoft.com/office/drawing/2014/main" id="{0DD43C87-5C3B-7A41-A316-2D7C9AEC0509}"/>
                    </a:ext>
                  </a:extLst>
                </p:cNvPr>
                <p:cNvSpPr>
                  <a:spLocks/>
                </p:cNvSpPr>
                <p:nvPr/>
              </p:nvSpPr>
              <p:spPr>
                <a:xfrm>
                  <a:off x="6688949" y="5191982"/>
                  <a:ext cx="3594538"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36" name="グループ化 35">
                <a:extLst>
                  <a:ext uri="{FF2B5EF4-FFF2-40B4-BE49-F238E27FC236}">
                    <a16:creationId xmlns:a16="http://schemas.microsoft.com/office/drawing/2014/main" id="{2BD00D50-34BB-CE42-936D-6BAB5D801F91}"/>
                  </a:ext>
                </a:extLst>
              </p:cNvPr>
              <p:cNvGrpSpPr/>
              <p:nvPr/>
            </p:nvGrpSpPr>
            <p:grpSpPr>
              <a:xfrm>
                <a:off x="7125932" y="3145922"/>
                <a:ext cx="3818518" cy="949854"/>
                <a:chOff x="6688949" y="3330152"/>
                <a:chExt cx="3962400" cy="2085181"/>
              </a:xfrm>
            </p:grpSpPr>
            <p:sp>
              <p:nvSpPr>
                <p:cNvPr id="58" name="正方形/長方形 57">
                  <a:extLst>
                    <a:ext uri="{FF2B5EF4-FFF2-40B4-BE49-F238E27FC236}">
                      <a16:creationId xmlns:a16="http://schemas.microsoft.com/office/drawing/2014/main" id="{427F1065-E248-4646-86FE-1CC8EE5A8FBD}"/>
                    </a:ext>
                  </a:extLst>
                </p:cNvPr>
                <p:cNvSpPr>
                  <a:spLocks/>
                </p:cNvSpPr>
                <p:nvPr/>
              </p:nvSpPr>
              <p:spPr>
                <a:xfrm>
                  <a:off x="6857115" y="3330152"/>
                  <a:ext cx="2333295" cy="218093"/>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latin typeface="MS Mincho" panose="02020609040205080304" pitchFamily="49" charset="-128"/>
                    <a:ea typeface="MS Mincho" panose="02020609040205080304" pitchFamily="49" charset="-128"/>
                  </a:endParaRPr>
                </a:p>
              </p:txBody>
            </p:sp>
            <p:sp>
              <p:nvSpPr>
                <p:cNvPr id="59" name="正方形/長方形 58">
                  <a:extLst>
                    <a:ext uri="{FF2B5EF4-FFF2-40B4-BE49-F238E27FC236}">
                      <a16:creationId xmlns:a16="http://schemas.microsoft.com/office/drawing/2014/main" id="{E60F8F49-BD6C-E943-896D-555D9EB6598F}"/>
                    </a:ext>
                  </a:extLst>
                </p:cNvPr>
                <p:cNvSpPr>
                  <a:spLocks/>
                </p:cNvSpPr>
                <p:nvPr/>
              </p:nvSpPr>
              <p:spPr>
                <a:xfrm>
                  <a:off x="9338014" y="3330152"/>
                  <a:ext cx="1313335" cy="218093"/>
                </a:xfrm>
                <a:prstGeom prst="rect">
                  <a:avLst/>
                </a:prstGeom>
                <a:solidFill>
                  <a:schemeClr val="tx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tx1"/>
                    </a:solidFill>
                    <a:latin typeface="MS Mincho" panose="02020609040205080304" pitchFamily="49" charset="-128"/>
                    <a:ea typeface="MS Mincho" panose="02020609040205080304" pitchFamily="49" charset="-128"/>
                  </a:endParaRPr>
                </a:p>
              </p:txBody>
            </p:sp>
            <p:sp>
              <p:nvSpPr>
                <p:cNvPr id="60" name="正方形/長方形 59">
                  <a:extLst>
                    <a:ext uri="{FF2B5EF4-FFF2-40B4-BE49-F238E27FC236}">
                      <a16:creationId xmlns:a16="http://schemas.microsoft.com/office/drawing/2014/main" id="{99D37289-91D6-834E-B2BE-B80B6FEDC1ED}"/>
                    </a:ext>
                  </a:extLst>
                </p:cNvPr>
                <p:cNvSpPr>
                  <a:spLocks/>
                </p:cNvSpPr>
                <p:nvPr/>
              </p:nvSpPr>
              <p:spPr>
                <a:xfrm>
                  <a:off x="6688949" y="3797857"/>
                  <a:ext cx="1723697" cy="218095"/>
                </a:xfrm>
                <a:prstGeom prst="rect">
                  <a:avLst/>
                </a:prstGeom>
                <a:solidFill>
                  <a:schemeClr val="tx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solidFill>
                      <a:schemeClr val="tx1"/>
                    </a:solidFill>
                    <a:latin typeface="MS Mincho" panose="02020609040205080304" pitchFamily="49" charset="-128"/>
                    <a:ea typeface="MS Mincho" panose="02020609040205080304" pitchFamily="49" charset="-128"/>
                  </a:endParaRPr>
                </a:p>
              </p:txBody>
            </p:sp>
            <p:sp>
              <p:nvSpPr>
                <p:cNvPr id="61" name="正方形/長方形 60">
                  <a:extLst>
                    <a:ext uri="{FF2B5EF4-FFF2-40B4-BE49-F238E27FC236}">
                      <a16:creationId xmlns:a16="http://schemas.microsoft.com/office/drawing/2014/main" id="{7B84187A-27AB-6247-AFC9-E8BD3D38C13B}"/>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2" name="正方形/長方形 61">
                  <a:extLst>
                    <a:ext uri="{FF2B5EF4-FFF2-40B4-BE49-F238E27FC236}">
                      <a16:creationId xmlns:a16="http://schemas.microsoft.com/office/drawing/2014/main" id="{BF08339C-ECEA-2547-BC36-9E94EAF2968B}"/>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3" name="正方形/長方形 62">
                  <a:extLst>
                    <a:ext uri="{FF2B5EF4-FFF2-40B4-BE49-F238E27FC236}">
                      <a16:creationId xmlns:a16="http://schemas.microsoft.com/office/drawing/2014/main" id="{8C3EF58E-9B4D-0442-91AE-D32466774C2E}"/>
                    </a:ext>
                  </a:extLst>
                </p:cNvPr>
                <p:cNvSpPr>
                  <a:spLocks/>
                </p:cNvSpPr>
                <p:nvPr/>
              </p:nvSpPr>
              <p:spPr>
                <a:xfrm>
                  <a:off x="8173533" y="4276076"/>
                  <a:ext cx="2477815"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4" name="正方形/長方形 63">
                  <a:extLst>
                    <a:ext uri="{FF2B5EF4-FFF2-40B4-BE49-F238E27FC236}">
                      <a16:creationId xmlns:a16="http://schemas.microsoft.com/office/drawing/2014/main" id="{8D2FF4BD-3E7A-2B42-A27D-4782E29D01E1}"/>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5" name="正方形/長方形 64">
                  <a:extLst>
                    <a:ext uri="{FF2B5EF4-FFF2-40B4-BE49-F238E27FC236}">
                      <a16:creationId xmlns:a16="http://schemas.microsoft.com/office/drawing/2014/main" id="{90ECC1BB-B618-024E-952B-1D77D769991F}"/>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6" name="正方形/長方形 65">
                  <a:extLst>
                    <a:ext uri="{FF2B5EF4-FFF2-40B4-BE49-F238E27FC236}">
                      <a16:creationId xmlns:a16="http://schemas.microsoft.com/office/drawing/2014/main" id="{3F7C3BA5-F0EF-9E43-96FD-A38FF8FD3143}"/>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37" name="グループ化 36">
                <a:extLst>
                  <a:ext uri="{FF2B5EF4-FFF2-40B4-BE49-F238E27FC236}">
                    <a16:creationId xmlns:a16="http://schemas.microsoft.com/office/drawing/2014/main" id="{919536B4-EB49-0643-984E-435B75135C59}"/>
                  </a:ext>
                </a:extLst>
              </p:cNvPr>
              <p:cNvGrpSpPr/>
              <p:nvPr/>
            </p:nvGrpSpPr>
            <p:grpSpPr>
              <a:xfrm>
                <a:off x="7095289" y="4290269"/>
                <a:ext cx="3818518" cy="949854"/>
                <a:chOff x="6688949" y="3330152"/>
                <a:chExt cx="3962400" cy="2085181"/>
              </a:xfrm>
            </p:grpSpPr>
            <p:sp>
              <p:nvSpPr>
                <p:cNvPr id="49" name="正方形/長方形 48">
                  <a:extLst>
                    <a:ext uri="{FF2B5EF4-FFF2-40B4-BE49-F238E27FC236}">
                      <a16:creationId xmlns:a16="http://schemas.microsoft.com/office/drawing/2014/main" id="{AA8E1DCB-1BFE-0949-92E2-1C2D5B59C3F3}"/>
                    </a:ext>
                  </a:extLst>
                </p:cNvPr>
                <p:cNvSpPr>
                  <a:spLocks/>
                </p:cNvSpPr>
                <p:nvPr/>
              </p:nvSpPr>
              <p:spPr>
                <a:xfrm>
                  <a:off x="6857115" y="3330152"/>
                  <a:ext cx="2333295" cy="218093"/>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0" name="正方形/長方形 49">
                  <a:extLst>
                    <a:ext uri="{FF2B5EF4-FFF2-40B4-BE49-F238E27FC236}">
                      <a16:creationId xmlns:a16="http://schemas.microsoft.com/office/drawing/2014/main" id="{0D168081-DFDF-5044-95D5-77D606C08603}"/>
                    </a:ext>
                  </a:extLst>
                </p:cNvPr>
                <p:cNvSpPr>
                  <a:spLocks/>
                </p:cNvSpPr>
                <p:nvPr/>
              </p:nvSpPr>
              <p:spPr>
                <a:xfrm>
                  <a:off x="9338014" y="3330152"/>
                  <a:ext cx="1313335" cy="218093"/>
                </a:xfrm>
                <a:prstGeom prst="rect">
                  <a:avLst/>
                </a:prstGeom>
                <a:solidFill>
                  <a:schemeClr val="tx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1" name="正方形/長方形 50">
                  <a:extLst>
                    <a:ext uri="{FF2B5EF4-FFF2-40B4-BE49-F238E27FC236}">
                      <a16:creationId xmlns:a16="http://schemas.microsoft.com/office/drawing/2014/main" id="{CE9A510E-1C56-2945-8694-E43444F8BAC5}"/>
                    </a:ext>
                  </a:extLst>
                </p:cNvPr>
                <p:cNvSpPr>
                  <a:spLocks/>
                </p:cNvSpPr>
                <p:nvPr/>
              </p:nvSpPr>
              <p:spPr>
                <a:xfrm>
                  <a:off x="6688949" y="3797857"/>
                  <a:ext cx="1723697" cy="218095"/>
                </a:xfrm>
                <a:prstGeom prst="rect">
                  <a:avLst/>
                </a:prstGeom>
                <a:solidFill>
                  <a:schemeClr val="tx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2" name="正方形/長方形 51">
                  <a:extLst>
                    <a:ext uri="{FF2B5EF4-FFF2-40B4-BE49-F238E27FC236}">
                      <a16:creationId xmlns:a16="http://schemas.microsoft.com/office/drawing/2014/main" id="{1ABA45B3-E82E-1641-A8F3-D98FFA995655}"/>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3" name="正方形/長方形 52">
                  <a:extLst>
                    <a:ext uri="{FF2B5EF4-FFF2-40B4-BE49-F238E27FC236}">
                      <a16:creationId xmlns:a16="http://schemas.microsoft.com/office/drawing/2014/main" id="{56DB02D3-843C-1D47-9832-B3B35F3330D3}"/>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4" name="正方形/長方形 53">
                  <a:extLst>
                    <a:ext uri="{FF2B5EF4-FFF2-40B4-BE49-F238E27FC236}">
                      <a16:creationId xmlns:a16="http://schemas.microsoft.com/office/drawing/2014/main" id="{CF3C10D6-287A-0446-B090-6B9C3CE8EB36}"/>
                    </a:ext>
                  </a:extLst>
                </p:cNvPr>
                <p:cNvSpPr>
                  <a:spLocks/>
                </p:cNvSpPr>
                <p:nvPr/>
              </p:nvSpPr>
              <p:spPr>
                <a:xfrm>
                  <a:off x="8173533" y="4276075"/>
                  <a:ext cx="2477815" cy="218096"/>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5" name="正方形/長方形 54">
                  <a:extLst>
                    <a:ext uri="{FF2B5EF4-FFF2-40B4-BE49-F238E27FC236}">
                      <a16:creationId xmlns:a16="http://schemas.microsoft.com/office/drawing/2014/main" id="{916E4C7F-080B-BE48-918A-77E311B3A818}"/>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6" name="正方形/長方形 55">
                  <a:extLst>
                    <a:ext uri="{FF2B5EF4-FFF2-40B4-BE49-F238E27FC236}">
                      <a16:creationId xmlns:a16="http://schemas.microsoft.com/office/drawing/2014/main" id="{3E1A1EBF-D2F0-B04B-9397-4E6B8058BBB8}"/>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7" name="正方形/長方形 56">
                  <a:extLst>
                    <a:ext uri="{FF2B5EF4-FFF2-40B4-BE49-F238E27FC236}">
                      <a16:creationId xmlns:a16="http://schemas.microsoft.com/office/drawing/2014/main" id="{528CC8C6-C052-1046-9386-27E31E87CCBC}"/>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38" name="正方形/長方形 37">
                <a:extLst>
                  <a:ext uri="{FF2B5EF4-FFF2-40B4-BE49-F238E27FC236}">
                    <a16:creationId xmlns:a16="http://schemas.microsoft.com/office/drawing/2014/main" id="{AD9CA704-5D88-AF46-AABB-26EF0EDB0DBD}"/>
                  </a:ext>
                </a:extLst>
              </p:cNvPr>
              <p:cNvSpPr/>
              <p:nvPr/>
            </p:nvSpPr>
            <p:spPr>
              <a:xfrm>
                <a:off x="6876865" y="1866205"/>
                <a:ext cx="5471681" cy="46160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ja-JP" altLang="en-US">
                  <a:latin typeface="MS Mincho" panose="02020609040205080304" pitchFamily="49" charset="-128"/>
                  <a:ea typeface="MS Mincho" panose="02020609040205080304" pitchFamily="49" charset="-128"/>
                </a:endParaRPr>
              </a:p>
            </p:txBody>
          </p:sp>
          <p:grpSp>
            <p:nvGrpSpPr>
              <p:cNvPr id="39" name="グループ化 38">
                <a:extLst>
                  <a:ext uri="{FF2B5EF4-FFF2-40B4-BE49-F238E27FC236}">
                    <a16:creationId xmlns:a16="http://schemas.microsoft.com/office/drawing/2014/main" id="{781BE867-511A-9A41-8A7D-AE5B94BFF2A7}"/>
                  </a:ext>
                </a:extLst>
              </p:cNvPr>
              <p:cNvGrpSpPr/>
              <p:nvPr/>
            </p:nvGrpSpPr>
            <p:grpSpPr>
              <a:xfrm>
                <a:off x="7125932" y="5361763"/>
                <a:ext cx="3818518" cy="949854"/>
                <a:chOff x="6688949" y="3330152"/>
                <a:chExt cx="3962400" cy="2085181"/>
              </a:xfrm>
            </p:grpSpPr>
            <p:sp>
              <p:nvSpPr>
                <p:cNvPr id="40" name="正方形/長方形 39">
                  <a:extLst>
                    <a:ext uri="{FF2B5EF4-FFF2-40B4-BE49-F238E27FC236}">
                      <a16:creationId xmlns:a16="http://schemas.microsoft.com/office/drawing/2014/main" id="{3D3EBCF3-229A-3A48-921D-A4E536794AE1}"/>
                    </a:ext>
                  </a:extLst>
                </p:cNvPr>
                <p:cNvSpPr>
                  <a:spLocks/>
                </p:cNvSpPr>
                <p:nvPr/>
              </p:nvSpPr>
              <p:spPr>
                <a:xfrm>
                  <a:off x="6857115" y="3330152"/>
                  <a:ext cx="2333295" cy="218093"/>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1" name="正方形/長方形 40">
                  <a:extLst>
                    <a:ext uri="{FF2B5EF4-FFF2-40B4-BE49-F238E27FC236}">
                      <a16:creationId xmlns:a16="http://schemas.microsoft.com/office/drawing/2014/main" id="{201C7D62-2585-954F-96AF-7BEDDA2012DB}"/>
                    </a:ext>
                  </a:extLst>
                </p:cNvPr>
                <p:cNvSpPr>
                  <a:spLocks/>
                </p:cNvSpPr>
                <p:nvPr/>
              </p:nvSpPr>
              <p:spPr>
                <a:xfrm>
                  <a:off x="9338014" y="3330152"/>
                  <a:ext cx="1313335" cy="218093"/>
                </a:xfrm>
                <a:prstGeom prst="rect">
                  <a:avLst/>
                </a:prstGeom>
                <a:solidFill>
                  <a:schemeClr val="tx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2" name="正方形/長方形 41">
                  <a:extLst>
                    <a:ext uri="{FF2B5EF4-FFF2-40B4-BE49-F238E27FC236}">
                      <a16:creationId xmlns:a16="http://schemas.microsoft.com/office/drawing/2014/main" id="{3CE89D08-2E7B-BA49-89F7-B3714F252F82}"/>
                    </a:ext>
                  </a:extLst>
                </p:cNvPr>
                <p:cNvSpPr>
                  <a:spLocks/>
                </p:cNvSpPr>
                <p:nvPr/>
              </p:nvSpPr>
              <p:spPr>
                <a:xfrm>
                  <a:off x="6688949" y="3797857"/>
                  <a:ext cx="1723697" cy="218095"/>
                </a:xfrm>
                <a:prstGeom prst="rect">
                  <a:avLst/>
                </a:prstGeom>
                <a:solidFill>
                  <a:schemeClr val="tx1"/>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3" name="正方形/長方形 42">
                  <a:extLst>
                    <a:ext uri="{FF2B5EF4-FFF2-40B4-BE49-F238E27FC236}">
                      <a16:creationId xmlns:a16="http://schemas.microsoft.com/office/drawing/2014/main" id="{F8724E4A-64F1-644F-BB18-75A9ED56470E}"/>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4" name="正方形/長方形 43">
                  <a:extLst>
                    <a:ext uri="{FF2B5EF4-FFF2-40B4-BE49-F238E27FC236}">
                      <a16:creationId xmlns:a16="http://schemas.microsoft.com/office/drawing/2014/main" id="{86A64D80-DAAF-6543-8C73-613C68BA6E23}"/>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5" name="正方形/長方形 44">
                  <a:extLst>
                    <a:ext uri="{FF2B5EF4-FFF2-40B4-BE49-F238E27FC236}">
                      <a16:creationId xmlns:a16="http://schemas.microsoft.com/office/drawing/2014/main" id="{4A1BBA84-F680-554C-8A22-891179CA8427}"/>
                    </a:ext>
                  </a:extLst>
                </p:cNvPr>
                <p:cNvSpPr>
                  <a:spLocks/>
                </p:cNvSpPr>
                <p:nvPr/>
              </p:nvSpPr>
              <p:spPr>
                <a:xfrm>
                  <a:off x="8173533" y="4276076"/>
                  <a:ext cx="2477815"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6" name="正方形/長方形 45">
                  <a:extLst>
                    <a:ext uri="{FF2B5EF4-FFF2-40B4-BE49-F238E27FC236}">
                      <a16:creationId xmlns:a16="http://schemas.microsoft.com/office/drawing/2014/main" id="{02540A5D-AFF0-C044-83B2-3FBAEEFB9458}"/>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7" name="正方形/長方形 46">
                  <a:extLst>
                    <a:ext uri="{FF2B5EF4-FFF2-40B4-BE49-F238E27FC236}">
                      <a16:creationId xmlns:a16="http://schemas.microsoft.com/office/drawing/2014/main" id="{0F6C507F-BF39-004E-8577-E9B961B85492}"/>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8" name="正方形/長方形 47">
                  <a:extLst>
                    <a:ext uri="{FF2B5EF4-FFF2-40B4-BE49-F238E27FC236}">
                      <a16:creationId xmlns:a16="http://schemas.microsoft.com/office/drawing/2014/main" id="{9FE60E3D-21B9-E647-8854-A60B89D41087}"/>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sp>
          <p:nvSpPr>
            <p:cNvPr id="2" name="テキスト ボックス 1">
              <a:extLst>
                <a:ext uri="{FF2B5EF4-FFF2-40B4-BE49-F238E27FC236}">
                  <a16:creationId xmlns:a16="http://schemas.microsoft.com/office/drawing/2014/main" id="{A9058F94-676C-EE4E-B633-61F0CC501591}"/>
                </a:ext>
              </a:extLst>
            </p:cNvPr>
            <p:cNvSpPr txBox="1"/>
            <p:nvPr/>
          </p:nvSpPr>
          <p:spPr>
            <a:xfrm>
              <a:off x="1151064" y="2207746"/>
              <a:ext cx="2246815" cy="369332"/>
            </a:xfrm>
            <a:prstGeom prst="rect">
              <a:avLst/>
            </a:prstGeom>
            <a:noFill/>
          </p:spPr>
          <p:txBody>
            <a:bodyPr wrap="square" rtlCol="0">
              <a:spAutoFit/>
            </a:bodyPr>
            <a:lstStyle/>
            <a:p>
              <a:r>
                <a:rPr lang="ja-JP" altLang="en-US"/>
                <a:t>縦つながり＝引継型</a:t>
              </a:r>
              <a:endParaRPr kumimoji="1" lang="ja-JP" altLang="en-US"/>
            </a:p>
          </p:txBody>
        </p:sp>
        <p:sp>
          <p:nvSpPr>
            <p:cNvPr id="8" name="フローチャート: 結合子 7">
              <a:extLst>
                <a:ext uri="{FF2B5EF4-FFF2-40B4-BE49-F238E27FC236}">
                  <a16:creationId xmlns:a16="http://schemas.microsoft.com/office/drawing/2014/main" id="{36D6045B-ADD4-0244-BF12-7BABA1CEC89A}"/>
                </a:ext>
              </a:extLst>
            </p:cNvPr>
            <p:cNvSpPr/>
            <p:nvPr/>
          </p:nvSpPr>
          <p:spPr>
            <a:xfrm>
              <a:off x="874709" y="2601316"/>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76" name="フローチャート: 結合子 75">
              <a:extLst>
                <a:ext uri="{FF2B5EF4-FFF2-40B4-BE49-F238E27FC236}">
                  <a16:creationId xmlns:a16="http://schemas.microsoft.com/office/drawing/2014/main" id="{62208FB8-F3AC-4C40-AF05-F70288416173}"/>
                </a:ext>
              </a:extLst>
            </p:cNvPr>
            <p:cNvSpPr/>
            <p:nvPr/>
          </p:nvSpPr>
          <p:spPr>
            <a:xfrm>
              <a:off x="1836231" y="2991472"/>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D</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77" name="フローチャート: 結合子 76">
              <a:extLst>
                <a:ext uri="{FF2B5EF4-FFF2-40B4-BE49-F238E27FC236}">
                  <a16:creationId xmlns:a16="http://schemas.microsoft.com/office/drawing/2014/main" id="{24EDFC4C-5E18-3E49-B3AE-4B52001F07B9}"/>
                </a:ext>
              </a:extLst>
            </p:cNvPr>
            <p:cNvSpPr/>
            <p:nvPr/>
          </p:nvSpPr>
          <p:spPr>
            <a:xfrm>
              <a:off x="874709" y="3582546"/>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78" name="フローチャート: 結合子 77">
              <a:extLst>
                <a:ext uri="{FF2B5EF4-FFF2-40B4-BE49-F238E27FC236}">
                  <a16:creationId xmlns:a16="http://schemas.microsoft.com/office/drawing/2014/main" id="{59F2E52F-BE6F-D34E-AB5A-363AD165D950}"/>
                </a:ext>
              </a:extLst>
            </p:cNvPr>
            <p:cNvSpPr/>
            <p:nvPr/>
          </p:nvSpPr>
          <p:spPr>
            <a:xfrm>
              <a:off x="874708" y="4625984"/>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B</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79" name="フローチャート: 結合子 78">
              <a:extLst>
                <a:ext uri="{FF2B5EF4-FFF2-40B4-BE49-F238E27FC236}">
                  <a16:creationId xmlns:a16="http://schemas.microsoft.com/office/drawing/2014/main" id="{0825B57A-7530-6A4F-B127-3815ED3E51F4}"/>
                </a:ext>
              </a:extLst>
            </p:cNvPr>
            <p:cNvSpPr/>
            <p:nvPr/>
          </p:nvSpPr>
          <p:spPr>
            <a:xfrm>
              <a:off x="878460" y="5618991"/>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C</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80" name="フローチャート: 結合子 79">
              <a:extLst>
                <a:ext uri="{FF2B5EF4-FFF2-40B4-BE49-F238E27FC236}">
                  <a16:creationId xmlns:a16="http://schemas.microsoft.com/office/drawing/2014/main" id="{A10AE639-B3DC-8041-8663-521066453C22}"/>
                </a:ext>
              </a:extLst>
            </p:cNvPr>
            <p:cNvSpPr/>
            <p:nvPr/>
          </p:nvSpPr>
          <p:spPr>
            <a:xfrm>
              <a:off x="2728554" y="3582546"/>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B</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81" name="フローチャート: 結合子 80">
              <a:extLst>
                <a:ext uri="{FF2B5EF4-FFF2-40B4-BE49-F238E27FC236}">
                  <a16:creationId xmlns:a16="http://schemas.microsoft.com/office/drawing/2014/main" id="{39876A99-7F8B-CE40-902D-DF4547EE98B2}"/>
                </a:ext>
              </a:extLst>
            </p:cNvPr>
            <p:cNvSpPr/>
            <p:nvPr/>
          </p:nvSpPr>
          <p:spPr>
            <a:xfrm>
              <a:off x="2725923" y="4627693"/>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C</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82" name="フローチャート: 結合子 81">
              <a:extLst>
                <a:ext uri="{FF2B5EF4-FFF2-40B4-BE49-F238E27FC236}">
                  <a16:creationId xmlns:a16="http://schemas.microsoft.com/office/drawing/2014/main" id="{006C2878-7A1E-7143-8B59-F8FC54145A94}"/>
                </a:ext>
              </a:extLst>
            </p:cNvPr>
            <p:cNvSpPr/>
            <p:nvPr/>
          </p:nvSpPr>
          <p:spPr>
            <a:xfrm>
              <a:off x="2719742" y="5615882"/>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D</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grpSp>
      <p:grpSp>
        <p:nvGrpSpPr>
          <p:cNvPr id="135" name="グループ化 134">
            <a:extLst>
              <a:ext uri="{FF2B5EF4-FFF2-40B4-BE49-F238E27FC236}">
                <a16:creationId xmlns:a16="http://schemas.microsoft.com/office/drawing/2014/main" id="{F9EAEFB0-AABA-9041-98C9-6A3EFDD217E4}"/>
              </a:ext>
            </a:extLst>
          </p:cNvPr>
          <p:cNvGrpSpPr/>
          <p:nvPr/>
        </p:nvGrpSpPr>
        <p:grpSpPr>
          <a:xfrm>
            <a:off x="6488795" y="2364061"/>
            <a:ext cx="5252041" cy="4281540"/>
            <a:chOff x="162836" y="4470478"/>
            <a:chExt cx="3512471" cy="3022822"/>
          </a:xfrm>
        </p:grpSpPr>
        <p:sp>
          <p:nvSpPr>
            <p:cNvPr id="136" name="テキスト ボックス 135">
              <a:extLst>
                <a:ext uri="{FF2B5EF4-FFF2-40B4-BE49-F238E27FC236}">
                  <a16:creationId xmlns:a16="http://schemas.microsoft.com/office/drawing/2014/main" id="{3847FE41-1E71-694C-8512-45C0254417B2}"/>
                </a:ext>
              </a:extLst>
            </p:cNvPr>
            <p:cNvSpPr txBox="1"/>
            <p:nvPr/>
          </p:nvSpPr>
          <p:spPr>
            <a:xfrm>
              <a:off x="433104" y="4756142"/>
              <a:ext cx="2971935" cy="2583175"/>
            </a:xfrm>
            <a:prstGeom prst="rect">
              <a:avLst/>
            </a:prstGeom>
            <a:noFill/>
          </p:spPr>
          <p:txBody>
            <a:bodyPr wrap="square" rtlCol="0">
              <a:spAutoFit/>
            </a:bodyPr>
            <a:lstStyle/>
            <a:p>
              <a:pPr algn="just">
                <a:lnSpc>
                  <a:spcPts val="2000"/>
                </a:lnSpc>
              </a:pPr>
              <a:r>
                <a:rPr lang="ja-JP" altLang="en-US" sz="1400" b="1">
                  <a:latin typeface="MS Mincho" panose="02020609040205080304" pitchFamily="49" charset="-128"/>
                  <a:ea typeface="MS Mincho" panose="02020609040205080304" pitchFamily="49" charset="-128"/>
                  <a:cs typeface="Times New Roman" panose="02020603050405020304" pitchFamily="18" charset="0"/>
                </a:rPr>
                <a:t>　</a:t>
              </a:r>
              <a:r>
                <a:rPr lang="ja-JP" altLang="en-US" sz="1400" b="1" u="sng">
                  <a:latin typeface="MS Mincho" panose="02020609040205080304" pitchFamily="49" charset="-128"/>
                  <a:ea typeface="MS Mincho" panose="02020609040205080304" pitchFamily="49" charset="-128"/>
                  <a:cs typeface="Times New Roman" panose="02020603050405020304" pitchFamily="18" charset="0"/>
                </a:rPr>
                <a:t>企業を変化させる</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変革型リーダーシップ</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A</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は、</a:t>
              </a:r>
              <a:r>
                <a:rPr lang="ja-JP" altLang="en-US" sz="1400" u="sng">
                  <a:latin typeface="MS Mincho" panose="02020609040205080304" pitchFamily="49" charset="-128"/>
                  <a:ea typeface="MS Mincho" panose="02020609040205080304" pitchFamily="49" charset="-128"/>
                  <a:cs typeface="Times New Roman" panose="02020603050405020304" pitchFamily="18" charset="0"/>
                </a:rPr>
                <a:t>フォロワーの</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創造的行動</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D</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を引き出すことが期待できる 。</a:t>
              </a:r>
              <a:endParaRPr lang="en-US" altLang="ja-JP" sz="1400" u="sng"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ts val="2000"/>
                </a:lnSpc>
              </a:pPr>
              <a:endParaRPr lang="en-US" altLang="ja-JP" sz="1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ts val="2000"/>
                </a:lnSpc>
              </a:pPr>
              <a:r>
                <a:rPr lang="ja-JP" altLang="en-US" sz="1400">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変革型リーダーシップ</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A</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は、</a:t>
              </a:r>
              <a:r>
                <a:rPr lang="ja-JP" altLang="en-US" sz="1400" u="sng">
                  <a:latin typeface="MS Mincho" panose="02020609040205080304" pitchFamily="49" charset="-128"/>
                  <a:ea typeface="MS Mincho" panose="02020609040205080304" pitchFamily="49" charset="-128"/>
                  <a:cs typeface="Times New Roman" panose="02020603050405020304" pitchFamily="18" charset="0"/>
                </a:rPr>
                <a:t>フォロワーの</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自己決定感</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に積極的な影響もたらす。</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なぜなら、変革型リーダーは、 </a:t>
              </a:r>
              <a:r>
                <a:rPr lang="en-US" altLang="ja-JP" sz="1400" dirty="0">
                  <a:latin typeface="Times New Roman" panose="02020603050405020304" pitchFamily="18" charset="0"/>
                  <a:ea typeface="MS Mincho" panose="02020609040205080304" pitchFamily="49" charset="-128"/>
                  <a:cs typeface="Times New Roman" panose="02020603050405020304" pitchFamily="18" charset="0"/>
                </a:rPr>
                <a:t>…</a:t>
              </a:r>
            </a:p>
            <a:p>
              <a:pPr algn="just">
                <a:lnSpc>
                  <a:spcPts val="2000"/>
                </a:lnSpc>
              </a:pPr>
              <a:endParaRPr lang="en-US" altLang="ja-JP" sz="1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ts val="2000"/>
                </a:lnSpc>
              </a:pPr>
              <a:r>
                <a:rPr lang="ja-JP" altLang="en-US" sz="1400">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自己決定感</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を高めることを通じて、フォロワーの</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内発的モチベーション</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に正の影響を与える。</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自己決定感は内発的モチベーションの重要な </a:t>
              </a:r>
              <a:r>
                <a:rPr lang="en-US" altLang="ja-JP" sz="1400" dirty="0">
                  <a:latin typeface="Times New Roman" panose="02020603050405020304" pitchFamily="18" charset="0"/>
                  <a:ea typeface="MS Mincho" panose="02020609040205080304" pitchFamily="49" charset="-128"/>
                  <a:cs typeface="Times New Roman" panose="02020603050405020304" pitchFamily="18" charset="0"/>
                </a:rPr>
                <a:t>…</a:t>
              </a:r>
            </a:p>
            <a:p>
              <a:pPr algn="just">
                <a:lnSpc>
                  <a:spcPts val="2000"/>
                </a:lnSpc>
              </a:pPr>
              <a:endParaRPr lang="en-US" altLang="ja-JP" sz="1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ts val="2000"/>
                </a:lnSpc>
              </a:pPr>
              <a:r>
                <a:rPr lang="ja-JP" altLang="en-US" sz="1400">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高い</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内発的モチベーション</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を有するフォロワーは、</a:t>
              </a:r>
              <a:r>
                <a:rPr lang="ja-JP" altLang="en-US" sz="1400" b="1" u="sng">
                  <a:latin typeface="MS Gothic" panose="020B0609070205080204" pitchFamily="49" charset="-128"/>
                  <a:ea typeface="MS Gothic" panose="020B0609070205080204" pitchFamily="49" charset="-128"/>
                  <a:cs typeface="Times New Roman" panose="02020603050405020304" pitchFamily="18" charset="0"/>
                </a:rPr>
                <a:t>創造的な行動</a:t>
              </a:r>
              <a:r>
                <a:rPr lang="en-US" altLang="ja-JP" sz="2000" u="sng" baseline="30000" dirty="0">
                  <a:latin typeface="Times New Roman" panose="02020603050405020304" pitchFamily="18" charset="0"/>
                  <a:ea typeface="MS Mincho" panose="02020609040205080304" pitchFamily="49" charset="-128"/>
                  <a:cs typeface="Times New Roman" panose="02020603050405020304" pitchFamily="18" charset="0"/>
                </a:rPr>
                <a:t>D</a:t>
              </a:r>
              <a:r>
                <a:rPr lang="ja-JP" altLang="en-US" sz="1400" u="sng">
                  <a:latin typeface="Times New Roman" panose="02020603050405020304" pitchFamily="18" charset="0"/>
                  <a:ea typeface="MS Mincho" panose="02020609040205080304" pitchFamily="49" charset="-128"/>
                  <a:cs typeface="Times New Roman" panose="02020603050405020304" pitchFamily="18" charset="0"/>
                </a:rPr>
                <a:t>をより頻繁に行う傾向がある</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。内発モチベーションが高いフォロワーは、 </a:t>
              </a:r>
              <a:r>
                <a:rPr lang="en-US" altLang="ja-JP" sz="1400" dirty="0">
                  <a:latin typeface="Times New Roman" panose="02020603050405020304" pitchFamily="18" charset="0"/>
                  <a:ea typeface="MS Mincho" panose="02020609040205080304" pitchFamily="49" charset="-128"/>
                  <a:cs typeface="Times New Roman" panose="02020603050405020304" pitchFamily="18" charset="0"/>
                </a:rPr>
                <a:t>…</a:t>
              </a:r>
            </a:p>
          </p:txBody>
        </p:sp>
        <p:sp>
          <p:nvSpPr>
            <p:cNvPr id="137" name="縦巻き 136">
              <a:extLst>
                <a:ext uri="{FF2B5EF4-FFF2-40B4-BE49-F238E27FC236}">
                  <a16:creationId xmlns:a16="http://schemas.microsoft.com/office/drawing/2014/main" id="{8E3BF40E-139A-8043-A0FB-05169BE3076C}"/>
                </a:ext>
              </a:extLst>
            </p:cNvPr>
            <p:cNvSpPr/>
            <p:nvPr/>
          </p:nvSpPr>
          <p:spPr>
            <a:xfrm>
              <a:off x="162836" y="4470478"/>
              <a:ext cx="3512471" cy="3022822"/>
            </a:xfrm>
            <a:prstGeom prst="verticalScroll">
              <a:avLst>
                <a:gd name="adj" fmla="val 4683"/>
              </a:avLst>
            </a:prstGeom>
            <a:no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0" name="右大かっこ 139">
            <a:extLst>
              <a:ext uri="{FF2B5EF4-FFF2-40B4-BE49-F238E27FC236}">
                <a16:creationId xmlns:a16="http://schemas.microsoft.com/office/drawing/2014/main" id="{7AB9C3A7-CF5F-C246-A082-D3BD7BA7F96A}"/>
              </a:ext>
            </a:extLst>
          </p:cNvPr>
          <p:cNvSpPr/>
          <p:nvPr/>
        </p:nvSpPr>
        <p:spPr>
          <a:xfrm>
            <a:off x="4425746" y="3707765"/>
            <a:ext cx="290257" cy="2844159"/>
          </a:xfrm>
          <a:prstGeom prst="righ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1" name="テキスト ボックス 140">
            <a:extLst>
              <a:ext uri="{FF2B5EF4-FFF2-40B4-BE49-F238E27FC236}">
                <a16:creationId xmlns:a16="http://schemas.microsoft.com/office/drawing/2014/main" id="{5D3069DA-7647-9743-A8C0-16BED111D746}"/>
              </a:ext>
            </a:extLst>
          </p:cNvPr>
          <p:cNvSpPr txBox="1"/>
          <p:nvPr/>
        </p:nvSpPr>
        <p:spPr>
          <a:xfrm>
            <a:off x="4365986" y="2873328"/>
            <a:ext cx="646588" cy="369332"/>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t>総論</a:t>
            </a:r>
          </a:p>
        </p:txBody>
      </p:sp>
      <p:sp>
        <p:nvSpPr>
          <p:cNvPr id="142" name="テキスト ボックス 141">
            <a:extLst>
              <a:ext uri="{FF2B5EF4-FFF2-40B4-BE49-F238E27FC236}">
                <a16:creationId xmlns:a16="http://schemas.microsoft.com/office/drawing/2014/main" id="{8E4BBA80-D843-A047-9FCF-129A699273C6}"/>
              </a:ext>
            </a:extLst>
          </p:cNvPr>
          <p:cNvSpPr txBox="1"/>
          <p:nvPr/>
        </p:nvSpPr>
        <p:spPr>
          <a:xfrm>
            <a:off x="4425746" y="4971922"/>
            <a:ext cx="646588" cy="369332"/>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a:t>各</a:t>
            </a:r>
            <a:r>
              <a:rPr kumimoji="1" lang="ja-JP" altLang="en-US"/>
              <a:t>論</a:t>
            </a:r>
          </a:p>
        </p:txBody>
      </p:sp>
      <p:sp>
        <p:nvSpPr>
          <p:cNvPr id="143" name="右矢印 142">
            <a:extLst>
              <a:ext uri="{FF2B5EF4-FFF2-40B4-BE49-F238E27FC236}">
                <a16:creationId xmlns:a16="http://schemas.microsoft.com/office/drawing/2014/main" id="{1105D8D2-885F-B44B-A9B4-AC00F10A93EA}"/>
              </a:ext>
            </a:extLst>
          </p:cNvPr>
          <p:cNvSpPr/>
          <p:nvPr/>
        </p:nvSpPr>
        <p:spPr>
          <a:xfrm>
            <a:off x="5513162" y="4015266"/>
            <a:ext cx="923925" cy="132598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a:t>例</a:t>
            </a:r>
          </a:p>
        </p:txBody>
      </p:sp>
      <p:sp>
        <p:nvSpPr>
          <p:cNvPr id="84" name="正方形/長方形 83">
            <a:extLst>
              <a:ext uri="{FF2B5EF4-FFF2-40B4-BE49-F238E27FC236}">
                <a16:creationId xmlns:a16="http://schemas.microsoft.com/office/drawing/2014/main" id="{BB9228D7-124C-6247-BB60-810B635DEDA9}"/>
              </a:ext>
            </a:extLst>
          </p:cNvPr>
          <p:cNvSpPr/>
          <p:nvPr/>
        </p:nvSpPr>
        <p:spPr>
          <a:xfrm>
            <a:off x="994778" y="722312"/>
            <a:ext cx="1901483"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適切に繋ぐ</a:t>
            </a:r>
          </a:p>
        </p:txBody>
      </p:sp>
    </p:spTree>
    <p:extLst>
      <p:ext uri="{BB962C8B-B14F-4D97-AF65-F5344CB8AC3E}">
        <p14:creationId xmlns:p14="http://schemas.microsoft.com/office/powerpoint/2010/main" val="1176144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7" name="テキスト ボックス 6">
            <a:extLst>
              <a:ext uri="{FF2B5EF4-FFF2-40B4-BE49-F238E27FC236}">
                <a16:creationId xmlns:a16="http://schemas.microsoft.com/office/drawing/2014/main" id="{29692633-032F-DE49-871A-935DDE2BEACD}"/>
              </a:ext>
            </a:extLst>
          </p:cNvPr>
          <p:cNvSpPr txBox="1"/>
          <p:nvPr/>
        </p:nvSpPr>
        <p:spPr>
          <a:xfrm>
            <a:off x="356056" y="1372546"/>
            <a:ext cx="6316153"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パラグラフを縦と横にしっかり繋いで</a:t>
            </a:r>
          </a:p>
        </p:txBody>
      </p:sp>
      <p:grpSp>
        <p:nvGrpSpPr>
          <p:cNvPr id="27" name="グループ化 26">
            <a:extLst>
              <a:ext uri="{FF2B5EF4-FFF2-40B4-BE49-F238E27FC236}">
                <a16:creationId xmlns:a16="http://schemas.microsoft.com/office/drawing/2014/main" id="{CDC16B81-AA8E-5C4D-97E2-94CA5426886A}"/>
              </a:ext>
            </a:extLst>
          </p:cNvPr>
          <p:cNvGrpSpPr/>
          <p:nvPr/>
        </p:nvGrpSpPr>
        <p:grpSpPr>
          <a:xfrm>
            <a:off x="47087" y="1340832"/>
            <a:ext cx="6625122" cy="720922"/>
            <a:chOff x="152871" y="1608108"/>
            <a:chExt cx="6392492" cy="952747"/>
          </a:xfrm>
        </p:grpSpPr>
        <p:pic>
          <p:nvPicPr>
            <p:cNvPr id="28" name="図 27" descr="アイコン&#10;&#10;自動的に生成された説明">
              <a:extLst>
                <a:ext uri="{FF2B5EF4-FFF2-40B4-BE49-F238E27FC236}">
                  <a16:creationId xmlns:a16="http://schemas.microsoft.com/office/drawing/2014/main" id="{73F2FD2B-1CB9-7D43-B6C8-E98DE1C5A1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29" name="直線コネクタ 28">
              <a:extLst>
                <a:ext uri="{FF2B5EF4-FFF2-40B4-BE49-F238E27FC236}">
                  <a16:creationId xmlns:a16="http://schemas.microsoft.com/office/drawing/2014/main" id="{0777C654-4BFF-8340-BADC-C0A6D51591EC}"/>
                </a:ext>
              </a:extLst>
            </p:cNvPr>
            <p:cNvCxnSpPr>
              <a:cxnSpLocks/>
            </p:cNvCxnSpPr>
            <p:nvPr/>
          </p:nvCxnSpPr>
          <p:spPr>
            <a:xfrm flipV="1">
              <a:off x="749112" y="2522863"/>
              <a:ext cx="5796251" cy="1"/>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139" name="グループ化 138">
            <a:extLst>
              <a:ext uri="{FF2B5EF4-FFF2-40B4-BE49-F238E27FC236}">
                <a16:creationId xmlns:a16="http://schemas.microsoft.com/office/drawing/2014/main" id="{46A32CF2-9F5C-924B-B3AA-966DCA2927B6}"/>
              </a:ext>
            </a:extLst>
          </p:cNvPr>
          <p:cNvGrpSpPr/>
          <p:nvPr/>
        </p:nvGrpSpPr>
        <p:grpSpPr>
          <a:xfrm>
            <a:off x="1045318" y="2173815"/>
            <a:ext cx="4145807" cy="4512561"/>
            <a:chOff x="6494418" y="2211761"/>
            <a:chExt cx="4145807" cy="4512561"/>
          </a:xfrm>
        </p:grpSpPr>
        <p:sp>
          <p:nvSpPr>
            <p:cNvPr id="33" name="テキスト ボックス 32">
              <a:extLst>
                <a:ext uri="{FF2B5EF4-FFF2-40B4-BE49-F238E27FC236}">
                  <a16:creationId xmlns:a16="http://schemas.microsoft.com/office/drawing/2014/main" id="{B3E2B33A-F26B-D146-A187-F04F8796084D}"/>
                </a:ext>
              </a:extLst>
            </p:cNvPr>
            <p:cNvSpPr txBox="1"/>
            <p:nvPr/>
          </p:nvSpPr>
          <p:spPr>
            <a:xfrm>
              <a:off x="6494418" y="3683466"/>
              <a:ext cx="415498"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a:solidFill>
                    <a:schemeClr val="bg1"/>
                  </a:solidFill>
                </a:rPr>
                <a:t>縦</a:t>
              </a:r>
            </a:p>
          </p:txBody>
        </p:sp>
        <p:sp>
          <p:nvSpPr>
            <p:cNvPr id="34" name="テキスト ボックス 33">
              <a:extLst>
                <a:ext uri="{FF2B5EF4-FFF2-40B4-BE49-F238E27FC236}">
                  <a16:creationId xmlns:a16="http://schemas.microsoft.com/office/drawing/2014/main" id="{96F64972-D78C-514C-A595-351D13063ABE}"/>
                </a:ext>
              </a:extLst>
            </p:cNvPr>
            <p:cNvSpPr txBox="1"/>
            <p:nvPr/>
          </p:nvSpPr>
          <p:spPr>
            <a:xfrm>
              <a:off x="6810245" y="5736002"/>
              <a:ext cx="415498"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a:solidFill>
                    <a:schemeClr val="bg1"/>
                  </a:solidFill>
                </a:rPr>
                <a:t>横</a:t>
              </a:r>
              <a:endParaRPr kumimoji="1" lang="ja-JP" altLang="en-US" b="1">
                <a:solidFill>
                  <a:schemeClr val="bg1"/>
                </a:solidFill>
              </a:endParaRPr>
            </a:p>
          </p:txBody>
        </p:sp>
        <p:grpSp>
          <p:nvGrpSpPr>
            <p:cNvPr id="83" name="グループ化 82">
              <a:extLst>
                <a:ext uri="{FF2B5EF4-FFF2-40B4-BE49-F238E27FC236}">
                  <a16:creationId xmlns:a16="http://schemas.microsoft.com/office/drawing/2014/main" id="{28FB8DC8-AEF8-DE42-91BF-40583E28C1A4}"/>
                </a:ext>
              </a:extLst>
            </p:cNvPr>
            <p:cNvGrpSpPr/>
            <p:nvPr/>
          </p:nvGrpSpPr>
          <p:grpSpPr>
            <a:xfrm>
              <a:off x="6494418" y="2577078"/>
              <a:ext cx="4145807" cy="4147244"/>
              <a:chOff x="6876865" y="1866205"/>
              <a:chExt cx="5487286" cy="4616096"/>
            </a:xfrm>
          </p:grpSpPr>
          <p:grpSp>
            <p:nvGrpSpPr>
              <p:cNvPr id="84" name="グループ化 83">
                <a:extLst>
                  <a:ext uri="{FF2B5EF4-FFF2-40B4-BE49-F238E27FC236}">
                    <a16:creationId xmlns:a16="http://schemas.microsoft.com/office/drawing/2014/main" id="{B4006869-F526-B84E-BEB9-3331C933F073}"/>
                  </a:ext>
                </a:extLst>
              </p:cNvPr>
              <p:cNvGrpSpPr/>
              <p:nvPr/>
            </p:nvGrpSpPr>
            <p:grpSpPr>
              <a:xfrm>
                <a:off x="7125932" y="2001324"/>
                <a:ext cx="3818518" cy="949854"/>
                <a:chOff x="6688949" y="3330152"/>
                <a:chExt cx="3962400" cy="2085181"/>
              </a:xfrm>
            </p:grpSpPr>
            <p:sp>
              <p:nvSpPr>
                <p:cNvPr id="116" name="正方形/長方形 115">
                  <a:extLst>
                    <a:ext uri="{FF2B5EF4-FFF2-40B4-BE49-F238E27FC236}">
                      <a16:creationId xmlns:a16="http://schemas.microsoft.com/office/drawing/2014/main" id="{4C6533F2-9E82-824C-9E9B-4C58EDDD6839}"/>
                    </a:ext>
                  </a:extLst>
                </p:cNvPr>
                <p:cNvSpPr>
                  <a:spLocks/>
                </p:cNvSpPr>
                <p:nvPr/>
              </p:nvSpPr>
              <p:spPr>
                <a:xfrm>
                  <a:off x="6857115" y="3330152"/>
                  <a:ext cx="2333295" cy="21809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7" name="正方形/長方形 116">
                  <a:extLst>
                    <a:ext uri="{FF2B5EF4-FFF2-40B4-BE49-F238E27FC236}">
                      <a16:creationId xmlns:a16="http://schemas.microsoft.com/office/drawing/2014/main" id="{836F668F-2157-8E4E-8ACE-C3992D628E80}"/>
                    </a:ext>
                  </a:extLst>
                </p:cNvPr>
                <p:cNvSpPr>
                  <a:spLocks/>
                </p:cNvSpPr>
                <p:nvPr/>
              </p:nvSpPr>
              <p:spPr>
                <a:xfrm>
                  <a:off x="9338014" y="3330152"/>
                  <a:ext cx="1313335" cy="218093"/>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8" name="正方形/長方形 117">
                  <a:extLst>
                    <a:ext uri="{FF2B5EF4-FFF2-40B4-BE49-F238E27FC236}">
                      <a16:creationId xmlns:a16="http://schemas.microsoft.com/office/drawing/2014/main" id="{E0C4F9F8-F0D3-3648-A832-7239E18072DE}"/>
                    </a:ext>
                  </a:extLst>
                </p:cNvPr>
                <p:cNvSpPr>
                  <a:spLocks/>
                </p:cNvSpPr>
                <p:nvPr/>
              </p:nvSpPr>
              <p:spPr>
                <a:xfrm>
                  <a:off x="6688949" y="3797857"/>
                  <a:ext cx="1723697" cy="218095"/>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9" name="正方形/長方形 118">
                  <a:extLst>
                    <a:ext uri="{FF2B5EF4-FFF2-40B4-BE49-F238E27FC236}">
                      <a16:creationId xmlns:a16="http://schemas.microsoft.com/office/drawing/2014/main" id="{71AA60DA-0427-FE4C-8809-5E601F5CB3D5}"/>
                    </a:ext>
                  </a:extLst>
                </p:cNvPr>
                <p:cNvSpPr>
                  <a:spLocks/>
                </p:cNvSpPr>
                <p:nvPr/>
              </p:nvSpPr>
              <p:spPr>
                <a:xfrm>
                  <a:off x="8559791" y="3797857"/>
                  <a:ext cx="2091558" cy="218094"/>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20" name="正方形/長方形 119">
                  <a:extLst>
                    <a:ext uri="{FF2B5EF4-FFF2-40B4-BE49-F238E27FC236}">
                      <a16:creationId xmlns:a16="http://schemas.microsoft.com/office/drawing/2014/main" id="{17411CE5-3D15-FE49-833A-4EFD8AF5B2D1}"/>
                    </a:ext>
                  </a:extLst>
                </p:cNvPr>
                <p:cNvSpPr>
                  <a:spLocks/>
                </p:cNvSpPr>
                <p:nvPr/>
              </p:nvSpPr>
              <p:spPr>
                <a:xfrm>
                  <a:off x="6688949" y="4276078"/>
                  <a:ext cx="1313335" cy="218093"/>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21" name="正方形/長方形 120">
                  <a:extLst>
                    <a:ext uri="{FF2B5EF4-FFF2-40B4-BE49-F238E27FC236}">
                      <a16:creationId xmlns:a16="http://schemas.microsoft.com/office/drawing/2014/main" id="{7215F108-C333-7642-BD11-DB978BED0D3B}"/>
                    </a:ext>
                  </a:extLst>
                </p:cNvPr>
                <p:cNvSpPr>
                  <a:spLocks/>
                </p:cNvSpPr>
                <p:nvPr/>
              </p:nvSpPr>
              <p:spPr>
                <a:xfrm>
                  <a:off x="8173533" y="4276076"/>
                  <a:ext cx="2477815" cy="218095"/>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22" name="正方形/長方形 121">
                  <a:extLst>
                    <a:ext uri="{FF2B5EF4-FFF2-40B4-BE49-F238E27FC236}">
                      <a16:creationId xmlns:a16="http://schemas.microsoft.com/office/drawing/2014/main" id="{13A9A140-5FE1-8242-8295-414652976F3D}"/>
                    </a:ext>
                  </a:extLst>
                </p:cNvPr>
                <p:cNvSpPr>
                  <a:spLocks/>
                </p:cNvSpPr>
                <p:nvPr/>
              </p:nvSpPr>
              <p:spPr>
                <a:xfrm>
                  <a:off x="6688949" y="4743782"/>
                  <a:ext cx="2785242"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23" name="正方形/長方形 122">
                  <a:extLst>
                    <a:ext uri="{FF2B5EF4-FFF2-40B4-BE49-F238E27FC236}">
                      <a16:creationId xmlns:a16="http://schemas.microsoft.com/office/drawing/2014/main" id="{F67436F0-7463-2C46-9CD7-3FBAB90D58B8}"/>
                    </a:ext>
                  </a:extLst>
                </p:cNvPr>
                <p:cNvSpPr>
                  <a:spLocks/>
                </p:cNvSpPr>
                <p:nvPr/>
              </p:nvSpPr>
              <p:spPr>
                <a:xfrm>
                  <a:off x="9634473" y="4743782"/>
                  <a:ext cx="1016875"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24" name="正方形/長方形 123">
                  <a:extLst>
                    <a:ext uri="{FF2B5EF4-FFF2-40B4-BE49-F238E27FC236}">
                      <a16:creationId xmlns:a16="http://schemas.microsoft.com/office/drawing/2014/main" id="{01244B2E-6764-8F43-AD3C-173A74B70209}"/>
                    </a:ext>
                  </a:extLst>
                </p:cNvPr>
                <p:cNvSpPr>
                  <a:spLocks/>
                </p:cNvSpPr>
                <p:nvPr/>
              </p:nvSpPr>
              <p:spPr>
                <a:xfrm>
                  <a:off x="6688949" y="5191982"/>
                  <a:ext cx="3594538" cy="223351"/>
                </a:xfrm>
                <a:prstGeom prst="rect">
                  <a:avLst/>
                </a:prstGeom>
                <a:solidFill>
                  <a:schemeClr val="bg1">
                    <a:lumMod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85" name="グループ化 84">
                <a:extLst>
                  <a:ext uri="{FF2B5EF4-FFF2-40B4-BE49-F238E27FC236}">
                    <a16:creationId xmlns:a16="http://schemas.microsoft.com/office/drawing/2014/main" id="{87AED6CE-5E6C-9A48-826A-68165E144502}"/>
                  </a:ext>
                </a:extLst>
              </p:cNvPr>
              <p:cNvGrpSpPr/>
              <p:nvPr/>
            </p:nvGrpSpPr>
            <p:grpSpPr>
              <a:xfrm>
                <a:off x="7125932" y="3145922"/>
                <a:ext cx="3818518" cy="949854"/>
                <a:chOff x="6688949" y="3330152"/>
                <a:chExt cx="3962400" cy="2085181"/>
              </a:xfrm>
            </p:grpSpPr>
            <p:sp>
              <p:nvSpPr>
                <p:cNvPr id="107" name="正方形/長方形 106">
                  <a:extLst>
                    <a:ext uri="{FF2B5EF4-FFF2-40B4-BE49-F238E27FC236}">
                      <a16:creationId xmlns:a16="http://schemas.microsoft.com/office/drawing/2014/main" id="{50CD726E-100F-EF41-89C3-C0A35F67DD9D}"/>
                    </a:ext>
                  </a:extLst>
                </p:cNvPr>
                <p:cNvSpPr>
                  <a:spLocks/>
                </p:cNvSpPr>
                <p:nvPr/>
              </p:nvSpPr>
              <p:spPr>
                <a:xfrm>
                  <a:off x="6857115" y="3330152"/>
                  <a:ext cx="2333295" cy="218093"/>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8" name="正方形/長方形 107">
                  <a:extLst>
                    <a:ext uri="{FF2B5EF4-FFF2-40B4-BE49-F238E27FC236}">
                      <a16:creationId xmlns:a16="http://schemas.microsoft.com/office/drawing/2014/main" id="{F8116ACC-52EA-2449-8164-CEDBA3D3F28C}"/>
                    </a:ext>
                  </a:extLst>
                </p:cNvPr>
                <p:cNvSpPr>
                  <a:spLocks/>
                </p:cNvSpPr>
                <p:nvPr/>
              </p:nvSpPr>
              <p:spPr>
                <a:xfrm>
                  <a:off x="9338014" y="3330152"/>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9" name="正方形/長方形 108">
                  <a:extLst>
                    <a:ext uri="{FF2B5EF4-FFF2-40B4-BE49-F238E27FC236}">
                      <a16:creationId xmlns:a16="http://schemas.microsoft.com/office/drawing/2014/main" id="{36C1807D-60CB-F848-B68F-50346D98ABED}"/>
                    </a:ext>
                  </a:extLst>
                </p:cNvPr>
                <p:cNvSpPr>
                  <a:spLocks/>
                </p:cNvSpPr>
                <p:nvPr/>
              </p:nvSpPr>
              <p:spPr>
                <a:xfrm>
                  <a:off x="6688949" y="3797857"/>
                  <a:ext cx="1723697"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0" name="正方形/長方形 109">
                  <a:extLst>
                    <a:ext uri="{FF2B5EF4-FFF2-40B4-BE49-F238E27FC236}">
                      <a16:creationId xmlns:a16="http://schemas.microsoft.com/office/drawing/2014/main" id="{40DE371C-C57B-214E-8DB3-AAA3FD35FC5A}"/>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1" name="正方形/長方形 110">
                  <a:extLst>
                    <a:ext uri="{FF2B5EF4-FFF2-40B4-BE49-F238E27FC236}">
                      <a16:creationId xmlns:a16="http://schemas.microsoft.com/office/drawing/2014/main" id="{4C7CDB19-582F-A146-9C67-F86BF3D2D4AF}"/>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2" name="正方形/長方形 111">
                  <a:extLst>
                    <a:ext uri="{FF2B5EF4-FFF2-40B4-BE49-F238E27FC236}">
                      <a16:creationId xmlns:a16="http://schemas.microsoft.com/office/drawing/2014/main" id="{AF0B9BA8-3EEB-0143-B90A-2B4A9D543A26}"/>
                    </a:ext>
                  </a:extLst>
                </p:cNvPr>
                <p:cNvSpPr>
                  <a:spLocks/>
                </p:cNvSpPr>
                <p:nvPr/>
              </p:nvSpPr>
              <p:spPr>
                <a:xfrm>
                  <a:off x="8173533" y="4276076"/>
                  <a:ext cx="2477815"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3" name="正方形/長方形 112">
                  <a:extLst>
                    <a:ext uri="{FF2B5EF4-FFF2-40B4-BE49-F238E27FC236}">
                      <a16:creationId xmlns:a16="http://schemas.microsoft.com/office/drawing/2014/main" id="{F8D7BC75-E931-0441-8C2C-4CF121FB9AC6}"/>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4" name="正方形/長方形 113">
                  <a:extLst>
                    <a:ext uri="{FF2B5EF4-FFF2-40B4-BE49-F238E27FC236}">
                      <a16:creationId xmlns:a16="http://schemas.microsoft.com/office/drawing/2014/main" id="{1DC73BCA-2FDF-AF4F-B0B6-8E978AB0B167}"/>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5" name="正方形/長方形 114">
                  <a:extLst>
                    <a:ext uri="{FF2B5EF4-FFF2-40B4-BE49-F238E27FC236}">
                      <a16:creationId xmlns:a16="http://schemas.microsoft.com/office/drawing/2014/main" id="{E81AACB5-5269-FC4E-93E4-27DBBB9D85F1}"/>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86" name="グループ化 85">
                <a:extLst>
                  <a:ext uri="{FF2B5EF4-FFF2-40B4-BE49-F238E27FC236}">
                    <a16:creationId xmlns:a16="http://schemas.microsoft.com/office/drawing/2014/main" id="{6E752413-5019-204E-B7B2-078849909F7E}"/>
                  </a:ext>
                </a:extLst>
              </p:cNvPr>
              <p:cNvGrpSpPr/>
              <p:nvPr/>
            </p:nvGrpSpPr>
            <p:grpSpPr>
              <a:xfrm>
                <a:off x="7095289" y="4290269"/>
                <a:ext cx="3818518" cy="949854"/>
                <a:chOff x="6688949" y="3330152"/>
                <a:chExt cx="3962400" cy="2085181"/>
              </a:xfrm>
            </p:grpSpPr>
            <p:sp>
              <p:nvSpPr>
                <p:cNvPr id="98" name="正方形/長方形 97">
                  <a:extLst>
                    <a:ext uri="{FF2B5EF4-FFF2-40B4-BE49-F238E27FC236}">
                      <a16:creationId xmlns:a16="http://schemas.microsoft.com/office/drawing/2014/main" id="{99AB9627-9960-9D48-A7E3-6E0E3110CA68}"/>
                    </a:ext>
                  </a:extLst>
                </p:cNvPr>
                <p:cNvSpPr>
                  <a:spLocks/>
                </p:cNvSpPr>
                <p:nvPr/>
              </p:nvSpPr>
              <p:spPr>
                <a:xfrm>
                  <a:off x="6857115" y="3330152"/>
                  <a:ext cx="2333295" cy="218093"/>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9" name="正方形/長方形 98">
                  <a:extLst>
                    <a:ext uri="{FF2B5EF4-FFF2-40B4-BE49-F238E27FC236}">
                      <a16:creationId xmlns:a16="http://schemas.microsoft.com/office/drawing/2014/main" id="{68433994-8A21-8D49-A762-F5C94D304BA5}"/>
                    </a:ext>
                  </a:extLst>
                </p:cNvPr>
                <p:cNvSpPr>
                  <a:spLocks/>
                </p:cNvSpPr>
                <p:nvPr/>
              </p:nvSpPr>
              <p:spPr>
                <a:xfrm>
                  <a:off x="9338014" y="3330152"/>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0" name="正方形/長方形 99">
                  <a:extLst>
                    <a:ext uri="{FF2B5EF4-FFF2-40B4-BE49-F238E27FC236}">
                      <a16:creationId xmlns:a16="http://schemas.microsoft.com/office/drawing/2014/main" id="{1B49C256-7851-AA4B-A2DE-3921C82E3340}"/>
                    </a:ext>
                  </a:extLst>
                </p:cNvPr>
                <p:cNvSpPr>
                  <a:spLocks/>
                </p:cNvSpPr>
                <p:nvPr/>
              </p:nvSpPr>
              <p:spPr>
                <a:xfrm>
                  <a:off x="6688949" y="3797857"/>
                  <a:ext cx="1723697"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1" name="正方形/長方形 100">
                  <a:extLst>
                    <a:ext uri="{FF2B5EF4-FFF2-40B4-BE49-F238E27FC236}">
                      <a16:creationId xmlns:a16="http://schemas.microsoft.com/office/drawing/2014/main" id="{D12D4B67-1DF7-634D-B952-8A9E79B680D6}"/>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2" name="正方形/長方形 101">
                  <a:extLst>
                    <a:ext uri="{FF2B5EF4-FFF2-40B4-BE49-F238E27FC236}">
                      <a16:creationId xmlns:a16="http://schemas.microsoft.com/office/drawing/2014/main" id="{9E49D407-9C68-364F-8503-30FAA1FE830C}"/>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3" name="正方形/長方形 102">
                  <a:extLst>
                    <a:ext uri="{FF2B5EF4-FFF2-40B4-BE49-F238E27FC236}">
                      <a16:creationId xmlns:a16="http://schemas.microsoft.com/office/drawing/2014/main" id="{6B623F4E-3AB7-AB46-8C29-F09835CD5C1E}"/>
                    </a:ext>
                  </a:extLst>
                </p:cNvPr>
                <p:cNvSpPr>
                  <a:spLocks/>
                </p:cNvSpPr>
                <p:nvPr/>
              </p:nvSpPr>
              <p:spPr>
                <a:xfrm>
                  <a:off x="8173533" y="4276075"/>
                  <a:ext cx="2477815" cy="218096"/>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4" name="正方形/長方形 103">
                  <a:extLst>
                    <a:ext uri="{FF2B5EF4-FFF2-40B4-BE49-F238E27FC236}">
                      <a16:creationId xmlns:a16="http://schemas.microsoft.com/office/drawing/2014/main" id="{1433730D-50B4-3A4F-BDCB-5BCE48EA9E91}"/>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5" name="正方形/長方形 104">
                  <a:extLst>
                    <a:ext uri="{FF2B5EF4-FFF2-40B4-BE49-F238E27FC236}">
                      <a16:creationId xmlns:a16="http://schemas.microsoft.com/office/drawing/2014/main" id="{F472F37E-2C3A-C343-A19D-3FFD030D1C0B}"/>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6" name="正方形/長方形 105">
                  <a:extLst>
                    <a:ext uri="{FF2B5EF4-FFF2-40B4-BE49-F238E27FC236}">
                      <a16:creationId xmlns:a16="http://schemas.microsoft.com/office/drawing/2014/main" id="{244573D1-B12C-084C-B4B0-7EEE6B17E7C4}"/>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87" name="正方形/長方形 86">
                <a:extLst>
                  <a:ext uri="{FF2B5EF4-FFF2-40B4-BE49-F238E27FC236}">
                    <a16:creationId xmlns:a16="http://schemas.microsoft.com/office/drawing/2014/main" id="{C7418607-6464-8A46-9460-377E45C0DF87}"/>
                  </a:ext>
                </a:extLst>
              </p:cNvPr>
              <p:cNvSpPr/>
              <p:nvPr/>
            </p:nvSpPr>
            <p:spPr>
              <a:xfrm>
                <a:off x="6876865" y="1866205"/>
                <a:ext cx="5487286" cy="461609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ja-JP" altLang="en-US">
                  <a:latin typeface="MS Mincho" panose="02020609040205080304" pitchFamily="49" charset="-128"/>
                  <a:ea typeface="MS Mincho" panose="02020609040205080304" pitchFamily="49" charset="-128"/>
                </a:endParaRPr>
              </a:p>
            </p:txBody>
          </p:sp>
          <p:grpSp>
            <p:nvGrpSpPr>
              <p:cNvPr id="88" name="グループ化 87">
                <a:extLst>
                  <a:ext uri="{FF2B5EF4-FFF2-40B4-BE49-F238E27FC236}">
                    <a16:creationId xmlns:a16="http://schemas.microsoft.com/office/drawing/2014/main" id="{0603DB5A-A80A-0947-95E9-0AA03EC9DE1D}"/>
                  </a:ext>
                </a:extLst>
              </p:cNvPr>
              <p:cNvGrpSpPr/>
              <p:nvPr/>
            </p:nvGrpSpPr>
            <p:grpSpPr>
              <a:xfrm>
                <a:off x="7125932" y="5361763"/>
                <a:ext cx="3818518" cy="949854"/>
                <a:chOff x="6688949" y="3330152"/>
                <a:chExt cx="3962400" cy="2085181"/>
              </a:xfrm>
            </p:grpSpPr>
            <p:sp>
              <p:nvSpPr>
                <p:cNvPr id="89" name="正方形/長方形 88">
                  <a:extLst>
                    <a:ext uri="{FF2B5EF4-FFF2-40B4-BE49-F238E27FC236}">
                      <a16:creationId xmlns:a16="http://schemas.microsoft.com/office/drawing/2014/main" id="{F12A9B3D-231C-7C49-856A-9A9537EE9B66}"/>
                    </a:ext>
                  </a:extLst>
                </p:cNvPr>
                <p:cNvSpPr>
                  <a:spLocks/>
                </p:cNvSpPr>
                <p:nvPr/>
              </p:nvSpPr>
              <p:spPr>
                <a:xfrm>
                  <a:off x="6857115" y="3330152"/>
                  <a:ext cx="2333295" cy="218093"/>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0" name="正方形/長方形 89">
                  <a:extLst>
                    <a:ext uri="{FF2B5EF4-FFF2-40B4-BE49-F238E27FC236}">
                      <a16:creationId xmlns:a16="http://schemas.microsoft.com/office/drawing/2014/main" id="{360934E2-541F-754E-9316-837A7678F930}"/>
                    </a:ext>
                  </a:extLst>
                </p:cNvPr>
                <p:cNvSpPr>
                  <a:spLocks/>
                </p:cNvSpPr>
                <p:nvPr/>
              </p:nvSpPr>
              <p:spPr>
                <a:xfrm>
                  <a:off x="9338014" y="3330152"/>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1" name="正方形/長方形 90">
                  <a:extLst>
                    <a:ext uri="{FF2B5EF4-FFF2-40B4-BE49-F238E27FC236}">
                      <a16:creationId xmlns:a16="http://schemas.microsoft.com/office/drawing/2014/main" id="{D436BDF4-7780-FF4F-ADC1-76E80E76F2F4}"/>
                    </a:ext>
                  </a:extLst>
                </p:cNvPr>
                <p:cNvSpPr>
                  <a:spLocks/>
                </p:cNvSpPr>
                <p:nvPr/>
              </p:nvSpPr>
              <p:spPr>
                <a:xfrm>
                  <a:off x="6688949" y="3797857"/>
                  <a:ext cx="1723697"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2" name="正方形/長方形 91">
                  <a:extLst>
                    <a:ext uri="{FF2B5EF4-FFF2-40B4-BE49-F238E27FC236}">
                      <a16:creationId xmlns:a16="http://schemas.microsoft.com/office/drawing/2014/main" id="{2CDE7544-63EC-1B41-A44D-3FD08EBCEC7A}"/>
                    </a:ext>
                  </a:extLst>
                </p:cNvPr>
                <p:cNvSpPr>
                  <a:spLocks/>
                </p:cNvSpPr>
                <p:nvPr/>
              </p:nvSpPr>
              <p:spPr>
                <a:xfrm>
                  <a:off x="8559791" y="3797857"/>
                  <a:ext cx="2091558" cy="218094"/>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3" name="正方形/長方形 92">
                  <a:extLst>
                    <a:ext uri="{FF2B5EF4-FFF2-40B4-BE49-F238E27FC236}">
                      <a16:creationId xmlns:a16="http://schemas.microsoft.com/office/drawing/2014/main" id="{FB0EF49A-FE40-5842-8240-4E0F9C86107A}"/>
                    </a:ext>
                  </a:extLst>
                </p:cNvPr>
                <p:cNvSpPr>
                  <a:spLocks/>
                </p:cNvSpPr>
                <p:nvPr/>
              </p:nvSpPr>
              <p:spPr>
                <a:xfrm>
                  <a:off x="6688949" y="4276078"/>
                  <a:ext cx="1313335" cy="218093"/>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4" name="正方形/長方形 93">
                  <a:extLst>
                    <a:ext uri="{FF2B5EF4-FFF2-40B4-BE49-F238E27FC236}">
                      <a16:creationId xmlns:a16="http://schemas.microsoft.com/office/drawing/2014/main" id="{B561D9F1-14A4-924A-ADED-5286A8EEBE3A}"/>
                    </a:ext>
                  </a:extLst>
                </p:cNvPr>
                <p:cNvSpPr>
                  <a:spLocks/>
                </p:cNvSpPr>
                <p:nvPr/>
              </p:nvSpPr>
              <p:spPr>
                <a:xfrm>
                  <a:off x="8173533" y="4276076"/>
                  <a:ext cx="2477815" cy="218095"/>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5" name="正方形/長方形 94">
                  <a:extLst>
                    <a:ext uri="{FF2B5EF4-FFF2-40B4-BE49-F238E27FC236}">
                      <a16:creationId xmlns:a16="http://schemas.microsoft.com/office/drawing/2014/main" id="{AD6AD620-E495-0447-A6EE-ACF6A2AB08B3}"/>
                    </a:ext>
                  </a:extLst>
                </p:cNvPr>
                <p:cNvSpPr>
                  <a:spLocks/>
                </p:cNvSpPr>
                <p:nvPr/>
              </p:nvSpPr>
              <p:spPr>
                <a:xfrm>
                  <a:off x="6688949" y="4743782"/>
                  <a:ext cx="2785242"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6" name="正方形/長方形 95">
                  <a:extLst>
                    <a:ext uri="{FF2B5EF4-FFF2-40B4-BE49-F238E27FC236}">
                      <a16:creationId xmlns:a16="http://schemas.microsoft.com/office/drawing/2014/main" id="{062C0963-1FEC-7644-A0DD-6263461FFAC6}"/>
                    </a:ext>
                  </a:extLst>
                </p:cNvPr>
                <p:cNvSpPr>
                  <a:spLocks/>
                </p:cNvSpPr>
                <p:nvPr/>
              </p:nvSpPr>
              <p:spPr>
                <a:xfrm>
                  <a:off x="9634473" y="4743782"/>
                  <a:ext cx="1016875"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7" name="正方形/長方形 96">
                  <a:extLst>
                    <a:ext uri="{FF2B5EF4-FFF2-40B4-BE49-F238E27FC236}">
                      <a16:creationId xmlns:a16="http://schemas.microsoft.com/office/drawing/2014/main" id="{087A3D3C-C694-5640-822E-E8B8618830C8}"/>
                    </a:ext>
                  </a:extLst>
                </p:cNvPr>
                <p:cNvSpPr>
                  <a:spLocks/>
                </p:cNvSpPr>
                <p:nvPr/>
              </p:nvSpPr>
              <p:spPr>
                <a:xfrm>
                  <a:off x="6688949" y="5191982"/>
                  <a:ext cx="3594538" cy="223351"/>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sp>
          <p:nvSpPr>
            <p:cNvPr id="125" name="フローチャート: 結合子 124">
              <a:extLst>
                <a:ext uri="{FF2B5EF4-FFF2-40B4-BE49-F238E27FC236}">
                  <a16:creationId xmlns:a16="http://schemas.microsoft.com/office/drawing/2014/main" id="{487248D9-6AF6-6D4D-9556-5CA666804172}"/>
                </a:ext>
              </a:extLst>
            </p:cNvPr>
            <p:cNvSpPr/>
            <p:nvPr/>
          </p:nvSpPr>
          <p:spPr>
            <a:xfrm>
              <a:off x="7596710" y="2991120"/>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126" name="フローチャート: 結合子 125">
              <a:extLst>
                <a:ext uri="{FF2B5EF4-FFF2-40B4-BE49-F238E27FC236}">
                  <a16:creationId xmlns:a16="http://schemas.microsoft.com/office/drawing/2014/main" id="{D53F31AC-5745-F245-82A7-EAE5A84C8783}"/>
                </a:ext>
              </a:extLst>
            </p:cNvPr>
            <p:cNvSpPr/>
            <p:nvPr/>
          </p:nvSpPr>
          <p:spPr>
            <a:xfrm>
              <a:off x="8039868" y="2983871"/>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B</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127" name="フローチャート: 結合子 126">
              <a:extLst>
                <a:ext uri="{FF2B5EF4-FFF2-40B4-BE49-F238E27FC236}">
                  <a16:creationId xmlns:a16="http://schemas.microsoft.com/office/drawing/2014/main" id="{F2F9DA0F-7BA6-0A49-99D0-221785E8AFE2}"/>
                </a:ext>
              </a:extLst>
            </p:cNvPr>
            <p:cNvSpPr/>
            <p:nvPr/>
          </p:nvSpPr>
          <p:spPr>
            <a:xfrm>
              <a:off x="6727304" y="3574974"/>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128" name="フローチャート: 結合子 127">
              <a:extLst>
                <a:ext uri="{FF2B5EF4-FFF2-40B4-BE49-F238E27FC236}">
                  <a16:creationId xmlns:a16="http://schemas.microsoft.com/office/drawing/2014/main" id="{BD270D4E-9666-C84F-AEC5-283FFBFA2238}"/>
                </a:ext>
              </a:extLst>
            </p:cNvPr>
            <p:cNvSpPr/>
            <p:nvPr/>
          </p:nvSpPr>
          <p:spPr>
            <a:xfrm>
              <a:off x="6727303" y="4618412"/>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B</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129" name="フローチャート: 結合子 128">
              <a:extLst>
                <a:ext uri="{FF2B5EF4-FFF2-40B4-BE49-F238E27FC236}">
                  <a16:creationId xmlns:a16="http://schemas.microsoft.com/office/drawing/2014/main" id="{5AF0FD58-3CD8-1D4B-9329-7986A353AD35}"/>
                </a:ext>
              </a:extLst>
            </p:cNvPr>
            <p:cNvSpPr/>
            <p:nvPr/>
          </p:nvSpPr>
          <p:spPr>
            <a:xfrm>
              <a:off x="6731055" y="5611419"/>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C</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133" name="テキスト ボックス 132">
              <a:extLst>
                <a:ext uri="{FF2B5EF4-FFF2-40B4-BE49-F238E27FC236}">
                  <a16:creationId xmlns:a16="http://schemas.microsoft.com/office/drawing/2014/main" id="{F51AA1AB-BAC3-7E4A-A15D-37BD42E1F181}"/>
                </a:ext>
              </a:extLst>
            </p:cNvPr>
            <p:cNvSpPr txBox="1"/>
            <p:nvPr/>
          </p:nvSpPr>
          <p:spPr>
            <a:xfrm>
              <a:off x="7145924" y="2211761"/>
              <a:ext cx="1797642" cy="369332"/>
            </a:xfrm>
            <a:prstGeom prst="rect">
              <a:avLst/>
            </a:prstGeom>
            <a:noFill/>
          </p:spPr>
          <p:txBody>
            <a:bodyPr wrap="square" rtlCol="0">
              <a:spAutoFit/>
            </a:bodyPr>
            <a:lstStyle/>
            <a:p>
              <a:r>
                <a:rPr lang="ja-JP" altLang="en-US"/>
                <a:t>横並び＝展開型</a:t>
              </a:r>
              <a:endParaRPr kumimoji="1" lang="ja-JP" altLang="en-US"/>
            </a:p>
          </p:txBody>
        </p:sp>
        <p:sp>
          <p:nvSpPr>
            <p:cNvPr id="134" name="フローチャート: 結合子 133">
              <a:extLst>
                <a:ext uri="{FF2B5EF4-FFF2-40B4-BE49-F238E27FC236}">
                  <a16:creationId xmlns:a16="http://schemas.microsoft.com/office/drawing/2014/main" id="{17B0134C-374C-7749-8AB5-AC7FD7D4660E}"/>
                </a:ext>
              </a:extLst>
            </p:cNvPr>
            <p:cNvSpPr/>
            <p:nvPr/>
          </p:nvSpPr>
          <p:spPr>
            <a:xfrm>
              <a:off x="8480745" y="2987435"/>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C</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grpSp>
      <p:sp>
        <p:nvSpPr>
          <p:cNvPr id="140" name="右大かっこ 139">
            <a:extLst>
              <a:ext uri="{FF2B5EF4-FFF2-40B4-BE49-F238E27FC236}">
                <a16:creationId xmlns:a16="http://schemas.microsoft.com/office/drawing/2014/main" id="{424234DC-3501-DA42-B660-16D46D972A26}"/>
              </a:ext>
            </a:extLst>
          </p:cNvPr>
          <p:cNvSpPr/>
          <p:nvPr/>
        </p:nvSpPr>
        <p:spPr>
          <a:xfrm>
            <a:off x="4425746" y="3707765"/>
            <a:ext cx="290257" cy="2825263"/>
          </a:xfrm>
          <a:prstGeom prst="righ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1" name="テキスト ボックス 140">
            <a:extLst>
              <a:ext uri="{FF2B5EF4-FFF2-40B4-BE49-F238E27FC236}">
                <a16:creationId xmlns:a16="http://schemas.microsoft.com/office/drawing/2014/main" id="{B545B716-A459-134A-873B-788A95940F8B}"/>
              </a:ext>
            </a:extLst>
          </p:cNvPr>
          <p:cNvSpPr txBox="1"/>
          <p:nvPr/>
        </p:nvSpPr>
        <p:spPr>
          <a:xfrm>
            <a:off x="4365986" y="2873328"/>
            <a:ext cx="646588" cy="369332"/>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t>総論</a:t>
            </a:r>
          </a:p>
        </p:txBody>
      </p:sp>
      <p:sp>
        <p:nvSpPr>
          <p:cNvPr id="142" name="テキスト ボックス 141">
            <a:extLst>
              <a:ext uri="{FF2B5EF4-FFF2-40B4-BE49-F238E27FC236}">
                <a16:creationId xmlns:a16="http://schemas.microsoft.com/office/drawing/2014/main" id="{9CBD3E4F-3960-214A-89E0-6E4B0A56F276}"/>
              </a:ext>
            </a:extLst>
          </p:cNvPr>
          <p:cNvSpPr txBox="1"/>
          <p:nvPr/>
        </p:nvSpPr>
        <p:spPr>
          <a:xfrm>
            <a:off x="4425746" y="4971922"/>
            <a:ext cx="646588" cy="369332"/>
          </a:xfrm>
          <a:prstGeom prst="rect">
            <a:avLst/>
          </a:prstGeom>
          <a:ln>
            <a:noFill/>
          </a:ln>
          <a:effectLst>
            <a:outerShdw blurRad="63500" sx="102000" sy="1020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a:t>各</a:t>
            </a:r>
            <a:r>
              <a:rPr kumimoji="1" lang="ja-JP" altLang="en-US"/>
              <a:t>論</a:t>
            </a:r>
          </a:p>
        </p:txBody>
      </p:sp>
      <p:sp>
        <p:nvSpPr>
          <p:cNvPr id="143" name="右矢印 142">
            <a:extLst>
              <a:ext uri="{FF2B5EF4-FFF2-40B4-BE49-F238E27FC236}">
                <a16:creationId xmlns:a16="http://schemas.microsoft.com/office/drawing/2014/main" id="{39529413-92F5-FB43-AFB6-F106E18F0279}"/>
              </a:ext>
            </a:extLst>
          </p:cNvPr>
          <p:cNvSpPr/>
          <p:nvPr/>
        </p:nvSpPr>
        <p:spPr>
          <a:xfrm>
            <a:off x="5513162" y="4015266"/>
            <a:ext cx="923925" cy="132598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a:t>例</a:t>
            </a:r>
          </a:p>
        </p:txBody>
      </p:sp>
      <p:grpSp>
        <p:nvGrpSpPr>
          <p:cNvPr id="144" name="グループ化 143">
            <a:extLst>
              <a:ext uri="{FF2B5EF4-FFF2-40B4-BE49-F238E27FC236}">
                <a16:creationId xmlns:a16="http://schemas.microsoft.com/office/drawing/2014/main" id="{33C3A87B-99B0-3740-92A4-65CC2CBF50FD}"/>
              </a:ext>
            </a:extLst>
          </p:cNvPr>
          <p:cNvGrpSpPr/>
          <p:nvPr/>
        </p:nvGrpSpPr>
        <p:grpSpPr>
          <a:xfrm>
            <a:off x="6488795" y="2274852"/>
            <a:ext cx="5252041" cy="4303842"/>
            <a:chOff x="162836" y="4159663"/>
            <a:chExt cx="3512471" cy="3286399"/>
          </a:xfrm>
        </p:grpSpPr>
        <p:sp>
          <p:nvSpPr>
            <p:cNvPr id="145" name="テキスト ボックス 144">
              <a:extLst>
                <a:ext uri="{FF2B5EF4-FFF2-40B4-BE49-F238E27FC236}">
                  <a16:creationId xmlns:a16="http://schemas.microsoft.com/office/drawing/2014/main" id="{69AC7F07-4446-604D-8BF8-6C45836A6A14}"/>
                </a:ext>
              </a:extLst>
            </p:cNvPr>
            <p:cNvSpPr txBox="1"/>
            <p:nvPr/>
          </p:nvSpPr>
          <p:spPr>
            <a:xfrm>
              <a:off x="433629" y="4424307"/>
              <a:ext cx="3031798" cy="2793864"/>
            </a:xfrm>
            <a:prstGeom prst="rect">
              <a:avLst/>
            </a:prstGeom>
            <a:noFill/>
          </p:spPr>
          <p:txBody>
            <a:bodyPr wrap="square" rtlCol="0">
              <a:spAutoFit/>
            </a:bodyPr>
            <a:lstStyle/>
            <a:p>
              <a:pPr algn="just">
                <a:lnSpc>
                  <a:spcPts val="2000"/>
                </a:lnSpc>
              </a:pPr>
              <a:r>
                <a:rPr lang="ja-JP" altLang="en-US" sz="1400">
                  <a:latin typeface="Times New Roman" panose="02020603050405020304" pitchFamily="18" charset="0"/>
                  <a:ea typeface="MS Mincho" panose="02020609040205080304" pitchFamily="49" charset="-128"/>
                  <a:cs typeface="Times New Roman" panose="02020603050405020304" pitchFamily="18" charset="0"/>
                </a:rPr>
                <a:t>　家父長型リーダーシップには、</a:t>
              </a:r>
              <a:r>
                <a:rPr lang="ja-JP" altLang="en-US" sz="1400" b="1">
                  <a:latin typeface="MS Gothic" panose="020B0609070205080204" pitchFamily="49" charset="-128"/>
                  <a:ea typeface="MS Gothic" panose="020B0609070205080204" pitchFamily="49" charset="-128"/>
                  <a:cs typeface="Times New Roman" panose="02020603050405020304" pitchFamily="18" charset="0"/>
                </a:rPr>
                <a:t>権威主義</a:t>
              </a:r>
              <a:r>
                <a:rPr lang="en-US" altLang="ja-JP" sz="20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A</a:t>
              </a:r>
              <a:r>
                <a:rPr lang="en-US" altLang="ja-JP" sz="14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a:t>
              </a:r>
              <a:r>
                <a:rPr lang="ja-JP" altLang="en-US" sz="1400" b="1">
                  <a:latin typeface="MS Gothic" panose="020B0609070205080204" pitchFamily="49" charset="-128"/>
                  <a:ea typeface="MS Gothic" panose="020B0609070205080204" pitchFamily="49" charset="-128"/>
                  <a:cs typeface="Times New Roman" panose="02020603050405020304" pitchFamily="18" charset="0"/>
                </a:rPr>
                <a:t>博愛主義</a:t>
              </a:r>
              <a:r>
                <a:rPr lang="en-US" altLang="ja-JP" sz="20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および</a:t>
              </a:r>
              <a:r>
                <a:rPr lang="ja-JP" altLang="en-US" sz="1400" b="1">
                  <a:latin typeface="MS Gothic" panose="020B0609070205080204" pitchFamily="49" charset="-128"/>
                  <a:ea typeface="MS Gothic" panose="020B0609070205080204" pitchFamily="49" charset="-128"/>
                  <a:cs typeface="Times New Roman" panose="02020603050405020304" pitchFamily="18" charset="0"/>
                </a:rPr>
                <a:t>道徳</a:t>
              </a:r>
              <a:r>
                <a:rPr lang="en-US" altLang="ja-JP" sz="20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という３つの下位概念がある。 研究者たちは各概念の文化的根源を詳細に検討し </a:t>
              </a:r>
              <a:r>
                <a:rPr lang="en-US" altLang="ja-JP" sz="1400" dirty="0">
                  <a:latin typeface="Times New Roman" panose="02020603050405020304" pitchFamily="18" charset="0"/>
                  <a:ea typeface="MS Mincho" panose="02020609040205080304" pitchFamily="49" charset="-128"/>
                  <a:cs typeface="Times New Roman" panose="02020603050405020304" pitchFamily="18" charset="0"/>
                </a:rPr>
                <a:t>…</a:t>
              </a:r>
            </a:p>
            <a:p>
              <a:pPr algn="just">
                <a:lnSpc>
                  <a:spcPts val="2000"/>
                </a:lnSpc>
              </a:pPr>
              <a:endParaRPr lang="en-US" altLang="ja-JP" sz="1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ts val="2000"/>
                </a:lnSpc>
              </a:pPr>
              <a:r>
                <a:rPr lang="ja-JP" altLang="en-US" sz="1400">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400" b="1">
                  <a:latin typeface="MS Gothic" panose="020B0609070205080204" pitchFamily="49" charset="-128"/>
                  <a:ea typeface="MS Gothic" panose="020B0609070205080204" pitchFamily="49" charset="-128"/>
                  <a:cs typeface="Times New Roman" panose="02020603050405020304" pitchFamily="18" charset="0"/>
                </a:rPr>
                <a:t>権威主義</a:t>
              </a:r>
              <a:r>
                <a:rPr lang="en-US" altLang="ja-JP" sz="20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A</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とは、部下への絶対的な権威とコントロールを反映する。リーダーの権威的な行動は</a:t>
              </a:r>
              <a:r>
                <a:rPr lang="en-US" altLang="ja-JP" sz="1400" dirty="0">
                  <a:latin typeface="Times New Roman" panose="02020603050405020304" pitchFamily="18" charset="0"/>
                  <a:ea typeface="MS Mincho" panose="02020609040205080304" pitchFamily="49" charset="-128"/>
                  <a:cs typeface="Times New Roman" panose="02020603050405020304" pitchFamily="18" charset="0"/>
                </a:rPr>
                <a:t>…</a:t>
              </a:r>
            </a:p>
            <a:p>
              <a:pPr algn="just">
                <a:lnSpc>
                  <a:spcPts val="2000"/>
                </a:lnSpc>
              </a:pPr>
              <a:endParaRPr lang="en-US" altLang="ja-JP" sz="1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ts val="2000"/>
                </a:lnSpc>
              </a:pPr>
              <a:r>
                <a:rPr lang="ja-JP" altLang="en-US" sz="1400">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400" b="1">
                  <a:latin typeface="MS Gothic" panose="020B0609070205080204" pitchFamily="49" charset="-128"/>
                  <a:ea typeface="MS Gothic" panose="020B0609070205080204" pitchFamily="49" charset="-128"/>
                  <a:cs typeface="Times New Roman" panose="02020603050405020304" pitchFamily="18" charset="0"/>
                </a:rPr>
                <a:t>博愛主義</a:t>
              </a:r>
              <a:r>
                <a:rPr lang="en-US" altLang="ja-JP" sz="2000" baseline="30000" dirty="0">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とは、リーダーの個別化されたケアと部下の幸福に対する全体的な懸念を反映する。博愛主義は変革型リーダーシップの下位概念である個別配慮との違い</a:t>
              </a:r>
              <a:r>
                <a:rPr lang="en-US" altLang="ja-JP" sz="1400" dirty="0">
                  <a:latin typeface="Times New Roman" panose="02020603050405020304" pitchFamily="18" charset="0"/>
                  <a:ea typeface="MS Mincho" panose="02020609040205080304" pitchFamily="49" charset="-128"/>
                  <a:cs typeface="Times New Roman" panose="02020603050405020304" pitchFamily="18" charset="0"/>
                </a:rPr>
                <a:t>…</a:t>
              </a:r>
            </a:p>
            <a:p>
              <a:pPr algn="just">
                <a:lnSpc>
                  <a:spcPts val="2000"/>
                </a:lnSpc>
              </a:pPr>
              <a:endParaRPr lang="en-US" altLang="ja-JP" sz="1400" dirty="0">
                <a:latin typeface="Times New Roman" panose="02020603050405020304" pitchFamily="18" charset="0"/>
                <a:ea typeface="MS Mincho" panose="02020609040205080304" pitchFamily="49" charset="-128"/>
                <a:cs typeface="Times New Roman" panose="02020603050405020304" pitchFamily="18" charset="0"/>
              </a:endParaRPr>
            </a:p>
            <a:p>
              <a:pPr algn="just">
                <a:lnSpc>
                  <a:spcPts val="2000"/>
                </a:lnSpc>
              </a:pPr>
              <a:r>
                <a:rPr lang="ja-JP" altLang="en-US" sz="1400">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400" b="1">
                  <a:latin typeface="MS Gothic" panose="020B0609070205080204" pitchFamily="49" charset="-128"/>
                  <a:ea typeface="MS Gothic" panose="020B0609070205080204" pitchFamily="49" charset="-128"/>
                  <a:cs typeface="Times New Roman" panose="02020603050405020304" pitchFamily="18" charset="0"/>
                </a:rPr>
                <a:t>道徳</a:t>
              </a:r>
              <a:r>
                <a:rPr lang="en-US" altLang="ja-JP" sz="2000" baseline="30000" dirty="0">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400">
                  <a:latin typeface="Times New Roman" panose="02020603050405020304" pitchFamily="18" charset="0"/>
                  <a:ea typeface="MS Mincho" panose="02020609040205080304" pitchFamily="49" charset="-128"/>
                  <a:cs typeface="Times New Roman" panose="02020603050405020304" pitchFamily="18" charset="0"/>
                </a:rPr>
                <a:t>とは、リーダーの公私分明、道徳的性格、誠実さを反映する。具体的には</a:t>
              </a:r>
              <a:r>
                <a:rPr lang="en-US" altLang="ja-JP" sz="1400" dirty="0">
                  <a:latin typeface="Times New Roman" panose="02020603050405020304" pitchFamily="18" charset="0"/>
                  <a:ea typeface="MS Mincho" panose="02020609040205080304" pitchFamily="49" charset="-128"/>
                  <a:cs typeface="Times New Roman" panose="02020603050405020304" pitchFamily="18" charset="0"/>
                </a:rPr>
                <a:t>…</a:t>
              </a:r>
            </a:p>
          </p:txBody>
        </p:sp>
        <p:sp>
          <p:nvSpPr>
            <p:cNvPr id="146" name="縦巻き 145">
              <a:extLst>
                <a:ext uri="{FF2B5EF4-FFF2-40B4-BE49-F238E27FC236}">
                  <a16:creationId xmlns:a16="http://schemas.microsoft.com/office/drawing/2014/main" id="{737E1301-7502-924B-B079-B0F779CF95F4}"/>
                </a:ext>
              </a:extLst>
            </p:cNvPr>
            <p:cNvSpPr/>
            <p:nvPr/>
          </p:nvSpPr>
          <p:spPr>
            <a:xfrm>
              <a:off x="162836" y="4159663"/>
              <a:ext cx="3512471" cy="3286399"/>
            </a:xfrm>
            <a:prstGeom prst="verticalScroll">
              <a:avLst>
                <a:gd name="adj" fmla="val 4683"/>
              </a:avLst>
            </a:prstGeom>
            <a:no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70" name="正方形/長方形 69">
            <a:extLst>
              <a:ext uri="{FF2B5EF4-FFF2-40B4-BE49-F238E27FC236}">
                <a16:creationId xmlns:a16="http://schemas.microsoft.com/office/drawing/2014/main" id="{BF678D84-0CF1-6A47-AF8D-C666AF7EC48E}"/>
              </a:ext>
            </a:extLst>
          </p:cNvPr>
          <p:cNvSpPr/>
          <p:nvPr/>
        </p:nvSpPr>
        <p:spPr>
          <a:xfrm>
            <a:off x="994778" y="722312"/>
            <a:ext cx="1901483"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適切に繋ぐ</a:t>
            </a:r>
          </a:p>
        </p:txBody>
      </p:sp>
    </p:spTree>
    <p:extLst>
      <p:ext uri="{BB962C8B-B14F-4D97-AF65-F5344CB8AC3E}">
        <p14:creationId xmlns:p14="http://schemas.microsoft.com/office/powerpoint/2010/main" val="1719348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69" name="テキスト ボックス 68">
            <a:extLst>
              <a:ext uri="{FF2B5EF4-FFF2-40B4-BE49-F238E27FC236}">
                <a16:creationId xmlns:a16="http://schemas.microsoft.com/office/drawing/2014/main" id="{93BB04FF-267D-744D-8230-EDE5118D79A9}"/>
              </a:ext>
            </a:extLst>
          </p:cNvPr>
          <p:cNvSpPr txBox="1"/>
          <p:nvPr/>
        </p:nvSpPr>
        <p:spPr>
          <a:xfrm>
            <a:off x="586066" y="2727538"/>
            <a:ext cx="4928323" cy="504625"/>
          </a:xfrm>
          <a:prstGeom prst="rect">
            <a:avLst/>
          </a:prstGeom>
          <a:noFill/>
        </p:spPr>
        <p:txBody>
          <a:bodyPr wrap="square" rtlCol="0">
            <a:spAutoFit/>
          </a:bodyPr>
          <a:lstStyle/>
          <a:p>
            <a:pPr marL="285750" indent="-285750">
              <a:lnSpc>
                <a:spcPct val="150000"/>
              </a:lnSpc>
              <a:buFont typeface="Wingdings" pitchFamily="2" charset="2"/>
              <a:buChar char="Ø"/>
            </a:pPr>
            <a:r>
              <a:rPr lang="ja-JP" altLang="en-US" sz="2000" u="sng"/>
              <a:t>縦</a:t>
            </a:r>
            <a:r>
              <a:rPr lang="ja-JP" altLang="en-US" sz="2000" u="sng">
                <a:latin typeface="MS Mincho" panose="02020609040205080304" pitchFamily="49" charset="-128"/>
                <a:ea typeface="MS Mincho" panose="02020609040205080304" pitchFamily="49" charset="-128"/>
              </a:rPr>
              <a:t>つながりと横並びを明確に区別する</a:t>
            </a:r>
            <a:endParaRPr lang="en-US" altLang="ja-JP" sz="2000" u="sng" dirty="0">
              <a:latin typeface="MS Mincho" panose="02020609040205080304" pitchFamily="49" charset="-128"/>
              <a:ea typeface="MS Mincho" panose="02020609040205080304" pitchFamily="49" charset="-128"/>
            </a:endParaRPr>
          </a:p>
        </p:txBody>
      </p:sp>
      <p:grpSp>
        <p:nvGrpSpPr>
          <p:cNvPr id="70" name="グループ化 69">
            <a:extLst>
              <a:ext uri="{FF2B5EF4-FFF2-40B4-BE49-F238E27FC236}">
                <a16:creationId xmlns:a16="http://schemas.microsoft.com/office/drawing/2014/main" id="{841F733F-396D-D842-B3FD-69B7ED17E107}"/>
              </a:ext>
            </a:extLst>
          </p:cNvPr>
          <p:cNvGrpSpPr/>
          <p:nvPr/>
        </p:nvGrpSpPr>
        <p:grpSpPr>
          <a:xfrm>
            <a:off x="299733" y="1567945"/>
            <a:ext cx="3487076" cy="741363"/>
            <a:chOff x="150646" y="1392993"/>
            <a:chExt cx="3487076" cy="741363"/>
          </a:xfrm>
        </p:grpSpPr>
        <p:sp>
          <p:nvSpPr>
            <p:cNvPr id="71" name="テキスト ボックス 70">
              <a:extLst>
                <a:ext uri="{FF2B5EF4-FFF2-40B4-BE49-F238E27FC236}">
                  <a16:creationId xmlns:a16="http://schemas.microsoft.com/office/drawing/2014/main" id="{7C210A9A-4849-1E40-90D1-76FB62661B08}"/>
                </a:ext>
              </a:extLst>
            </p:cNvPr>
            <p:cNvSpPr txBox="1"/>
            <p:nvPr/>
          </p:nvSpPr>
          <p:spPr>
            <a:xfrm>
              <a:off x="928326" y="1409427"/>
              <a:ext cx="2709396"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注意すべきこと</a:t>
              </a:r>
              <a:endParaRPr lang="en-US" altLang="ja-JP" sz="2800" b="1" dirty="0">
                <a:latin typeface="MS Mincho" panose="02020609040205080304" pitchFamily="49" charset="-128"/>
                <a:ea typeface="MS Mincho" panose="02020609040205080304" pitchFamily="49" charset="-128"/>
              </a:endParaRPr>
            </a:p>
          </p:txBody>
        </p:sp>
        <p:cxnSp>
          <p:nvCxnSpPr>
            <p:cNvPr id="72" name="直線コネクタ 71">
              <a:extLst>
                <a:ext uri="{FF2B5EF4-FFF2-40B4-BE49-F238E27FC236}">
                  <a16:creationId xmlns:a16="http://schemas.microsoft.com/office/drawing/2014/main" id="{46CFABF8-7C6E-5949-BE5E-86E681F4D193}"/>
                </a:ext>
              </a:extLst>
            </p:cNvPr>
            <p:cNvCxnSpPr>
              <a:cxnSpLocks/>
            </p:cNvCxnSpPr>
            <p:nvPr/>
          </p:nvCxnSpPr>
          <p:spPr>
            <a:xfrm flipV="1">
              <a:off x="812496" y="2063536"/>
              <a:ext cx="2825226" cy="5326"/>
            </a:xfrm>
            <a:prstGeom prst="line">
              <a:avLst/>
            </a:prstGeom>
            <a:ln w="19050"/>
          </p:spPr>
          <p:style>
            <a:lnRef idx="1">
              <a:schemeClr val="dk1"/>
            </a:lnRef>
            <a:fillRef idx="0">
              <a:schemeClr val="dk1"/>
            </a:fillRef>
            <a:effectRef idx="0">
              <a:schemeClr val="dk1"/>
            </a:effectRef>
            <a:fontRef idx="minor">
              <a:schemeClr val="tx1"/>
            </a:fontRef>
          </p:style>
        </p:cxnSp>
        <p:pic>
          <p:nvPicPr>
            <p:cNvPr id="73" name="図 72" descr="アイコン&#10;&#10;自動的に生成された説明">
              <a:extLst>
                <a:ext uri="{FF2B5EF4-FFF2-40B4-BE49-F238E27FC236}">
                  <a16:creationId xmlns:a16="http://schemas.microsoft.com/office/drawing/2014/main" id="{2ADA1765-12DF-B04D-9721-F9DABD5BAF8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646" y="1392993"/>
              <a:ext cx="741363" cy="741363"/>
            </a:xfrm>
            <a:prstGeom prst="rect">
              <a:avLst/>
            </a:prstGeom>
          </p:spPr>
        </p:pic>
      </p:grpSp>
      <p:grpSp>
        <p:nvGrpSpPr>
          <p:cNvPr id="36" name="グループ化 35">
            <a:extLst>
              <a:ext uri="{FF2B5EF4-FFF2-40B4-BE49-F238E27FC236}">
                <a16:creationId xmlns:a16="http://schemas.microsoft.com/office/drawing/2014/main" id="{7A8E1557-E392-5C44-B40B-44E5B1EA3BCB}"/>
              </a:ext>
            </a:extLst>
          </p:cNvPr>
          <p:cNvGrpSpPr/>
          <p:nvPr/>
        </p:nvGrpSpPr>
        <p:grpSpPr>
          <a:xfrm>
            <a:off x="185433" y="2549868"/>
            <a:ext cx="5729591" cy="3897121"/>
            <a:chOff x="215672" y="2816877"/>
            <a:chExt cx="5729591" cy="3897121"/>
          </a:xfrm>
        </p:grpSpPr>
        <p:grpSp>
          <p:nvGrpSpPr>
            <p:cNvPr id="11" name="グループ化 10">
              <a:extLst>
                <a:ext uri="{FF2B5EF4-FFF2-40B4-BE49-F238E27FC236}">
                  <a16:creationId xmlns:a16="http://schemas.microsoft.com/office/drawing/2014/main" id="{32B0A891-5461-514C-9F5B-8CDA87560743}"/>
                </a:ext>
              </a:extLst>
            </p:cNvPr>
            <p:cNvGrpSpPr/>
            <p:nvPr/>
          </p:nvGrpSpPr>
          <p:grpSpPr>
            <a:xfrm>
              <a:off x="809626" y="4102397"/>
              <a:ext cx="857250" cy="2375315"/>
              <a:chOff x="1362076" y="4333875"/>
              <a:chExt cx="857250" cy="2375315"/>
            </a:xfrm>
          </p:grpSpPr>
          <p:sp>
            <p:nvSpPr>
              <p:cNvPr id="2" name="正方形/長方形 1">
                <a:extLst>
                  <a:ext uri="{FF2B5EF4-FFF2-40B4-BE49-F238E27FC236}">
                    <a16:creationId xmlns:a16="http://schemas.microsoft.com/office/drawing/2014/main" id="{31DC6A84-A14B-9D41-8C50-2575189016E6}"/>
                  </a:ext>
                </a:extLst>
              </p:cNvPr>
              <p:cNvSpPr/>
              <p:nvPr/>
            </p:nvSpPr>
            <p:spPr>
              <a:xfrm>
                <a:off x="1362076" y="4333875"/>
                <a:ext cx="857250" cy="308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t>現状</a:t>
                </a:r>
              </a:p>
            </p:txBody>
          </p:sp>
          <p:sp>
            <p:nvSpPr>
              <p:cNvPr id="75" name="正方形/長方形 74">
                <a:extLst>
                  <a:ext uri="{FF2B5EF4-FFF2-40B4-BE49-F238E27FC236}">
                    <a16:creationId xmlns:a16="http://schemas.microsoft.com/office/drawing/2014/main" id="{0419D5C5-9B05-5445-92FF-038EAA2B5A5A}"/>
                  </a:ext>
                </a:extLst>
              </p:cNvPr>
              <p:cNvSpPr/>
              <p:nvPr/>
            </p:nvSpPr>
            <p:spPr>
              <a:xfrm>
                <a:off x="1362076" y="5022853"/>
                <a:ext cx="857250" cy="308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t>問題</a:t>
                </a:r>
              </a:p>
            </p:txBody>
          </p:sp>
          <p:sp>
            <p:nvSpPr>
              <p:cNvPr id="76" name="正方形/長方形 75">
                <a:extLst>
                  <a:ext uri="{FF2B5EF4-FFF2-40B4-BE49-F238E27FC236}">
                    <a16:creationId xmlns:a16="http://schemas.microsoft.com/office/drawing/2014/main" id="{BD999E81-4B9E-7943-B261-7DB5F54623AE}"/>
                  </a:ext>
                </a:extLst>
              </p:cNvPr>
              <p:cNvSpPr/>
              <p:nvPr/>
            </p:nvSpPr>
            <p:spPr>
              <a:xfrm>
                <a:off x="1362076" y="5711831"/>
                <a:ext cx="857250" cy="308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a:t>原因</a:t>
                </a:r>
                <a:endParaRPr kumimoji="1" lang="ja-JP" altLang="en-US" sz="1600"/>
              </a:p>
            </p:txBody>
          </p:sp>
          <p:sp>
            <p:nvSpPr>
              <p:cNvPr id="77" name="正方形/長方形 76">
                <a:extLst>
                  <a:ext uri="{FF2B5EF4-FFF2-40B4-BE49-F238E27FC236}">
                    <a16:creationId xmlns:a16="http://schemas.microsoft.com/office/drawing/2014/main" id="{BAC5D276-FD55-EA4C-B67C-FB7CDA07941A}"/>
                  </a:ext>
                </a:extLst>
              </p:cNvPr>
              <p:cNvSpPr/>
              <p:nvPr/>
            </p:nvSpPr>
            <p:spPr>
              <a:xfrm>
                <a:off x="1362076" y="6400809"/>
                <a:ext cx="857250" cy="308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a:t>対策</a:t>
                </a:r>
                <a:endParaRPr kumimoji="1" lang="ja-JP" altLang="en-US" sz="1600"/>
              </a:p>
            </p:txBody>
          </p:sp>
          <p:cxnSp>
            <p:nvCxnSpPr>
              <p:cNvPr id="5" name="直線矢印コネクタ 4">
                <a:extLst>
                  <a:ext uri="{FF2B5EF4-FFF2-40B4-BE49-F238E27FC236}">
                    <a16:creationId xmlns:a16="http://schemas.microsoft.com/office/drawing/2014/main" id="{4B6FC857-0016-874C-8D90-55CD69175112}"/>
                  </a:ext>
                </a:extLst>
              </p:cNvPr>
              <p:cNvCxnSpPr>
                <a:stCxn id="2" idx="2"/>
                <a:endCxn id="75" idx="0"/>
              </p:cNvCxnSpPr>
              <p:nvPr/>
            </p:nvCxnSpPr>
            <p:spPr>
              <a:xfrm>
                <a:off x="1790701" y="4642256"/>
                <a:ext cx="0" cy="38059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 name="直線矢印コネクタ 7">
                <a:extLst>
                  <a:ext uri="{FF2B5EF4-FFF2-40B4-BE49-F238E27FC236}">
                    <a16:creationId xmlns:a16="http://schemas.microsoft.com/office/drawing/2014/main" id="{366B8901-2C69-4A46-896B-7C6FDE399021}"/>
                  </a:ext>
                </a:extLst>
              </p:cNvPr>
              <p:cNvCxnSpPr>
                <a:stCxn id="75" idx="2"/>
                <a:endCxn id="76" idx="0"/>
              </p:cNvCxnSpPr>
              <p:nvPr/>
            </p:nvCxnSpPr>
            <p:spPr>
              <a:xfrm>
                <a:off x="1790701" y="5331234"/>
                <a:ext cx="0" cy="38059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0" name="直線矢印コネクタ 9">
                <a:extLst>
                  <a:ext uri="{FF2B5EF4-FFF2-40B4-BE49-F238E27FC236}">
                    <a16:creationId xmlns:a16="http://schemas.microsoft.com/office/drawing/2014/main" id="{DA0268C8-A0DF-3B43-AD38-B3385D0C77AB}"/>
                  </a:ext>
                </a:extLst>
              </p:cNvPr>
              <p:cNvCxnSpPr>
                <a:stCxn id="76" idx="2"/>
                <a:endCxn id="77" idx="0"/>
              </p:cNvCxnSpPr>
              <p:nvPr/>
            </p:nvCxnSpPr>
            <p:spPr>
              <a:xfrm>
                <a:off x="1790701" y="6020212"/>
                <a:ext cx="0" cy="38059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grpSp>
        <p:grpSp>
          <p:nvGrpSpPr>
            <p:cNvPr id="32" name="グループ化 31">
              <a:extLst>
                <a:ext uri="{FF2B5EF4-FFF2-40B4-BE49-F238E27FC236}">
                  <a16:creationId xmlns:a16="http://schemas.microsoft.com/office/drawing/2014/main" id="{BE7CFE17-97BB-C148-92BC-B7A2E65AE749}"/>
                </a:ext>
              </a:extLst>
            </p:cNvPr>
            <p:cNvGrpSpPr/>
            <p:nvPr/>
          </p:nvGrpSpPr>
          <p:grpSpPr>
            <a:xfrm>
              <a:off x="2374196" y="4102397"/>
              <a:ext cx="3134080" cy="2375315"/>
              <a:chOff x="2374196" y="4102397"/>
              <a:chExt cx="3134080" cy="2375315"/>
            </a:xfrm>
          </p:grpSpPr>
          <p:sp>
            <p:nvSpPr>
              <p:cNvPr id="135" name="正方形/長方形 134">
                <a:extLst>
                  <a:ext uri="{FF2B5EF4-FFF2-40B4-BE49-F238E27FC236}">
                    <a16:creationId xmlns:a16="http://schemas.microsoft.com/office/drawing/2014/main" id="{E2C73D87-A9C6-5646-BD91-077A1C7DDBF0}"/>
                  </a:ext>
                </a:extLst>
              </p:cNvPr>
              <p:cNvSpPr/>
              <p:nvPr/>
            </p:nvSpPr>
            <p:spPr>
              <a:xfrm>
                <a:off x="2374196" y="5119430"/>
                <a:ext cx="857250" cy="308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t>問題</a:t>
                </a:r>
                <a:r>
                  <a:rPr kumimoji="1" lang="en-US" altLang="ja-JP" sz="1600" dirty="0"/>
                  <a:t>A</a:t>
                </a:r>
                <a:endParaRPr kumimoji="1" lang="ja-JP" altLang="en-US" sz="1600"/>
              </a:p>
            </p:txBody>
          </p:sp>
          <p:sp>
            <p:nvSpPr>
              <p:cNvPr id="136" name="正方形/長方形 135">
                <a:extLst>
                  <a:ext uri="{FF2B5EF4-FFF2-40B4-BE49-F238E27FC236}">
                    <a16:creationId xmlns:a16="http://schemas.microsoft.com/office/drawing/2014/main" id="{66026906-C7CA-B940-9440-06381EEE13F9}"/>
                  </a:ext>
                </a:extLst>
              </p:cNvPr>
              <p:cNvSpPr/>
              <p:nvPr/>
            </p:nvSpPr>
            <p:spPr>
              <a:xfrm>
                <a:off x="3512611" y="5119430"/>
                <a:ext cx="857250" cy="308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t>問題</a:t>
                </a:r>
                <a:r>
                  <a:rPr kumimoji="1" lang="en-US" altLang="ja-JP" sz="1600" dirty="0"/>
                  <a:t>B</a:t>
                </a:r>
                <a:endParaRPr kumimoji="1" lang="ja-JP" altLang="en-US" sz="1600"/>
              </a:p>
            </p:txBody>
          </p:sp>
          <p:sp>
            <p:nvSpPr>
              <p:cNvPr id="137" name="正方形/長方形 136">
                <a:extLst>
                  <a:ext uri="{FF2B5EF4-FFF2-40B4-BE49-F238E27FC236}">
                    <a16:creationId xmlns:a16="http://schemas.microsoft.com/office/drawing/2014/main" id="{2B3B3779-D6C0-A348-87F3-98A436ED69AE}"/>
                  </a:ext>
                </a:extLst>
              </p:cNvPr>
              <p:cNvSpPr/>
              <p:nvPr/>
            </p:nvSpPr>
            <p:spPr>
              <a:xfrm>
                <a:off x="4651026" y="5119429"/>
                <a:ext cx="857250" cy="308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t>問題</a:t>
                </a:r>
                <a:r>
                  <a:rPr kumimoji="1" lang="en-US" altLang="ja-JP" sz="1600" dirty="0"/>
                  <a:t>C</a:t>
                </a:r>
                <a:endParaRPr kumimoji="1" lang="ja-JP" altLang="en-US" sz="1600"/>
              </a:p>
            </p:txBody>
          </p:sp>
          <p:cxnSp>
            <p:nvCxnSpPr>
              <p:cNvPr id="13" name="直線矢印コネクタ 12">
                <a:extLst>
                  <a:ext uri="{FF2B5EF4-FFF2-40B4-BE49-F238E27FC236}">
                    <a16:creationId xmlns:a16="http://schemas.microsoft.com/office/drawing/2014/main" id="{A9971AAB-8050-F44B-943B-91F8F459C3B1}"/>
                  </a:ext>
                </a:extLst>
              </p:cNvPr>
              <p:cNvCxnSpPr>
                <a:endCxn id="136" idx="0"/>
              </p:cNvCxnSpPr>
              <p:nvPr/>
            </p:nvCxnSpPr>
            <p:spPr>
              <a:xfrm>
                <a:off x="3941236" y="4102397"/>
                <a:ext cx="0" cy="1017033"/>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199C8C3D-ED18-D148-A90A-F4C8215BEF10}"/>
                  </a:ext>
                </a:extLst>
              </p:cNvPr>
              <p:cNvCxnSpPr>
                <a:cxnSpLocks/>
              </p:cNvCxnSpPr>
              <p:nvPr/>
            </p:nvCxnSpPr>
            <p:spPr>
              <a:xfrm flipV="1">
                <a:off x="2802821" y="4512281"/>
                <a:ext cx="2276830" cy="1"/>
              </a:xfrm>
              <a:prstGeom prst="line">
                <a:avLst/>
              </a:prstGeom>
              <a:ln w="12700"/>
            </p:spPr>
            <p:style>
              <a:lnRef idx="1">
                <a:schemeClr val="dk1"/>
              </a:lnRef>
              <a:fillRef idx="0">
                <a:schemeClr val="dk1"/>
              </a:fillRef>
              <a:effectRef idx="0">
                <a:schemeClr val="dk1"/>
              </a:effectRef>
              <a:fontRef idx="minor">
                <a:schemeClr val="tx1"/>
              </a:fontRef>
            </p:style>
          </p:cxnSp>
          <p:cxnSp>
            <p:nvCxnSpPr>
              <p:cNvPr id="17" name="直線矢印コネクタ 16">
                <a:extLst>
                  <a:ext uri="{FF2B5EF4-FFF2-40B4-BE49-F238E27FC236}">
                    <a16:creationId xmlns:a16="http://schemas.microsoft.com/office/drawing/2014/main" id="{FBC55DDE-3F96-CD41-A328-3A01C8F628F6}"/>
                  </a:ext>
                </a:extLst>
              </p:cNvPr>
              <p:cNvCxnSpPr>
                <a:cxnSpLocks/>
                <a:endCxn id="135" idx="0"/>
              </p:cNvCxnSpPr>
              <p:nvPr/>
            </p:nvCxnSpPr>
            <p:spPr>
              <a:xfrm>
                <a:off x="2802821" y="4512281"/>
                <a:ext cx="0" cy="607149"/>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a:extLst>
                  <a:ext uri="{FF2B5EF4-FFF2-40B4-BE49-F238E27FC236}">
                    <a16:creationId xmlns:a16="http://schemas.microsoft.com/office/drawing/2014/main" id="{83FBD842-38CF-F647-8F92-24DA20F1E4C3}"/>
                  </a:ext>
                </a:extLst>
              </p:cNvPr>
              <p:cNvCxnSpPr>
                <a:cxnSpLocks/>
                <a:endCxn id="137" idx="0"/>
              </p:cNvCxnSpPr>
              <p:nvPr/>
            </p:nvCxnSpPr>
            <p:spPr>
              <a:xfrm>
                <a:off x="5079651" y="4512281"/>
                <a:ext cx="0" cy="60714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a:extLst>
                  <a:ext uri="{FF2B5EF4-FFF2-40B4-BE49-F238E27FC236}">
                    <a16:creationId xmlns:a16="http://schemas.microsoft.com/office/drawing/2014/main" id="{F283E1C5-927A-AD48-A753-03F802628F78}"/>
                  </a:ext>
                </a:extLst>
              </p:cNvPr>
              <p:cNvCxnSpPr>
                <a:cxnSpLocks/>
                <a:stCxn id="136" idx="2"/>
              </p:cNvCxnSpPr>
              <p:nvPr/>
            </p:nvCxnSpPr>
            <p:spPr>
              <a:xfrm>
                <a:off x="3941236" y="5427811"/>
                <a:ext cx="0" cy="104990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38" name="直線コネクタ 137">
                <a:extLst>
                  <a:ext uri="{FF2B5EF4-FFF2-40B4-BE49-F238E27FC236}">
                    <a16:creationId xmlns:a16="http://schemas.microsoft.com/office/drawing/2014/main" id="{51A0C97A-8893-2846-AD6C-F98B6257258C}"/>
                  </a:ext>
                </a:extLst>
              </p:cNvPr>
              <p:cNvCxnSpPr>
                <a:cxnSpLocks/>
              </p:cNvCxnSpPr>
              <p:nvPr/>
            </p:nvCxnSpPr>
            <p:spPr>
              <a:xfrm flipV="1">
                <a:off x="2802821" y="5973182"/>
                <a:ext cx="2276830" cy="1"/>
              </a:xfrm>
              <a:prstGeom prst="line">
                <a:avLst/>
              </a:prstGeom>
              <a:ln w="12700"/>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27381F4B-5EF3-134F-99CD-6A7604880D94}"/>
                  </a:ext>
                </a:extLst>
              </p:cNvPr>
              <p:cNvCxnSpPr>
                <a:stCxn id="135" idx="2"/>
              </p:cNvCxnSpPr>
              <p:nvPr/>
            </p:nvCxnSpPr>
            <p:spPr>
              <a:xfrm>
                <a:off x="2802821" y="5427811"/>
                <a:ext cx="0" cy="551221"/>
              </a:xfrm>
              <a:prstGeom prst="line">
                <a:avLst/>
              </a:prstGeom>
              <a:ln w="12700"/>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43414D1-6022-7448-B51C-C3A2D3DB2FEA}"/>
                  </a:ext>
                </a:extLst>
              </p:cNvPr>
              <p:cNvCxnSpPr>
                <a:stCxn id="137" idx="2"/>
              </p:cNvCxnSpPr>
              <p:nvPr/>
            </p:nvCxnSpPr>
            <p:spPr>
              <a:xfrm>
                <a:off x="5079651" y="5427810"/>
                <a:ext cx="0" cy="545372"/>
              </a:xfrm>
              <a:prstGeom prst="line">
                <a:avLst/>
              </a:prstGeom>
              <a:ln w="12700"/>
            </p:spPr>
            <p:style>
              <a:lnRef idx="1">
                <a:schemeClr val="dk1"/>
              </a:lnRef>
              <a:fillRef idx="0">
                <a:schemeClr val="dk1"/>
              </a:fillRef>
              <a:effectRef idx="0">
                <a:schemeClr val="dk1"/>
              </a:effectRef>
              <a:fontRef idx="minor">
                <a:schemeClr val="tx1"/>
              </a:fontRef>
            </p:style>
          </p:cxnSp>
        </p:grpSp>
        <p:sp>
          <p:nvSpPr>
            <p:cNvPr id="35" name="正方形/長方形 34">
              <a:extLst>
                <a:ext uri="{FF2B5EF4-FFF2-40B4-BE49-F238E27FC236}">
                  <a16:creationId xmlns:a16="http://schemas.microsoft.com/office/drawing/2014/main" id="{660B35D4-55A9-AD4A-AAC1-94278B7CDDA4}"/>
                </a:ext>
              </a:extLst>
            </p:cNvPr>
            <p:cNvSpPr/>
            <p:nvPr/>
          </p:nvSpPr>
          <p:spPr>
            <a:xfrm>
              <a:off x="215672" y="2816877"/>
              <a:ext cx="5729591" cy="3897121"/>
            </a:xfrm>
            <a:prstGeom prst="rect">
              <a:avLst/>
            </a:prstGeom>
            <a:no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37" name="正方形/長方形 36">
            <a:extLst>
              <a:ext uri="{FF2B5EF4-FFF2-40B4-BE49-F238E27FC236}">
                <a16:creationId xmlns:a16="http://schemas.microsoft.com/office/drawing/2014/main" id="{4F982E10-41EF-E342-831B-77829AB7C815}"/>
              </a:ext>
            </a:extLst>
          </p:cNvPr>
          <p:cNvSpPr/>
          <p:nvPr/>
        </p:nvSpPr>
        <p:spPr>
          <a:xfrm>
            <a:off x="6403751" y="2727538"/>
            <a:ext cx="5602816" cy="504625"/>
          </a:xfrm>
          <a:prstGeom prst="rect">
            <a:avLst/>
          </a:prstGeom>
        </p:spPr>
        <p:txBody>
          <a:bodyPr wrap="none">
            <a:spAutoFit/>
          </a:bodyPr>
          <a:lstStyle/>
          <a:p>
            <a:pPr marL="285750" indent="-285750">
              <a:lnSpc>
                <a:spcPct val="150000"/>
              </a:lnSpc>
              <a:buFont typeface="Wingdings" pitchFamily="2" charset="2"/>
              <a:buChar char="Ø"/>
            </a:pPr>
            <a:r>
              <a:rPr lang="ja-JP" altLang="en-US" sz="2000" u="sng"/>
              <a:t>縦</a:t>
            </a:r>
            <a:r>
              <a:rPr lang="ja-JP" altLang="en-US" sz="2000" u="sng">
                <a:latin typeface="MS Mincho" panose="02020609040205080304" pitchFamily="49" charset="-128"/>
                <a:ea typeface="MS Mincho" panose="02020609040205080304" pitchFamily="49" charset="-128"/>
              </a:rPr>
              <a:t>につながっているときは、言葉で説明する</a:t>
            </a:r>
          </a:p>
        </p:txBody>
      </p:sp>
      <p:sp>
        <p:nvSpPr>
          <p:cNvPr id="147" name="正方形/長方形 146">
            <a:extLst>
              <a:ext uri="{FF2B5EF4-FFF2-40B4-BE49-F238E27FC236}">
                <a16:creationId xmlns:a16="http://schemas.microsoft.com/office/drawing/2014/main" id="{D5AFDC77-4C5D-5C43-A193-92BE488F0298}"/>
              </a:ext>
            </a:extLst>
          </p:cNvPr>
          <p:cNvSpPr/>
          <p:nvPr/>
        </p:nvSpPr>
        <p:spPr>
          <a:xfrm>
            <a:off x="6343649" y="2549867"/>
            <a:ext cx="5729591" cy="3897121"/>
          </a:xfrm>
          <a:prstGeom prst="rect">
            <a:avLst/>
          </a:prstGeom>
          <a:no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B12EB969-C011-DB4F-9CB1-E51E58F29711}"/>
              </a:ext>
            </a:extLst>
          </p:cNvPr>
          <p:cNvSpPr txBox="1"/>
          <p:nvPr/>
        </p:nvSpPr>
        <p:spPr>
          <a:xfrm>
            <a:off x="6669023" y="3507112"/>
            <a:ext cx="5286247" cy="1384995"/>
          </a:xfrm>
          <a:prstGeom prst="rect">
            <a:avLst/>
          </a:prstGeom>
          <a:noFill/>
        </p:spPr>
        <p:txBody>
          <a:bodyPr wrap="square" rtlCol="0">
            <a:spAutoFit/>
          </a:bodyPr>
          <a:lstStyle/>
          <a:p>
            <a:pPr marL="285750" indent="-285750">
              <a:buFont typeface="Wingdings" pitchFamily="2" charset="2"/>
              <a:buChar char="l"/>
            </a:pPr>
            <a:r>
              <a:rPr kumimoji="1" lang="ja-JP" altLang="en-US" sz="1400">
                <a:latin typeface="MS Mincho" panose="02020609040205080304" pitchFamily="49" charset="-128"/>
                <a:ea typeface="MS Mincho" panose="02020609040205080304" pitchFamily="49" charset="-128"/>
              </a:rPr>
              <a:t>　リーダーには、優れた情報収集力が必要である。多くの情報</a:t>
            </a:r>
            <a:r>
              <a:rPr kumimoji="1" lang="en-US" altLang="ja-JP" sz="1400" dirty="0">
                <a:latin typeface="MS Mincho" panose="02020609040205080304" pitchFamily="49" charset="-128"/>
                <a:ea typeface="MS Mincho" panose="02020609040205080304" pitchFamily="49" charset="-128"/>
              </a:rPr>
              <a:t>…</a:t>
            </a:r>
          </a:p>
          <a:p>
            <a:pPr marL="285750" indent="-285750">
              <a:buFont typeface="Wingdings" pitchFamily="2" charset="2"/>
              <a:buChar char="l"/>
            </a:pPr>
            <a:r>
              <a:rPr lang="ja-JP" altLang="en-US" sz="1400">
                <a:latin typeface="MS Mincho" panose="02020609040205080304" pitchFamily="49" charset="-128"/>
                <a:ea typeface="MS Mincho" panose="02020609040205080304" pitchFamily="49" charset="-128"/>
              </a:rPr>
              <a:t>　リーダーには、施策を論理的に考える力が必要である。リーダーは</a:t>
            </a:r>
            <a:r>
              <a:rPr lang="en-US" altLang="ja-JP" sz="1400" dirty="0">
                <a:latin typeface="MS Mincho" panose="02020609040205080304" pitchFamily="49" charset="-128"/>
                <a:ea typeface="MS Mincho" panose="02020609040205080304" pitchFamily="49" charset="-128"/>
              </a:rPr>
              <a:t>…</a:t>
            </a:r>
          </a:p>
          <a:p>
            <a:pPr marL="285750" indent="-285750">
              <a:buFont typeface="Wingdings" pitchFamily="2" charset="2"/>
              <a:buChar char="l"/>
            </a:pPr>
            <a:r>
              <a:rPr kumimoji="1" lang="ja-JP" altLang="en-US" sz="1400">
                <a:latin typeface="MS Mincho" panose="02020609040205080304" pitchFamily="49" charset="-128"/>
                <a:ea typeface="MS Mincho" panose="02020609040205080304" pitchFamily="49" charset="-128"/>
              </a:rPr>
              <a:t>　リーダーには、部下を統率するリーダーシップが必要である。グループが</a:t>
            </a:r>
            <a:r>
              <a:rPr kumimoji="1" lang="en-US" altLang="ja-JP" sz="1400" dirty="0">
                <a:latin typeface="MS Mincho" panose="02020609040205080304" pitchFamily="49" charset="-128"/>
                <a:ea typeface="MS Mincho" panose="02020609040205080304" pitchFamily="49" charset="-128"/>
              </a:rPr>
              <a:t>…</a:t>
            </a:r>
            <a:endParaRPr kumimoji="1" lang="ja-JP" altLang="en-US" sz="1400">
              <a:latin typeface="MS Mincho" panose="02020609040205080304" pitchFamily="49" charset="-128"/>
              <a:ea typeface="MS Mincho" panose="02020609040205080304" pitchFamily="49" charset="-128"/>
            </a:endParaRPr>
          </a:p>
        </p:txBody>
      </p:sp>
      <p:sp>
        <p:nvSpPr>
          <p:cNvPr id="148" name="テキスト ボックス 147">
            <a:extLst>
              <a:ext uri="{FF2B5EF4-FFF2-40B4-BE49-F238E27FC236}">
                <a16:creationId xmlns:a16="http://schemas.microsoft.com/office/drawing/2014/main" id="{5AF8CE9B-DD2C-D646-B7E2-76AE60040F7C}"/>
              </a:ext>
            </a:extLst>
          </p:cNvPr>
          <p:cNvSpPr txBox="1"/>
          <p:nvPr/>
        </p:nvSpPr>
        <p:spPr>
          <a:xfrm>
            <a:off x="6937603" y="4977050"/>
            <a:ext cx="5017668" cy="1384995"/>
          </a:xfrm>
          <a:prstGeom prst="rect">
            <a:avLst/>
          </a:prstGeom>
          <a:noFill/>
        </p:spPr>
        <p:txBody>
          <a:bodyPr wrap="square" rtlCol="0">
            <a:spAutoFit/>
          </a:bodyPr>
          <a:lstStyle/>
          <a:p>
            <a:r>
              <a:rPr kumimoji="1" lang="ja-JP" altLang="en-US" sz="1400">
                <a:latin typeface="MS Mincho" panose="02020609040205080304" pitchFamily="49" charset="-128"/>
                <a:ea typeface="MS Mincho" panose="02020609040205080304" pitchFamily="49" charset="-128"/>
              </a:rPr>
              <a:t>　リーダーには、優れた</a:t>
            </a:r>
            <a:r>
              <a:rPr kumimoji="1" lang="ja-JP" altLang="en-US" sz="1400" b="1">
                <a:latin typeface="MS Gothic" panose="020B0609070205080204" pitchFamily="49" charset="-128"/>
                <a:ea typeface="MS Gothic" panose="020B0609070205080204" pitchFamily="49" charset="-128"/>
              </a:rPr>
              <a:t>情報収集力</a:t>
            </a:r>
            <a:r>
              <a:rPr kumimoji="1" lang="ja-JP" altLang="en-US" sz="1400">
                <a:latin typeface="MS Mincho" panose="02020609040205080304" pitchFamily="49" charset="-128"/>
                <a:ea typeface="MS Mincho" panose="02020609040205080304" pitchFamily="49" charset="-128"/>
              </a:rPr>
              <a:t>が必要である。</a:t>
            </a:r>
            <a:r>
              <a:rPr lang="ja-JP" altLang="en-US" sz="1400">
                <a:latin typeface="MS Mincho" panose="02020609040205080304" pitchFamily="49" charset="-128"/>
                <a:ea typeface="MS Mincho" panose="02020609040205080304" pitchFamily="49" charset="-128"/>
              </a:rPr>
              <a:t>多くの情報</a:t>
            </a:r>
            <a:r>
              <a:rPr lang="en-US" altLang="ja-JP" sz="1400" dirty="0">
                <a:latin typeface="MS Mincho" panose="02020609040205080304" pitchFamily="49" charset="-128"/>
                <a:ea typeface="MS Mincho" panose="02020609040205080304" pitchFamily="49" charset="-128"/>
              </a:rPr>
              <a:t>…</a:t>
            </a:r>
            <a:endParaRPr kumimoji="1" lang="en-US" altLang="ja-JP" sz="1400" dirty="0">
              <a:latin typeface="MS Mincho" panose="02020609040205080304" pitchFamily="49" charset="-128"/>
              <a:ea typeface="MS Mincho" panose="02020609040205080304" pitchFamily="49" charset="-128"/>
            </a:endParaRPr>
          </a:p>
          <a:p>
            <a:r>
              <a:rPr lang="ja-JP" altLang="en-US" sz="1400">
                <a:latin typeface="MS Mincho" panose="02020609040205080304" pitchFamily="49" charset="-128"/>
                <a:ea typeface="MS Mincho" panose="02020609040205080304" pitchFamily="49" charset="-128"/>
              </a:rPr>
              <a:t>　リーダーには、収集した</a:t>
            </a:r>
            <a:r>
              <a:rPr lang="ja-JP" altLang="en-US" sz="1400" b="1">
                <a:latin typeface="MS Gothic" panose="020B0609070205080204" pitchFamily="49" charset="-128"/>
                <a:ea typeface="MS Gothic" panose="020B0609070205080204" pitchFamily="49" charset="-128"/>
              </a:rPr>
              <a:t>情報</a:t>
            </a:r>
            <a:r>
              <a:rPr lang="ja-JP" altLang="en-US" sz="1400">
                <a:latin typeface="MS Mincho" panose="02020609040205080304" pitchFamily="49" charset="-128"/>
                <a:ea typeface="MS Mincho" panose="02020609040205080304" pitchFamily="49" charset="-128"/>
              </a:rPr>
              <a:t>から施策を</a:t>
            </a:r>
            <a:r>
              <a:rPr lang="ja-JP" altLang="en-US" sz="1400" b="1">
                <a:latin typeface="MS Gothic" panose="020B0609070205080204" pitchFamily="49" charset="-128"/>
                <a:ea typeface="MS Gothic" panose="020B0609070205080204" pitchFamily="49" charset="-128"/>
              </a:rPr>
              <a:t>論理的に考える力</a:t>
            </a:r>
            <a:r>
              <a:rPr lang="ja-JP" altLang="en-US" sz="1400">
                <a:latin typeface="MS Mincho" panose="02020609040205080304" pitchFamily="49" charset="-128"/>
                <a:ea typeface="MS Mincho" panose="02020609040205080304" pitchFamily="49" charset="-128"/>
              </a:rPr>
              <a:t>が必要である。リーダーは</a:t>
            </a:r>
            <a:r>
              <a:rPr lang="en-US" altLang="ja-JP" sz="1400" dirty="0">
                <a:latin typeface="MS Mincho" panose="02020609040205080304" pitchFamily="49" charset="-128"/>
                <a:ea typeface="MS Mincho" panose="02020609040205080304" pitchFamily="49" charset="-128"/>
              </a:rPr>
              <a:t>…</a:t>
            </a:r>
          </a:p>
          <a:p>
            <a:r>
              <a:rPr kumimoji="1" lang="ja-JP" altLang="en-US" sz="1400">
                <a:latin typeface="MS Mincho" panose="02020609040205080304" pitchFamily="49" charset="-128"/>
                <a:ea typeface="MS Mincho" panose="02020609040205080304" pitchFamily="49" charset="-128"/>
              </a:rPr>
              <a:t>　リーダーには、</a:t>
            </a:r>
            <a:r>
              <a:rPr kumimoji="1" lang="ja-JP" altLang="en-US" sz="1400" b="1">
                <a:latin typeface="MS Gothic" panose="020B0609070205080204" pitchFamily="49" charset="-128"/>
                <a:ea typeface="MS Gothic" panose="020B0609070205080204" pitchFamily="49" charset="-128"/>
              </a:rPr>
              <a:t>論理的に考えた</a:t>
            </a:r>
            <a:r>
              <a:rPr kumimoji="1" lang="ja-JP" altLang="en-US" sz="1400">
                <a:latin typeface="MS Gothic" panose="020B0609070205080204" pitchFamily="49" charset="-128"/>
                <a:ea typeface="MS Gothic" panose="020B0609070205080204" pitchFamily="49" charset="-128"/>
              </a:rPr>
              <a:t>施策</a:t>
            </a:r>
            <a:r>
              <a:rPr kumimoji="1" lang="ja-JP" altLang="en-US" sz="1400">
                <a:latin typeface="MS Mincho" panose="02020609040205080304" pitchFamily="49" charset="-128"/>
                <a:ea typeface="MS Mincho" panose="02020609040205080304" pitchFamily="49" charset="-128"/>
              </a:rPr>
              <a:t>に基づいて、</a:t>
            </a:r>
            <a:r>
              <a:rPr kumimoji="1" lang="ja-JP" altLang="en-US" sz="1400" b="1">
                <a:latin typeface="MS Gothic" panose="020B0609070205080204" pitchFamily="49" charset="-128"/>
                <a:ea typeface="MS Gothic" panose="020B0609070205080204" pitchFamily="49" charset="-128"/>
              </a:rPr>
              <a:t>部下を統率する</a:t>
            </a:r>
            <a:r>
              <a:rPr kumimoji="1" lang="ja-JP" altLang="en-US" sz="1400">
                <a:latin typeface="MS Gothic" panose="020B0609070205080204" pitchFamily="49" charset="-128"/>
                <a:ea typeface="MS Gothic" panose="020B0609070205080204" pitchFamily="49" charset="-128"/>
              </a:rPr>
              <a:t>リーダーシップ</a:t>
            </a:r>
            <a:r>
              <a:rPr kumimoji="1" lang="ja-JP" altLang="en-US" sz="1400">
                <a:latin typeface="MS Mincho" panose="02020609040205080304" pitchFamily="49" charset="-128"/>
                <a:ea typeface="MS Mincho" panose="02020609040205080304" pitchFamily="49" charset="-128"/>
              </a:rPr>
              <a:t>が必要である。</a:t>
            </a:r>
            <a:r>
              <a:rPr lang="ja-JP" altLang="en-US" sz="1400">
                <a:latin typeface="MS Mincho" panose="02020609040205080304" pitchFamily="49" charset="-128"/>
                <a:ea typeface="MS Mincho" panose="02020609040205080304" pitchFamily="49" charset="-128"/>
              </a:rPr>
              <a:t>グループが</a:t>
            </a:r>
            <a:r>
              <a:rPr lang="en-US" altLang="ja-JP" sz="1400" dirty="0">
                <a:latin typeface="MS Mincho" panose="02020609040205080304" pitchFamily="49" charset="-128"/>
                <a:ea typeface="MS Mincho" panose="02020609040205080304" pitchFamily="49" charset="-128"/>
              </a:rPr>
              <a:t>…</a:t>
            </a:r>
            <a:endParaRPr kumimoji="1" lang="ja-JP" altLang="en-US" sz="1400">
              <a:latin typeface="MS Mincho" panose="02020609040205080304" pitchFamily="49" charset="-128"/>
              <a:ea typeface="MS Mincho" panose="02020609040205080304" pitchFamily="49" charset="-128"/>
            </a:endParaRPr>
          </a:p>
        </p:txBody>
      </p:sp>
      <p:sp>
        <p:nvSpPr>
          <p:cNvPr id="149" name="下矢印 148">
            <a:extLst>
              <a:ext uri="{FF2B5EF4-FFF2-40B4-BE49-F238E27FC236}">
                <a16:creationId xmlns:a16="http://schemas.microsoft.com/office/drawing/2014/main" id="{018C5B8A-7574-CE45-8C23-A5DFD41B1CBF}"/>
              </a:ext>
            </a:extLst>
          </p:cNvPr>
          <p:cNvSpPr/>
          <p:nvPr/>
        </p:nvSpPr>
        <p:spPr>
          <a:xfrm>
            <a:off x="6669023" y="5027671"/>
            <a:ext cx="268579" cy="111984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2A02ACCB-34E9-3241-A6E4-28C244F8B581}"/>
              </a:ext>
            </a:extLst>
          </p:cNvPr>
          <p:cNvSpPr/>
          <p:nvPr/>
        </p:nvSpPr>
        <p:spPr>
          <a:xfrm>
            <a:off x="994778" y="722312"/>
            <a:ext cx="1901483"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適切に繋ぐ</a:t>
            </a:r>
          </a:p>
        </p:txBody>
      </p:sp>
    </p:spTree>
    <p:extLst>
      <p:ext uri="{BB962C8B-B14F-4D97-AF65-F5344CB8AC3E}">
        <p14:creationId xmlns:p14="http://schemas.microsoft.com/office/powerpoint/2010/main" val="322054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BD9C80-4E09-3D4B-B68B-741B53B42F1A}"/>
              </a:ext>
            </a:extLst>
          </p:cNvPr>
          <p:cNvSpPr>
            <a:spLocks noGrp="1"/>
          </p:cNvSpPr>
          <p:nvPr>
            <p:ph type="title"/>
          </p:nvPr>
        </p:nvSpPr>
        <p:spPr>
          <a:xfrm>
            <a:off x="0" y="1"/>
            <a:ext cx="12192000" cy="1439916"/>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ja-JP" altLang="en-US">
                <a:latin typeface="HGPSoeiKakugothicUB" panose="020B0900000000000000" pitchFamily="34" charset="-128"/>
                <a:ea typeface="HGPSoeiKakugothicUB" panose="020B0900000000000000" pitchFamily="34" charset="-128"/>
              </a:rPr>
              <a:t>本日の内容</a:t>
            </a:r>
            <a:endParaRPr kumimoji="1" lang="ja-JP" altLang="en-US">
              <a:latin typeface="HGPSoeiKakugothicUB" panose="020B0900000000000000" pitchFamily="34" charset="-128"/>
              <a:ea typeface="HGPSoeiKakugothicUB" panose="020B0900000000000000" pitchFamily="34" charset="-128"/>
            </a:endParaRPr>
          </a:p>
        </p:txBody>
      </p:sp>
      <p:sp>
        <p:nvSpPr>
          <p:cNvPr id="3" name="コンテンツ プレースホルダー 2">
            <a:extLst>
              <a:ext uri="{FF2B5EF4-FFF2-40B4-BE49-F238E27FC236}">
                <a16:creationId xmlns:a16="http://schemas.microsoft.com/office/drawing/2014/main" id="{EC6570D8-E4FF-0241-9696-60F0F0C9A212}"/>
              </a:ext>
            </a:extLst>
          </p:cNvPr>
          <p:cNvSpPr>
            <a:spLocks noGrp="1"/>
          </p:cNvSpPr>
          <p:nvPr>
            <p:ph idx="1"/>
          </p:nvPr>
        </p:nvSpPr>
        <p:spPr>
          <a:xfrm>
            <a:off x="3467100" y="1973187"/>
            <a:ext cx="5257800" cy="4122814"/>
          </a:xfrm>
        </p:spPr>
        <p:txBody>
          <a:bodyPr>
            <a:normAutofit/>
          </a:bodyPr>
          <a:lstStyle/>
          <a:p>
            <a:pPr>
              <a:buClr>
                <a:schemeClr val="tx1"/>
              </a:buClr>
              <a:buFont typeface="Wingdings" pitchFamily="2" charset="2"/>
              <a:buChar char="u"/>
            </a:pPr>
            <a:r>
              <a:rPr kumimoji="1" lang="ja-JP" altLang="en-US" sz="3200" dirty="0">
                <a:latin typeface="HGPSoeiKakugothicUB" panose="020B0900000000000000" pitchFamily="34" charset="-128"/>
                <a:ea typeface="HGPSoeiKakugothicUB" panose="020B0900000000000000" pitchFamily="34" charset="-128"/>
              </a:rPr>
              <a:t>なぜパラグラフなの？</a:t>
            </a:r>
            <a:endParaRPr kumimoji="1" lang="en-US" altLang="ja-JP" sz="3200" dirty="0">
              <a:latin typeface="HGPSoeiKakugothicUB" panose="020B0900000000000000" pitchFamily="34" charset="-128"/>
              <a:ea typeface="HGPSoeiKakugothicUB" panose="020B0900000000000000" pitchFamily="34" charset="-128"/>
            </a:endParaRPr>
          </a:p>
          <a:p>
            <a:pPr marL="0" indent="0">
              <a:buClr>
                <a:schemeClr val="bg1">
                  <a:lumMod val="50000"/>
                </a:schemeClr>
              </a:buClr>
              <a:buNone/>
            </a:pPr>
            <a:endParaRPr lang="en-US" altLang="ja-JP" sz="3200" dirty="0">
              <a:latin typeface="MS Mincho" panose="02020609040205080304" pitchFamily="49" charset="-128"/>
              <a:ea typeface="MS Mincho" panose="02020609040205080304" pitchFamily="49" charset="-128"/>
            </a:endParaRPr>
          </a:p>
          <a:p>
            <a:pPr marL="0" indent="0">
              <a:buClr>
                <a:schemeClr val="bg1">
                  <a:lumMod val="50000"/>
                </a:schemeClr>
              </a:buClr>
              <a:buNone/>
            </a:pPr>
            <a:endParaRPr lang="en-US" altLang="ja-JP" sz="3200" dirty="0">
              <a:latin typeface="MS Mincho" panose="02020609040205080304" pitchFamily="49" charset="-128"/>
              <a:ea typeface="MS Mincho" panose="02020609040205080304" pitchFamily="49" charset="-128"/>
            </a:endParaRPr>
          </a:p>
          <a:p>
            <a:pPr>
              <a:buClr>
                <a:schemeClr val="tx1"/>
              </a:buClr>
              <a:buFont typeface="Wingdings" pitchFamily="2" charset="2"/>
              <a:buChar char="u"/>
            </a:pPr>
            <a:r>
              <a:rPr lang="ja-JP" altLang="en-US" sz="3200">
                <a:latin typeface="HGPSoeiKakugothicUB" panose="020B0900000000000000" pitchFamily="34" charset="-128"/>
                <a:ea typeface="HGPSoeiKakugothicUB" panose="020B0900000000000000" pitchFamily="34" charset="-128"/>
              </a:rPr>
              <a:t>パラグラフ</a:t>
            </a:r>
            <a:r>
              <a:rPr lang="ja-JP" altLang="en-US" sz="3200" dirty="0">
                <a:latin typeface="HGPSoeiKakugothicUB" panose="020B0900000000000000" pitchFamily="34" charset="-128"/>
                <a:ea typeface="HGPSoeiKakugothicUB" panose="020B0900000000000000" pitchFamily="34" charset="-128"/>
              </a:rPr>
              <a:t>で書く</a:t>
            </a:r>
            <a:endParaRPr lang="en-US" altLang="ja-JP" sz="3200" dirty="0">
              <a:latin typeface="HGPSoeiKakugothicUB" panose="020B0900000000000000" pitchFamily="34" charset="-128"/>
              <a:ea typeface="HGPSoeiKakugothicUB" panose="020B0900000000000000" pitchFamily="34" charset="-128"/>
            </a:endParaRPr>
          </a:p>
          <a:p>
            <a:pPr marL="0" indent="0">
              <a:buNone/>
            </a:pPr>
            <a:r>
              <a:rPr lang="ja-JP" altLang="en-US" sz="3200" dirty="0">
                <a:latin typeface="MS Mincho" panose="02020609040205080304" pitchFamily="49" charset="-128"/>
                <a:ea typeface="MS Mincho" panose="02020609040205080304" pitchFamily="49" charset="-128"/>
              </a:rPr>
              <a:t>　　</a:t>
            </a:r>
            <a:endParaRPr kumimoji="1" lang="ja-JP" altLang="en-US" sz="3200" dirty="0">
              <a:latin typeface="MS Mincho" panose="02020609040205080304" pitchFamily="49" charset="-128"/>
              <a:ea typeface="MS Mincho" panose="02020609040205080304" pitchFamily="49" charset="-128"/>
            </a:endParaRPr>
          </a:p>
        </p:txBody>
      </p:sp>
      <p:sp>
        <p:nvSpPr>
          <p:cNvPr id="4" name="テキスト ボックス 3">
            <a:extLst>
              <a:ext uri="{FF2B5EF4-FFF2-40B4-BE49-F238E27FC236}">
                <a16:creationId xmlns:a16="http://schemas.microsoft.com/office/drawing/2014/main" id="{359A8E73-F58D-624D-B900-1F2AAF7985DF}"/>
              </a:ext>
            </a:extLst>
          </p:cNvPr>
          <p:cNvSpPr txBox="1"/>
          <p:nvPr/>
        </p:nvSpPr>
        <p:spPr>
          <a:xfrm>
            <a:off x="3930868" y="2439411"/>
            <a:ext cx="4631396" cy="1200329"/>
          </a:xfrm>
          <a:prstGeom prst="rect">
            <a:avLst/>
          </a:prstGeom>
          <a:noFill/>
        </p:spPr>
        <p:txBody>
          <a:bodyPr wrap="none" rtlCol="0">
            <a:spAutoFit/>
          </a:bodyPr>
          <a:lstStyle/>
          <a:p>
            <a:pPr marL="342900" indent="-342900">
              <a:buFont typeface="Wingdings" pitchFamily="2" charset="2"/>
              <a:buChar char="Ø"/>
            </a:pPr>
            <a:r>
              <a:rPr lang="ja-JP" altLang="en-US" sz="2400">
                <a:latin typeface="HGPMinchoE" panose="02020900000000000000" pitchFamily="18" charset="-128"/>
                <a:ea typeface="HGPMinchoE" panose="02020900000000000000" pitchFamily="18" charset="-128"/>
              </a:rPr>
              <a:t>パラグラフとは</a:t>
            </a:r>
            <a:endParaRPr lang="en-US" altLang="ja-JP" sz="2400" dirty="0">
              <a:latin typeface="HGPMinchoE" panose="02020900000000000000" pitchFamily="18" charset="-128"/>
              <a:ea typeface="HGPMinchoE" panose="02020900000000000000" pitchFamily="18" charset="-128"/>
            </a:endParaRPr>
          </a:p>
          <a:p>
            <a:pPr marL="342900" indent="-342900">
              <a:buFont typeface="Wingdings" pitchFamily="2" charset="2"/>
              <a:buChar char="Ø"/>
            </a:pPr>
            <a:r>
              <a:rPr lang="ja-JP" altLang="en-US" sz="2400">
                <a:latin typeface="HGPMinchoE" panose="02020900000000000000" pitchFamily="18" charset="-128"/>
                <a:ea typeface="HGPMinchoE" panose="02020900000000000000" pitchFamily="18" charset="-128"/>
              </a:rPr>
              <a:t>パラグラフ・ライティングとは</a:t>
            </a:r>
            <a:endParaRPr lang="en-US" altLang="ja-JP" sz="2400" dirty="0">
              <a:latin typeface="HGPMinchoE" panose="02020900000000000000" pitchFamily="18" charset="-128"/>
              <a:ea typeface="HGPMinchoE" panose="02020900000000000000" pitchFamily="18" charset="-128"/>
            </a:endParaRPr>
          </a:p>
          <a:p>
            <a:pPr marL="342900" indent="-342900">
              <a:buFont typeface="Wingdings" pitchFamily="2" charset="2"/>
              <a:buChar char="Ø"/>
            </a:pPr>
            <a:r>
              <a:rPr lang="ja-JP" altLang="en-US" sz="2400">
                <a:latin typeface="HGPMinchoE" panose="02020900000000000000" pitchFamily="18" charset="-128"/>
                <a:ea typeface="HGPMinchoE" panose="02020900000000000000" pitchFamily="18" charset="-128"/>
              </a:rPr>
              <a:t>パラグラフ・ライティングのメリット</a:t>
            </a:r>
            <a:endParaRPr lang="en-US" altLang="ja-JP" sz="2400" dirty="0">
              <a:latin typeface="HGPMinchoE" panose="02020900000000000000" pitchFamily="18" charset="-128"/>
              <a:ea typeface="HGPMinchoE" panose="02020900000000000000" pitchFamily="18" charset="-128"/>
            </a:endParaRPr>
          </a:p>
        </p:txBody>
      </p:sp>
      <p:sp>
        <p:nvSpPr>
          <p:cNvPr id="5" name="テキスト ボックス 4">
            <a:extLst>
              <a:ext uri="{FF2B5EF4-FFF2-40B4-BE49-F238E27FC236}">
                <a16:creationId xmlns:a16="http://schemas.microsoft.com/office/drawing/2014/main" id="{8C46E001-08CA-FD4A-8756-50CF5A99FC3D}"/>
              </a:ext>
            </a:extLst>
          </p:cNvPr>
          <p:cNvSpPr txBox="1"/>
          <p:nvPr/>
        </p:nvSpPr>
        <p:spPr>
          <a:xfrm>
            <a:off x="3930868" y="4105963"/>
            <a:ext cx="4166525" cy="2000548"/>
          </a:xfrm>
          <a:prstGeom prst="rect">
            <a:avLst/>
          </a:prstGeom>
          <a:noFill/>
        </p:spPr>
        <p:txBody>
          <a:bodyPr wrap="none" rtlCol="0">
            <a:spAutoFit/>
          </a:bodyPr>
          <a:lstStyle/>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総論で始める</a:t>
            </a:r>
            <a:endParaRPr lang="en-US" altLang="ja-JP" sz="2400" dirty="0">
              <a:latin typeface="HGPMinchoE" panose="02020900000000000000" pitchFamily="18" charset="-128"/>
              <a:ea typeface="HGPMinchoE" panose="02020900000000000000" pitchFamily="18" charset="-128"/>
            </a:endParaRPr>
          </a:p>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パラグラフを使って書く</a:t>
            </a:r>
          </a:p>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要約文を先頭に置く</a:t>
            </a:r>
            <a:endParaRPr lang="en-US" altLang="ja-JP" sz="2400" dirty="0">
              <a:latin typeface="HGPMinchoE" panose="02020900000000000000" pitchFamily="18" charset="-128"/>
              <a:ea typeface="HGPMinchoE" panose="02020900000000000000" pitchFamily="18" charset="-128"/>
            </a:endParaRPr>
          </a:p>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補足情報で話題を補強する</a:t>
            </a:r>
            <a:endParaRPr lang="en-US" altLang="ja-JP" sz="2400" dirty="0">
              <a:latin typeface="HGPMinchoE" panose="02020900000000000000" pitchFamily="18" charset="-128"/>
              <a:ea typeface="HGPMinchoE" panose="02020900000000000000" pitchFamily="18" charset="-128"/>
            </a:endParaRPr>
          </a:p>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適切に繋ぐ</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3381305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7" name="テキスト ボックス 6">
            <a:extLst>
              <a:ext uri="{FF2B5EF4-FFF2-40B4-BE49-F238E27FC236}">
                <a16:creationId xmlns:a16="http://schemas.microsoft.com/office/drawing/2014/main" id="{29692633-032F-DE49-871A-935DDE2BEACD}"/>
              </a:ext>
            </a:extLst>
          </p:cNvPr>
          <p:cNvSpPr txBox="1"/>
          <p:nvPr/>
        </p:nvSpPr>
        <p:spPr>
          <a:xfrm>
            <a:off x="430906" y="1395331"/>
            <a:ext cx="7758855" cy="637675"/>
          </a:xfrm>
          <a:prstGeom prst="rect">
            <a:avLst/>
          </a:prstGeom>
          <a:noFill/>
        </p:spPr>
        <p:txBody>
          <a:bodyPr wrap="none" rtlCol="0">
            <a:spAutoFit/>
          </a:bodyPr>
          <a:lstStyle/>
          <a:p>
            <a:pPr>
              <a:lnSpc>
                <a:spcPct val="150000"/>
              </a:lnSpc>
            </a:pPr>
            <a:r>
              <a:rPr lang="ja-JP" altLang="en-US" sz="2800" b="1" dirty="0">
                <a:latin typeface="MS Mincho" panose="02020609040205080304" pitchFamily="49" charset="-128"/>
                <a:ea typeface="MS Mincho" panose="02020609040205080304" pitchFamily="49" charset="-128"/>
              </a:rPr>
              <a:t>述べた情報を「繋ぎ」にして新情報を展開する</a:t>
            </a:r>
          </a:p>
        </p:txBody>
      </p:sp>
      <p:grpSp>
        <p:nvGrpSpPr>
          <p:cNvPr id="9" name="グループ化 8">
            <a:extLst>
              <a:ext uri="{FF2B5EF4-FFF2-40B4-BE49-F238E27FC236}">
                <a16:creationId xmlns:a16="http://schemas.microsoft.com/office/drawing/2014/main" id="{F07DD4BA-BADE-E146-B7D1-4F7CB6F71C07}"/>
              </a:ext>
            </a:extLst>
          </p:cNvPr>
          <p:cNvGrpSpPr/>
          <p:nvPr/>
        </p:nvGrpSpPr>
        <p:grpSpPr>
          <a:xfrm>
            <a:off x="47087" y="1340832"/>
            <a:ext cx="7160113" cy="720922"/>
            <a:chOff x="152871" y="1608108"/>
            <a:chExt cx="6908698" cy="952747"/>
          </a:xfrm>
        </p:grpSpPr>
        <p:pic>
          <p:nvPicPr>
            <p:cNvPr id="10" name="図 9" descr="アイコン&#10;&#10;自動的に生成された説明">
              <a:extLst>
                <a:ext uri="{FF2B5EF4-FFF2-40B4-BE49-F238E27FC236}">
                  <a16:creationId xmlns:a16="http://schemas.microsoft.com/office/drawing/2014/main" id="{5799EE3D-98E5-8744-B47D-4FC09686391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11" name="直線コネクタ 10">
              <a:extLst>
                <a:ext uri="{FF2B5EF4-FFF2-40B4-BE49-F238E27FC236}">
                  <a16:creationId xmlns:a16="http://schemas.microsoft.com/office/drawing/2014/main" id="{2FBB26C7-A750-9042-A9F9-602BBC7B2757}"/>
                </a:ext>
              </a:extLst>
            </p:cNvPr>
            <p:cNvCxnSpPr>
              <a:cxnSpLocks/>
            </p:cNvCxnSpPr>
            <p:nvPr/>
          </p:nvCxnSpPr>
          <p:spPr>
            <a:xfrm flipV="1">
              <a:off x="749112" y="2522863"/>
              <a:ext cx="6312457" cy="3"/>
            </a:xfrm>
            <a:prstGeom prst="line">
              <a:avLst/>
            </a:prstGeom>
            <a:ln w="19050"/>
          </p:spPr>
          <p:style>
            <a:lnRef idx="1">
              <a:schemeClr val="dk1"/>
            </a:lnRef>
            <a:fillRef idx="0">
              <a:schemeClr val="dk1"/>
            </a:fillRef>
            <a:effectRef idx="0">
              <a:schemeClr val="dk1"/>
            </a:effectRef>
            <a:fontRef idx="minor">
              <a:schemeClr val="tx1"/>
            </a:fontRef>
          </p:style>
        </p:cxnSp>
      </p:grpSp>
      <p:sp>
        <p:nvSpPr>
          <p:cNvPr id="62" name="正方形/長方形 61">
            <a:extLst>
              <a:ext uri="{FF2B5EF4-FFF2-40B4-BE49-F238E27FC236}">
                <a16:creationId xmlns:a16="http://schemas.microsoft.com/office/drawing/2014/main" id="{C6B5AF39-4D29-E448-8B1E-FC91F71075D6}"/>
              </a:ext>
            </a:extLst>
          </p:cNvPr>
          <p:cNvSpPr/>
          <p:nvPr/>
        </p:nvSpPr>
        <p:spPr>
          <a:xfrm>
            <a:off x="994778" y="722312"/>
            <a:ext cx="1901483"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適切に繋ぐ</a:t>
            </a:r>
          </a:p>
        </p:txBody>
      </p:sp>
      <p:grpSp>
        <p:nvGrpSpPr>
          <p:cNvPr id="66" name="グループ化 65">
            <a:extLst>
              <a:ext uri="{FF2B5EF4-FFF2-40B4-BE49-F238E27FC236}">
                <a16:creationId xmlns:a16="http://schemas.microsoft.com/office/drawing/2014/main" id="{BCB73A42-048A-744D-865D-1DE141D20A3E}"/>
              </a:ext>
            </a:extLst>
          </p:cNvPr>
          <p:cNvGrpSpPr/>
          <p:nvPr/>
        </p:nvGrpSpPr>
        <p:grpSpPr>
          <a:xfrm>
            <a:off x="674732" y="3146473"/>
            <a:ext cx="4250289" cy="1325937"/>
            <a:chOff x="3676910" y="3429000"/>
            <a:chExt cx="4250289" cy="1325937"/>
          </a:xfrm>
        </p:grpSpPr>
        <p:sp>
          <p:nvSpPr>
            <p:cNvPr id="67" name="正方形/長方形 66">
              <a:extLst>
                <a:ext uri="{FF2B5EF4-FFF2-40B4-BE49-F238E27FC236}">
                  <a16:creationId xmlns:a16="http://schemas.microsoft.com/office/drawing/2014/main" id="{E830119C-1FB6-354F-B27D-8C2190392584}"/>
                </a:ext>
              </a:extLst>
            </p:cNvPr>
            <p:cNvSpPr>
              <a:spLocks/>
            </p:cNvSpPr>
            <p:nvPr/>
          </p:nvSpPr>
          <p:spPr>
            <a:xfrm>
              <a:off x="3676912" y="34290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8" name="正方形/長方形 67">
              <a:extLst>
                <a:ext uri="{FF2B5EF4-FFF2-40B4-BE49-F238E27FC236}">
                  <a16:creationId xmlns:a16="http://schemas.microsoft.com/office/drawing/2014/main" id="{02095795-CD42-B144-B3F5-D32D265B56F2}"/>
                </a:ext>
              </a:extLst>
            </p:cNvPr>
            <p:cNvSpPr>
              <a:spLocks/>
            </p:cNvSpPr>
            <p:nvPr/>
          </p:nvSpPr>
          <p:spPr>
            <a:xfrm>
              <a:off x="3676912" y="37974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9" name="正方形/長方形 68">
              <a:extLst>
                <a:ext uri="{FF2B5EF4-FFF2-40B4-BE49-F238E27FC236}">
                  <a16:creationId xmlns:a16="http://schemas.microsoft.com/office/drawing/2014/main" id="{667F4ED7-0E71-9044-9321-7171EECD564C}"/>
                </a:ext>
              </a:extLst>
            </p:cNvPr>
            <p:cNvSpPr>
              <a:spLocks/>
            </p:cNvSpPr>
            <p:nvPr/>
          </p:nvSpPr>
          <p:spPr>
            <a:xfrm>
              <a:off x="3676911" y="41658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0" name="正方形/長方形 69">
              <a:extLst>
                <a:ext uri="{FF2B5EF4-FFF2-40B4-BE49-F238E27FC236}">
                  <a16:creationId xmlns:a16="http://schemas.microsoft.com/office/drawing/2014/main" id="{6D2D76CD-D59E-184E-A635-2A223730BB78}"/>
                </a:ext>
              </a:extLst>
            </p:cNvPr>
            <p:cNvSpPr>
              <a:spLocks/>
            </p:cNvSpPr>
            <p:nvPr/>
          </p:nvSpPr>
          <p:spPr>
            <a:xfrm>
              <a:off x="3676910" y="45342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1" name="フローチャート: 結合子 70">
              <a:extLst>
                <a:ext uri="{FF2B5EF4-FFF2-40B4-BE49-F238E27FC236}">
                  <a16:creationId xmlns:a16="http://schemas.microsoft.com/office/drawing/2014/main" id="{4B2D7C41-95A1-D841-9E67-8F9D5D70956C}"/>
                </a:ext>
              </a:extLst>
            </p:cNvPr>
            <p:cNvSpPr/>
            <p:nvPr/>
          </p:nvSpPr>
          <p:spPr>
            <a:xfrm>
              <a:off x="6447804" y="3732551"/>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72" name="フローチャート: 結合子 71">
              <a:extLst>
                <a:ext uri="{FF2B5EF4-FFF2-40B4-BE49-F238E27FC236}">
                  <a16:creationId xmlns:a16="http://schemas.microsoft.com/office/drawing/2014/main" id="{39144434-E8C1-7F4C-942B-933E3786C9FB}"/>
                </a:ext>
              </a:extLst>
            </p:cNvPr>
            <p:cNvSpPr/>
            <p:nvPr/>
          </p:nvSpPr>
          <p:spPr>
            <a:xfrm>
              <a:off x="4255301" y="4096641"/>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B</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73" name="フローチャート: 結合子 72">
              <a:extLst>
                <a:ext uri="{FF2B5EF4-FFF2-40B4-BE49-F238E27FC236}">
                  <a16:creationId xmlns:a16="http://schemas.microsoft.com/office/drawing/2014/main" id="{BB683B0C-6833-B64C-803E-522E4657F622}"/>
                </a:ext>
              </a:extLst>
            </p:cNvPr>
            <p:cNvSpPr/>
            <p:nvPr/>
          </p:nvSpPr>
          <p:spPr>
            <a:xfrm>
              <a:off x="6157903" y="4469351"/>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grpSp>
      <p:sp>
        <p:nvSpPr>
          <p:cNvPr id="74" name="右中かっこ 73">
            <a:extLst>
              <a:ext uri="{FF2B5EF4-FFF2-40B4-BE49-F238E27FC236}">
                <a16:creationId xmlns:a16="http://schemas.microsoft.com/office/drawing/2014/main" id="{8B54BD11-2426-F245-92CC-6A55681AF9A4}"/>
              </a:ext>
            </a:extLst>
          </p:cNvPr>
          <p:cNvSpPr/>
          <p:nvPr/>
        </p:nvSpPr>
        <p:spPr>
          <a:xfrm>
            <a:off x="4946619" y="3224417"/>
            <a:ext cx="194403" cy="3684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5" name="右中かっこ 74">
            <a:extLst>
              <a:ext uri="{FF2B5EF4-FFF2-40B4-BE49-F238E27FC236}">
                <a16:creationId xmlns:a16="http://schemas.microsoft.com/office/drawing/2014/main" id="{61FA5B8A-BFB7-A443-8709-8EC2967774FA}"/>
              </a:ext>
            </a:extLst>
          </p:cNvPr>
          <p:cNvSpPr/>
          <p:nvPr/>
        </p:nvSpPr>
        <p:spPr>
          <a:xfrm>
            <a:off x="4946619" y="3961217"/>
            <a:ext cx="194403" cy="3684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6" name="テキスト ボックス 75">
            <a:extLst>
              <a:ext uri="{FF2B5EF4-FFF2-40B4-BE49-F238E27FC236}">
                <a16:creationId xmlns:a16="http://schemas.microsoft.com/office/drawing/2014/main" id="{5C5D80D0-E991-3C4E-A072-60DE8530B593}"/>
              </a:ext>
            </a:extLst>
          </p:cNvPr>
          <p:cNvSpPr txBox="1"/>
          <p:nvPr/>
        </p:nvSpPr>
        <p:spPr>
          <a:xfrm>
            <a:off x="5141023" y="3219479"/>
            <a:ext cx="595035" cy="338554"/>
          </a:xfrm>
          <a:prstGeom prst="rect">
            <a:avLst/>
          </a:prstGeom>
          <a:noFill/>
        </p:spPr>
        <p:txBody>
          <a:bodyPr wrap="none" rtlCol="0">
            <a:spAutoFit/>
          </a:bodyPr>
          <a:lstStyle/>
          <a:p>
            <a:r>
              <a:rPr kumimoji="1" lang="ja-JP" altLang="en-US" sz="1600"/>
              <a:t>文１</a:t>
            </a:r>
          </a:p>
        </p:txBody>
      </p:sp>
      <p:sp>
        <p:nvSpPr>
          <p:cNvPr id="77" name="テキスト ボックス 76">
            <a:extLst>
              <a:ext uri="{FF2B5EF4-FFF2-40B4-BE49-F238E27FC236}">
                <a16:creationId xmlns:a16="http://schemas.microsoft.com/office/drawing/2014/main" id="{56AC49DD-F5B4-8C4C-A3E3-7B45FF640AE7}"/>
              </a:ext>
            </a:extLst>
          </p:cNvPr>
          <p:cNvSpPr txBox="1"/>
          <p:nvPr/>
        </p:nvSpPr>
        <p:spPr>
          <a:xfrm>
            <a:off x="5141022" y="3961217"/>
            <a:ext cx="595035" cy="338554"/>
          </a:xfrm>
          <a:prstGeom prst="rect">
            <a:avLst/>
          </a:prstGeom>
          <a:noFill/>
        </p:spPr>
        <p:txBody>
          <a:bodyPr wrap="none" rtlCol="0">
            <a:spAutoFit/>
          </a:bodyPr>
          <a:lstStyle/>
          <a:p>
            <a:r>
              <a:rPr kumimoji="1" lang="ja-JP" altLang="en-US" sz="1600"/>
              <a:t>文２</a:t>
            </a:r>
          </a:p>
        </p:txBody>
      </p:sp>
      <p:sp>
        <p:nvSpPr>
          <p:cNvPr id="78" name="線吹き出し 1 (枠付き) 77">
            <a:extLst>
              <a:ext uri="{FF2B5EF4-FFF2-40B4-BE49-F238E27FC236}">
                <a16:creationId xmlns:a16="http://schemas.microsoft.com/office/drawing/2014/main" id="{5767931D-023E-144F-9CA0-75E57CAD3C4D}"/>
              </a:ext>
            </a:extLst>
          </p:cNvPr>
          <p:cNvSpPr/>
          <p:nvPr/>
        </p:nvSpPr>
        <p:spPr>
          <a:xfrm>
            <a:off x="1236816" y="2425299"/>
            <a:ext cx="2057086" cy="374390"/>
          </a:xfrm>
          <a:prstGeom prst="borderCallout1">
            <a:avLst>
              <a:gd name="adj1" fmla="val 102357"/>
              <a:gd name="adj2" fmla="val 76740"/>
              <a:gd name="adj3" fmla="val 276782"/>
              <a:gd name="adj4" fmla="val 1083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未知の情報</a:t>
            </a:r>
            <a:r>
              <a:rPr kumimoji="1" lang="ja-JP" altLang="en-US" sz="1600" dirty="0">
                <a:solidFill>
                  <a:schemeClr val="tx1"/>
                </a:solidFill>
              </a:rPr>
              <a:t>を</a:t>
            </a:r>
            <a:r>
              <a:rPr kumimoji="1" lang="ja-JP" altLang="en-US" sz="1600" dirty="0"/>
              <a:t>理解</a:t>
            </a:r>
          </a:p>
        </p:txBody>
      </p:sp>
      <p:sp>
        <p:nvSpPr>
          <p:cNvPr id="79" name="線吹き出し 1 (枠付き) 78">
            <a:extLst>
              <a:ext uri="{FF2B5EF4-FFF2-40B4-BE49-F238E27FC236}">
                <a16:creationId xmlns:a16="http://schemas.microsoft.com/office/drawing/2014/main" id="{1C4151E6-0E78-304C-B5FF-80912A3666F8}"/>
              </a:ext>
            </a:extLst>
          </p:cNvPr>
          <p:cNvSpPr/>
          <p:nvPr/>
        </p:nvSpPr>
        <p:spPr>
          <a:xfrm>
            <a:off x="189866" y="4948706"/>
            <a:ext cx="1811523" cy="532364"/>
          </a:xfrm>
          <a:prstGeom prst="borderCallout1">
            <a:avLst>
              <a:gd name="adj1" fmla="val -1281"/>
              <a:gd name="adj2" fmla="val 39929"/>
              <a:gd name="adj3" fmla="val -150832"/>
              <a:gd name="adj4" fmla="val 61708"/>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a:t>理解</a:t>
            </a:r>
            <a:r>
              <a:rPr lang="ja-JP" altLang="en-US" sz="1600"/>
              <a:t>できていない未知の</a:t>
            </a:r>
            <a:r>
              <a:rPr kumimoji="1" lang="ja-JP" altLang="en-US" sz="1600"/>
              <a:t>情報</a:t>
            </a:r>
          </a:p>
        </p:txBody>
      </p:sp>
      <p:sp>
        <p:nvSpPr>
          <p:cNvPr id="80" name="線吹き出し 1 (枠付き) 79">
            <a:extLst>
              <a:ext uri="{FF2B5EF4-FFF2-40B4-BE49-F238E27FC236}">
                <a16:creationId xmlns:a16="http://schemas.microsoft.com/office/drawing/2014/main" id="{ADC0D9EB-0EFF-2041-92FA-39734DADD278}"/>
              </a:ext>
            </a:extLst>
          </p:cNvPr>
          <p:cNvSpPr/>
          <p:nvPr/>
        </p:nvSpPr>
        <p:spPr>
          <a:xfrm>
            <a:off x="2170651" y="4951371"/>
            <a:ext cx="2873169" cy="532364"/>
          </a:xfrm>
          <a:prstGeom prst="borderCallout1">
            <a:avLst>
              <a:gd name="adj1" fmla="val 72"/>
              <a:gd name="adj2" fmla="val 62777"/>
              <a:gd name="adj3" fmla="val -110259"/>
              <a:gd name="adj4" fmla="val 42262"/>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a:t>ここで初めて未知の情報</a:t>
            </a:r>
            <a:r>
              <a:rPr kumimoji="1" lang="en-US" altLang="ja-JP" sz="1600" dirty="0"/>
              <a:t>B</a:t>
            </a:r>
            <a:r>
              <a:rPr kumimoji="1" lang="ja-JP" altLang="en-US" sz="1600"/>
              <a:t>と既知の情報</a:t>
            </a:r>
            <a:r>
              <a:rPr kumimoji="1" lang="en-US" altLang="ja-JP" sz="1600" dirty="0"/>
              <a:t>A</a:t>
            </a:r>
            <a:r>
              <a:rPr kumimoji="1" lang="ja-JP" altLang="en-US" sz="1600"/>
              <a:t>の関係を理解</a:t>
            </a:r>
          </a:p>
        </p:txBody>
      </p:sp>
      <p:sp>
        <p:nvSpPr>
          <p:cNvPr id="81" name="線吹き出し 1 (枠付き) 80">
            <a:extLst>
              <a:ext uri="{FF2B5EF4-FFF2-40B4-BE49-F238E27FC236}">
                <a16:creationId xmlns:a16="http://schemas.microsoft.com/office/drawing/2014/main" id="{A685F04B-BA1B-9641-84D0-804762339278}"/>
              </a:ext>
            </a:extLst>
          </p:cNvPr>
          <p:cNvSpPr/>
          <p:nvPr/>
        </p:nvSpPr>
        <p:spPr>
          <a:xfrm>
            <a:off x="3790445" y="2423402"/>
            <a:ext cx="1420892" cy="532364"/>
          </a:xfrm>
          <a:prstGeom prst="borderCallout1">
            <a:avLst>
              <a:gd name="adj1" fmla="val 99565"/>
              <a:gd name="adj2" fmla="val 42515"/>
              <a:gd name="adj3" fmla="val 277660"/>
              <a:gd name="adj4" fmla="val 11973"/>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a:t>予想できないまま読む</a:t>
            </a:r>
          </a:p>
        </p:txBody>
      </p:sp>
      <p:grpSp>
        <p:nvGrpSpPr>
          <p:cNvPr id="27" name="グループ化 26">
            <a:extLst>
              <a:ext uri="{FF2B5EF4-FFF2-40B4-BE49-F238E27FC236}">
                <a16:creationId xmlns:a16="http://schemas.microsoft.com/office/drawing/2014/main" id="{B2DAB994-391E-974F-841B-122E3666476A}"/>
              </a:ext>
            </a:extLst>
          </p:cNvPr>
          <p:cNvGrpSpPr/>
          <p:nvPr/>
        </p:nvGrpSpPr>
        <p:grpSpPr>
          <a:xfrm>
            <a:off x="6830836" y="3146473"/>
            <a:ext cx="5061326" cy="1325937"/>
            <a:chOff x="6830836" y="3146473"/>
            <a:chExt cx="5061326" cy="1325937"/>
          </a:xfrm>
        </p:grpSpPr>
        <p:grpSp>
          <p:nvGrpSpPr>
            <p:cNvPr id="3" name="グループ化 2">
              <a:extLst>
                <a:ext uri="{FF2B5EF4-FFF2-40B4-BE49-F238E27FC236}">
                  <a16:creationId xmlns:a16="http://schemas.microsoft.com/office/drawing/2014/main" id="{4EBF3A3B-B2BA-874D-BEF9-BE60A42044EC}"/>
                </a:ext>
              </a:extLst>
            </p:cNvPr>
            <p:cNvGrpSpPr/>
            <p:nvPr/>
          </p:nvGrpSpPr>
          <p:grpSpPr>
            <a:xfrm>
              <a:off x="6830836" y="3146473"/>
              <a:ext cx="4250289" cy="1325937"/>
              <a:chOff x="3676910" y="3429000"/>
              <a:chExt cx="4250289" cy="1325937"/>
            </a:xfrm>
          </p:grpSpPr>
          <p:sp>
            <p:nvSpPr>
              <p:cNvPr id="12" name="正方形/長方形 11">
                <a:extLst>
                  <a:ext uri="{FF2B5EF4-FFF2-40B4-BE49-F238E27FC236}">
                    <a16:creationId xmlns:a16="http://schemas.microsoft.com/office/drawing/2014/main" id="{367A8222-0940-BC47-B5D5-7B458B824049}"/>
                  </a:ext>
                </a:extLst>
              </p:cNvPr>
              <p:cNvSpPr>
                <a:spLocks/>
              </p:cNvSpPr>
              <p:nvPr/>
            </p:nvSpPr>
            <p:spPr>
              <a:xfrm>
                <a:off x="3676912" y="34290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3" name="正方形/長方形 12">
                <a:extLst>
                  <a:ext uri="{FF2B5EF4-FFF2-40B4-BE49-F238E27FC236}">
                    <a16:creationId xmlns:a16="http://schemas.microsoft.com/office/drawing/2014/main" id="{99C265E4-AB29-4348-9AED-F77967D05DE5}"/>
                  </a:ext>
                </a:extLst>
              </p:cNvPr>
              <p:cNvSpPr>
                <a:spLocks/>
              </p:cNvSpPr>
              <p:nvPr/>
            </p:nvSpPr>
            <p:spPr>
              <a:xfrm>
                <a:off x="3676912" y="37974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4" name="正方形/長方形 13">
                <a:extLst>
                  <a:ext uri="{FF2B5EF4-FFF2-40B4-BE49-F238E27FC236}">
                    <a16:creationId xmlns:a16="http://schemas.microsoft.com/office/drawing/2014/main" id="{9C78ED09-992C-9041-95E2-271124A1F4CB}"/>
                  </a:ext>
                </a:extLst>
              </p:cNvPr>
              <p:cNvSpPr>
                <a:spLocks/>
              </p:cNvSpPr>
              <p:nvPr/>
            </p:nvSpPr>
            <p:spPr>
              <a:xfrm>
                <a:off x="3676911" y="41658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5" name="正方形/長方形 14">
                <a:extLst>
                  <a:ext uri="{FF2B5EF4-FFF2-40B4-BE49-F238E27FC236}">
                    <a16:creationId xmlns:a16="http://schemas.microsoft.com/office/drawing/2014/main" id="{4F17B11B-70A4-5541-BAD3-B906CD235DBD}"/>
                  </a:ext>
                </a:extLst>
              </p:cNvPr>
              <p:cNvSpPr>
                <a:spLocks/>
              </p:cNvSpPr>
              <p:nvPr/>
            </p:nvSpPr>
            <p:spPr>
              <a:xfrm>
                <a:off x="3676910" y="453420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6" name="フローチャート: 結合子 15">
                <a:extLst>
                  <a:ext uri="{FF2B5EF4-FFF2-40B4-BE49-F238E27FC236}">
                    <a16:creationId xmlns:a16="http://schemas.microsoft.com/office/drawing/2014/main" id="{888390C2-AA67-3848-9397-841D5AE35CEA}"/>
                  </a:ext>
                </a:extLst>
              </p:cNvPr>
              <p:cNvSpPr/>
              <p:nvPr/>
            </p:nvSpPr>
            <p:spPr>
              <a:xfrm>
                <a:off x="6447804" y="3732551"/>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17" name="フローチャート: 結合子 16">
                <a:extLst>
                  <a:ext uri="{FF2B5EF4-FFF2-40B4-BE49-F238E27FC236}">
                    <a16:creationId xmlns:a16="http://schemas.microsoft.com/office/drawing/2014/main" id="{2BA8A9EB-B209-8C42-B47D-AF6F982DF1C6}"/>
                  </a:ext>
                </a:extLst>
              </p:cNvPr>
              <p:cNvSpPr/>
              <p:nvPr/>
            </p:nvSpPr>
            <p:spPr>
              <a:xfrm>
                <a:off x="6171449" y="4469643"/>
                <a:ext cx="194403" cy="285294"/>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B</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sp>
            <p:nvSpPr>
              <p:cNvPr id="18" name="フローチャート: 結合子 17">
                <a:extLst>
                  <a:ext uri="{FF2B5EF4-FFF2-40B4-BE49-F238E27FC236}">
                    <a16:creationId xmlns:a16="http://schemas.microsoft.com/office/drawing/2014/main" id="{44E888EC-4A17-7A48-BF62-019C2635FC7A}"/>
                  </a:ext>
                </a:extLst>
              </p:cNvPr>
              <p:cNvSpPr/>
              <p:nvPr/>
            </p:nvSpPr>
            <p:spPr>
              <a:xfrm>
                <a:off x="4254559" y="4100951"/>
                <a:ext cx="276355" cy="28558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n w="12700">
                      <a:solidFill>
                        <a:schemeClr val="tx1"/>
                      </a:solidFill>
                      <a:prstDash val="solid"/>
                    </a:ln>
                    <a:solidFill>
                      <a:schemeClr val="bg1"/>
                    </a:solidFill>
                    <a:effectLst>
                      <a:outerShdw dist="38100" dir="2640000" algn="bl" rotWithShape="0">
                        <a:schemeClr val="tx2">
                          <a:lumMod val="75000"/>
                        </a:schemeClr>
                      </a:outerShdw>
                    </a:effectLst>
                  </a:rPr>
                  <a:t>A</a:t>
                </a:r>
                <a:endParaRPr kumimoji="1" lang="ja-JP" altLang="en-US" b="1">
                  <a:ln w="12700">
                    <a:solidFill>
                      <a:schemeClr val="tx1"/>
                    </a:solidFill>
                    <a:prstDash val="solid"/>
                  </a:ln>
                  <a:solidFill>
                    <a:schemeClr val="bg1"/>
                  </a:solidFill>
                  <a:effectLst>
                    <a:outerShdw dist="38100" dir="2640000" algn="bl" rotWithShape="0">
                      <a:schemeClr val="tx2">
                        <a:lumMod val="75000"/>
                      </a:schemeClr>
                    </a:outerShdw>
                  </a:effectLst>
                </a:endParaRPr>
              </a:p>
            </p:txBody>
          </p:sp>
        </p:grpSp>
        <p:sp>
          <p:nvSpPr>
            <p:cNvPr id="5" name="右中かっこ 4">
              <a:extLst>
                <a:ext uri="{FF2B5EF4-FFF2-40B4-BE49-F238E27FC236}">
                  <a16:creationId xmlns:a16="http://schemas.microsoft.com/office/drawing/2014/main" id="{64173A40-4DD8-5C48-9C35-F20F90C0D8EE}"/>
                </a:ext>
              </a:extLst>
            </p:cNvPr>
            <p:cNvSpPr/>
            <p:nvPr/>
          </p:nvSpPr>
          <p:spPr>
            <a:xfrm>
              <a:off x="11102723" y="3224417"/>
              <a:ext cx="194403" cy="3684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0" name="右中かっこ 19">
              <a:extLst>
                <a:ext uri="{FF2B5EF4-FFF2-40B4-BE49-F238E27FC236}">
                  <a16:creationId xmlns:a16="http://schemas.microsoft.com/office/drawing/2014/main" id="{7C6BADD5-2EBA-7F44-B889-73407997BD77}"/>
                </a:ext>
              </a:extLst>
            </p:cNvPr>
            <p:cNvSpPr/>
            <p:nvPr/>
          </p:nvSpPr>
          <p:spPr>
            <a:xfrm>
              <a:off x="11102723" y="3961217"/>
              <a:ext cx="194403" cy="3684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56E613DF-0062-3D48-A0F2-B6152D102707}"/>
                </a:ext>
              </a:extLst>
            </p:cNvPr>
            <p:cNvSpPr txBox="1"/>
            <p:nvPr/>
          </p:nvSpPr>
          <p:spPr>
            <a:xfrm>
              <a:off x="11297127" y="3219479"/>
              <a:ext cx="595035" cy="338554"/>
            </a:xfrm>
            <a:prstGeom prst="rect">
              <a:avLst/>
            </a:prstGeom>
            <a:noFill/>
          </p:spPr>
          <p:txBody>
            <a:bodyPr wrap="none" rtlCol="0">
              <a:spAutoFit/>
            </a:bodyPr>
            <a:lstStyle/>
            <a:p>
              <a:r>
                <a:rPr kumimoji="1" lang="ja-JP" altLang="en-US" sz="1600"/>
                <a:t>文１</a:t>
              </a:r>
            </a:p>
          </p:txBody>
        </p:sp>
        <p:sp>
          <p:nvSpPr>
            <p:cNvPr id="22" name="テキスト ボックス 21">
              <a:extLst>
                <a:ext uri="{FF2B5EF4-FFF2-40B4-BE49-F238E27FC236}">
                  <a16:creationId xmlns:a16="http://schemas.microsoft.com/office/drawing/2014/main" id="{5C211255-860A-594D-B50A-D5D6180A8E99}"/>
                </a:ext>
              </a:extLst>
            </p:cNvPr>
            <p:cNvSpPr txBox="1"/>
            <p:nvPr/>
          </p:nvSpPr>
          <p:spPr>
            <a:xfrm>
              <a:off x="11297126" y="3961217"/>
              <a:ext cx="595035" cy="338554"/>
            </a:xfrm>
            <a:prstGeom prst="rect">
              <a:avLst/>
            </a:prstGeom>
            <a:noFill/>
          </p:spPr>
          <p:txBody>
            <a:bodyPr wrap="none" rtlCol="0">
              <a:spAutoFit/>
            </a:bodyPr>
            <a:lstStyle/>
            <a:p>
              <a:r>
                <a:rPr kumimoji="1" lang="ja-JP" altLang="en-US" sz="1600"/>
                <a:t>文２</a:t>
              </a:r>
            </a:p>
          </p:txBody>
        </p:sp>
      </p:grpSp>
      <p:sp>
        <p:nvSpPr>
          <p:cNvPr id="21" name="線吹き出し 1 (枠付き) 20">
            <a:extLst>
              <a:ext uri="{FF2B5EF4-FFF2-40B4-BE49-F238E27FC236}">
                <a16:creationId xmlns:a16="http://schemas.microsoft.com/office/drawing/2014/main" id="{97069D35-5A42-AD49-829E-4706DF83737D}"/>
              </a:ext>
            </a:extLst>
          </p:cNvPr>
          <p:cNvSpPr/>
          <p:nvPr/>
        </p:nvSpPr>
        <p:spPr>
          <a:xfrm>
            <a:off x="7963353" y="2395605"/>
            <a:ext cx="2057086" cy="374390"/>
          </a:xfrm>
          <a:prstGeom prst="borderCallout1">
            <a:avLst>
              <a:gd name="adj1" fmla="val 102357"/>
              <a:gd name="adj2" fmla="val 76740"/>
              <a:gd name="adj3" fmla="val 278768"/>
              <a:gd name="adj4" fmla="val 84515"/>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未知の</a:t>
            </a:r>
            <a:r>
              <a:rPr lang="ja-JP" altLang="en-US" sz="1600" dirty="0"/>
              <a:t>情報</a:t>
            </a:r>
            <a:r>
              <a:rPr lang="ja-JP" altLang="en-US" sz="1600" dirty="0">
                <a:solidFill>
                  <a:schemeClr val="tx1"/>
                </a:solidFill>
              </a:rPr>
              <a:t>を</a:t>
            </a:r>
            <a:r>
              <a:rPr kumimoji="1" lang="ja-JP" altLang="en-US" sz="1600" dirty="0">
                <a:solidFill>
                  <a:schemeClr val="tx1"/>
                </a:solidFill>
              </a:rPr>
              <a:t>理</a:t>
            </a:r>
            <a:r>
              <a:rPr kumimoji="1" lang="ja-JP" altLang="en-US" sz="1600" dirty="0"/>
              <a:t>解</a:t>
            </a:r>
          </a:p>
        </p:txBody>
      </p:sp>
      <p:sp>
        <p:nvSpPr>
          <p:cNvPr id="24" name="線吹き出し 1 (枠付き) 23">
            <a:extLst>
              <a:ext uri="{FF2B5EF4-FFF2-40B4-BE49-F238E27FC236}">
                <a16:creationId xmlns:a16="http://schemas.microsoft.com/office/drawing/2014/main" id="{14AF80A0-2765-6B4B-A068-EE58E3288E73}"/>
              </a:ext>
            </a:extLst>
          </p:cNvPr>
          <p:cNvSpPr/>
          <p:nvPr/>
        </p:nvSpPr>
        <p:spPr>
          <a:xfrm>
            <a:off x="6515232" y="4951371"/>
            <a:ext cx="1611773" cy="532364"/>
          </a:xfrm>
          <a:prstGeom prst="borderCallout1">
            <a:avLst>
              <a:gd name="adj1" fmla="val -1281"/>
              <a:gd name="adj2" fmla="val 39929"/>
              <a:gd name="adj3" fmla="val -150832"/>
              <a:gd name="adj4" fmla="val 6170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t>理解済みの既知の情報</a:t>
            </a:r>
          </a:p>
        </p:txBody>
      </p:sp>
      <p:sp>
        <p:nvSpPr>
          <p:cNvPr id="25" name="線吹き出し 1 (枠付き) 24">
            <a:extLst>
              <a:ext uri="{FF2B5EF4-FFF2-40B4-BE49-F238E27FC236}">
                <a16:creationId xmlns:a16="http://schemas.microsoft.com/office/drawing/2014/main" id="{A88B7F1B-F976-1B42-A9A1-CD34140E4C76}"/>
              </a:ext>
            </a:extLst>
          </p:cNvPr>
          <p:cNvSpPr/>
          <p:nvPr/>
        </p:nvSpPr>
        <p:spPr>
          <a:xfrm>
            <a:off x="8326755" y="4951371"/>
            <a:ext cx="2873169" cy="532364"/>
          </a:xfrm>
          <a:prstGeom prst="borderCallout1">
            <a:avLst>
              <a:gd name="adj1" fmla="val 72"/>
              <a:gd name="adj2" fmla="val 62777"/>
              <a:gd name="adj3" fmla="val -110259"/>
              <a:gd name="adj4" fmla="val 42262"/>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a:t>未知の情報</a:t>
            </a:r>
            <a:r>
              <a:rPr kumimoji="1" lang="en-US" altLang="ja-JP" sz="1600" dirty="0"/>
              <a:t>B</a:t>
            </a:r>
            <a:r>
              <a:rPr kumimoji="1" lang="ja-JP" altLang="en-US" sz="1600"/>
              <a:t>の登場と同時に、既知の情報</a:t>
            </a:r>
            <a:r>
              <a:rPr kumimoji="1" lang="en-US" altLang="ja-JP" sz="1600" dirty="0"/>
              <a:t>A</a:t>
            </a:r>
            <a:r>
              <a:rPr kumimoji="1" lang="ja-JP" altLang="en-US" sz="1600"/>
              <a:t>との関係を理解</a:t>
            </a:r>
          </a:p>
        </p:txBody>
      </p:sp>
      <p:sp>
        <p:nvSpPr>
          <p:cNvPr id="6" name="右矢印 5">
            <a:extLst>
              <a:ext uri="{FF2B5EF4-FFF2-40B4-BE49-F238E27FC236}">
                <a16:creationId xmlns:a16="http://schemas.microsoft.com/office/drawing/2014/main" id="{78D776F6-815D-C04E-9CA5-C49E040A846A}"/>
              </a:ext>
            </a:extLst>
          </p:cNvPr>
          <p:cNvSpPr/>
          <p:nvPr/>
        </p:nvSpPr>
        <p:spPr>
          <a:xfrm>
            <a:off x="5880024" y="2769995"/>
            <a:ext cx="468351" cy="2109698"/>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HGPMinchoE" panose="02020900000000000000" pitchFamily="18" charset="-128"/>
                <a:ea typeface="HGPMinchoE" panose="02020900000000000000" pitchFamily="18" charset="-128"/>
              </a:rPr>
              <a:t>修正</a:t>
            </a:r>
          </a:p>
        </p:txBody>
      </p:sp>
      <p:grpSp>
        <p:nvGrpSpPr>
          <p:cNvPr id="23" name="グループ化 22">
            <a:extLst>
              <a:ext uri="{FF2B5EF4-FFF2-40B4-BE49-F238E27FC236}">
                <a16:creationId xmlns:a16="http://schemas.microsoft.com/office/drawing/2014/main" id="{8B88E2C9-F61B-0F4C-85E2-E827FD84B312}"/>
              </a:ext>
            </a:extLst>
          </p:cNvPr>
          <p:cNvGrpSpPr/>
          <p:nvPr/>
        </p:nvGrpSpPr>
        <p:grpSpPr>
          <a:xfrm>
            <a:off x="1868414" y="5785441"/>
            <a:ext cx="7456961" cy="967900"/>
            <a:chOff x="869794" y="5658325"/>
            <a:chExt cx="7456961" cy="967900"/>
          </a:xfrm>
        </p:grpSpPr>
        <p:sp>
          <p:nvSpPr>
            <p:cNvPr id="26" name="テキスト ボックス 25">
              <a:extLst>
                <a:ext uri="{FF2B5EF4-FFF2-40B4-BE49-F238E27FC236}">
                  <a16:creationId xmlns:a16="http://schemas.microsoft.com/office/drawing/2014/main" id="{741652C2-3841-004D-B494-43C36C62E9EF}"/>
                </a:ext>
              </a:extLst>
            </p:cNvPr>
            <p:cNvSpPr txBox="1"/>
            <p:nvPr/>
          </p:nvSpPr>
          <p:spPr>
            <a:xfrm>
              <a:off x="2487093" y="5689615"/>
              <a:ext cx="5564087" cy="584775"/>
            </a:xfrm>
            <a:prstGeom prst="rect">
              <a:avLst/>
            </a:prstGeom>
            <a:noFill/>
          </p:spPr>
          <p:txBody>
            <a:bodyPr wrap="square" rtlCol="0">
              <a:spAutoFit/>
            </a:bodyPr>
            <a:lstStyle/>
            <a:p>
              <a:r>
                <a:rPr kumimoji="1" lang="en-US" altLang="ja-JP" sz="3200" b="1" dirty="0">
                  <a:latin typeface="Times New Roman" panose="02020603050405020304" pitchFamily="18" charset="0"/>
                  <a:cs typeface="Times New Roman" panose="02020603050405020304" pitchFamily="18" charset="0"/>
                </a:rPr>
                <a:t>A</a:t>
              </a:r>
              <a:r>
                <a:rPr kumimoji="1" lang="ja-JP" altLang="en-US" sz="3200" b="1">
                  <a:latin typeface="Times New Roman" panose="02020603050405020304" pitchFamily="18" charset="0"/>
                  <a:cs typeface="Times New Roman" panose="02020603050405020304" pitchFamily="18" charset="0"/>
                </a:rPr>
                <a:t>→</a:t>
              </a:r>
              <a:r>
                <a:rPr kumimoji="1" lang="en-US" altLang="ja-JP" sz="3200" b="1" dirty="0">
                  <a:latin typeface="Times New Roman" panose="02020603050405020304" pitchFamily="18" charset="0"/>
                  <a:cs typeface="Times New Roman" panose="02020603050405020304" pitchFamily="18" charset="0"/>
                </a:rPr>
                <a:t>B</a:t>
              </a:r>
              <a:r>
                <a:rPr kumimoji="1" lang="ja-JP" altLang="en-US" sz="3200" b="1">
                  <a:latin typeface="Times New Roman" panose="02020603050405020304" pitchFamily="18" charset="0"/>
                  <a:cs typeface="Times New Roman" panose="02020603050405020304" pitchFamily="18" charset="0"/>
                </a:rPr>
                <a:t>。</a:t>
              </a:r>
              <a:r>
                <a:rPr kumimoji="1" lang="en-US" altLang="ja-JP" sz="3200" b="1" dirty="0">
                  <a:latin typeface="Times New Roman" panose="02020603050405020304" pitchFamily="18" charset="0"/>
                  <a:cs typeface="Times New Roman" panose="02020603050405020304" pitchFamily="18" charset="0"/>
                </a:rPr>
                <a:t>B→C</a:t>
              </a:r>
              <a:r>
                <a:rPr kumimoji="1" lang="ja-JP" altLang="en-US" sz="3200" b="1">
                  <a:latin typeface="Times New Roman" panose="02020603050405020304" pitchFamily="18" charset="0"/>
                  <a:cs typeface="Times New Roman" panose="02020603050405020304" pitchFamily="18" charset="0"/>
                </a:rPr>
                <a:t>。</a:t>
              </a:r>
              <a:r>
                <a:rPr kumimoji="1" lang="en-US" altLang="ja-JP" sz="3200" b="1" dirty="0">
                  <a:latin typeface="Times New Roman" panose="02020603050405020304" pitchFamily="18" charset="0"/>
                  <a:cs typeface="Times New Roman" panose="02020603050405020304" pitchFamily="18" charset="0"/>
                </a:rPr>
                <a:t>C</a:t>
              </a:r>
              <a:r>
                <a:rPr kumimoji="1" lang="ja-JP" altLang="en-US" sz="3200" b="1">
                  <a:latin typeface="Times New Roman" panose="02020603050405020304" pitchFamily="18" charset="0"/>
                  <a:cs typeface="Times New Roman" panose="02020603050405020304" pitchFamily="18" charset="0"/>
                </a:rPr>
                <a:t>→</a:t>
              </a:r>
              <a:r>
                <a:rPr kumimoji="1" lang="en-US" altLang="ja-JP" sz="3200" b="1" dirty="0">
                  <a:latin typeface="Times New Roman" panose="02020603050405020304" pitchFamily="18" charset="0"/>
                  <a:cs typeface="Times New Roman" panose="02020603050405020304" pitchFamily="18" charset="0"/>
                </a:rPr>
                <a:t>D</a:t>
              </a:r>
              <a:r>
                <a:rPr kumimoji="1" lang="ja-JP" altLang="en-US" sz="3200" b="1">
                  <a:latin typeface="Times New Roman" panose="02020603050405020304" pitchFamily="18" charset="0"/>
                  <a:cs typeface="Times New Roman" panose="02020603050405020304" pitchFamily="18" charset="0"/>
                </a:rPr>
                <a:t>。</a:t>
              </a:r>
              <a:r>
                <a:rPr kumimoji="1" lang="en-US" altLang="ja-JP" sz="3200" b="1" dirty="0">
                  <a:latin typeface="Times New Roman" panose="02020603050405020304" pitchFamily="18" charset="0"/>
                  <a:cs typeface="Times New Roman" panose="02020603050405020304" pitchFamily="18" charset="0"/>
                </a:rPr>
                <a:t>D</a:t>
              </a:r>
              <a:r>
                <a:rPr kumimoji="1" lang="ja-JP" altLang="en-US" sz="3200" b="1">
                  <a:latin typeface="Times New Roman" panose="02020603050405020304" pitchFamily="18" charset="0"/>
                  <a:cs typeface="Times New Roman" panose="02020603050405020304" pitchFamily="18" charset="0"/>
                </a:rPr>
                <a:t>→</a:t>
              </a:r>
              <a:r>
                <a:rPr kumimoji="1" lang="en-US" altLang="ja-JP" sz="3200" b="1" dirty="0">
                  <a:latin typeface="Times New Roman" panose="02020603050405020304" pitchFamily="18" charset="0"/>
                  <a:cs typeface="Times New Roman" panose="02020603050405020304" pitchFamily="18" charset="0"/>
                </a:rPr>
                <a:t>E</a:t>
              </a:r>
              <a:r>
                <a:rPr kumimoji="1" lang="ja-JP" altLang="en-US" sz="3200" b="1">
                  <a:latin typeface="Times New Roman" panose="02020603050405020304" pitchFamily="18" charset="0"/>
                  <a:cs typeface="Times New Roman" panose="02020603050405020304" pitchFamily="18" charset="0"/>
                </a:rPr>
                <a:t>。</a:t>
              </a:r>
              <a:endParaRPr kumimoji="1" lang="en-US" altLang="ja-JP" sz="3200" b="1" dirty="0">
                <a:latin typeface="Times New Roman" panose="02020603050405020304" pitchFamily="18" charset="0"/>
                <a:cs typeface="Times New Roman" panose="02020603050405020304" pitchFamily="18" charset="0"/>
              </a:endParaRPr>
            </a:p>
          </p:txBody>
        </p:sp>
        <p:grpSp>
          <p:nvGrpSpPr>
            <p:cNvPr id="83" name="グループ化 82">
              <a:extLst>
                <a:ext uri="{FF2B5EF4-FFF2-40B4-BE49-F238E27FC236}">
                  <a16:creationId xmlns:a16="http://schemas.microsoft.com/office/drawing/2014/main" id="{D2469CCF-422B-C047-BAEF-4C1AB43D6D88}"/>
                </a:ext>
              </a:extLst>
            </p:cNvPr>
            <p:cNvGrpSpPr/>
            <p:nvPr/>
          </p:nvGrpSpPr>
          <p:grpSpPr>
            <a:xfrm>
              <a:off x="869794" y="5685504"/>
              <a:ext cx="1028381" cy="940721"/>
              <a:chOff x="121044" y="4828109"/>
              <a:chExt cx="1777132" cy="1817682"/>
            </a:xfrm>
          </p:grpSpPr>
          <p:pic>
            <p:nvPicPr>
              <p:cNvPr id="84" name="図 83" descr="アイコン&#10;&#10;自動的に生成された説明">
                <a:extLst>
                  <a:ext uri="{FF2B5EF4-FFF2-40B4-BE49-F238E27FC236}">
                    <a16:creationId xmlns:a16="http://schemas.microsoft.com/office/drawing/2014/main" id="{58D997A4-24AA-D149-B36F-B59AE214CDA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1044" y="4828109"/>
                <a:ext cx="1777132" cy="1777132"/>
              </a:xfrm>
              <a:prstGeom prst="rect">
                <a:avLst/>
              </a:prstGeom>
            </p:spPr>
          </p:pic>
          <p:sp>
            <p:nvSpPr>
              <p:cNvPr id="85" name="テキスト ボックス 84">
                <a:extLst>
                  <a:ext uri="{FF2B5EF4-FFF2-40B4-BE49-F238E27FC236}">
                    <a16:creationId xmlns:a16="http://schemas.microsoft.com/office/drawing/2014/main" id="{DF9A48B7-447C-914D-93E4-609C8EBBCF40}"/>
                  </a:ext>
                </a:extLst>
              </p:cNvPr>
              <p:cNvSpPr txBox="1"/>
              <p:nvPr/>
            </p:nvSpPr>
            <p:spPr>
              <a:xfrm>
                <a:off x="445857" y="6140302"/>
                <a:ext cx="1152928" cy="505489"/>
              </a:xfrm>
              <a:prstGeom prst="rect">
                <a:avLst/>
              </a:prstGeom>
              <a:noFill/>
            </p:spPr>
            <p:txBody>
              <a:bodyPr wrap="none" rtlCol="0">
                <a:spAutoFit/>
              </a:bodyPr>
              <a:lstStyle/>
              <a:p>
                <a:r>
                  <a:rPr kumimoji="1" lang="en-US" altLang="ja-JP" sz="1050" b="1" dirty="0">
                    <a:latin typeface="Times New Roman" panose="02020603050405020304" pitchFamily="18" charset="0"/>
                    <a:ea typeface="STCaiyun" panose="02010800040101010101" pitchFamily="2" charset="-122"/>
                    <a:cs typeface="Times New Roman" panose="02020603050405020304" pitchFamily="18" charset="0"/>
                  </a:rPr>
                  <a:t> POINT</a:t>
                </a:r>
                <a:endParaRPr kumimoji="1" lang="ja-JP" altLang="en-US" sz="1050" b="1">
                  <a:latin typeface="Times New Roman" panose="02020603050405020304" pitchFamily="18" charset="0"/>
                  <a:ea typeface="STCaiyun" panose="02010800040101010101" pitchFamily="2" charset="-122"/>
                  <a:cs typeface="Times New Roman" panose="02020603050405020304" pitchFamily="18" charset="0"/>
                </a:endParaRPr>
              </a:p>
            </p:txBody>
          </p:sp>
        </p:grpSp>
        <p:sp>
          <p:nvSpPr>
            <p:cNvPr id="8" name="角丸四角形吹き出し 7">
              <a:extLst>
                <a:ext uri="{FF2B5EF4-FFF2-40B4-BE49-F238E27FC236}">
                  <a16:creationId xmlns:a16="http://schemas.microsoft.com/office/drawing/2014/main" id="{FE18D195-C9E2-A54A-BFBF-55AEC2303D2B}"/>
                </a:ext>
              </a:extLst>
            </p:cNvPr>
            <p:cNvSpPr/>
            <p:nvPr/>
          </p:nvSpPr>
          <p:spPr>
            <a:xfrm>
              <a:off x="2265359" y="5658325"/>
              <a:ext cx="6061396" cy="706290"/>
            </a:xfrm>
            <a:prstGeom prst="wedgeRoundRectCallout">
              <a:avLst>
                <a:gd name="adj1" fmla="val -57505"/>
                <a:gd name="adj2" fmla="val 3829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654583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48C7D572-F9D6-CD41-B599-4E46A1F8441F}"/>
              </a:ext>
            </a:extLst>
          </p:cNvPr>
          <p:cNvGrpSpPr/>
          <p:nvPr/>
        </p:nvGrpSpPr>
        <p:grpSpPr>
          <a:xfrm>
            <a:off x="84812" y="3070971"/>
            <a:ext cx="6326073" cy="3290828"/>
            <a:chOff x="6096000" y="3044419"/>
            <a:chExt cx="5946932" cy="2785458"/>
          </a:xfrm>
        </p:grpSpPr>
        <p:sp>
          <p:nvSpPr>
            <p:cNvPr id="5" name="左大かっこ 4">
              <a:extLst>
                <a:ext uri="{FF2B5EF4-FFF2-40B4-BE49-F238E27FC236}">
                  <a16:creationId xmlns:a16="http://schemas.microsoft.com/office/drawing/2014/main" id="{18B38E30-1364-CA4B-A150-A391EA5E0921}"/>
                </a:ext>
              </a:extLst>
            </p:cNvPr>
            <p:cNvSpPr/>
            <p:nvPr/>
          </p:nvSpPr>
          <p:spPr>
            <a:xfrm>
              <a:off x="6295750" y="3386821"/>
              <a:ext cx="453600" cy="732116"/>
            </a:xfrm>
            <a:prstGeom prst="lef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a:p>
          </p:txBody>
        </p:sp>
        <p:grpSp>
          <p:nvGrpSpPr>
            <p:cNvPr id="6" name="グループ化 5">
              <a:extLst>
                <a:ext uri="{FF2B5EF4-FFF2-40B4-BE49-F238E27FC236}">
                  <a16:creationId xmlns:a16="http://schemas.microsoft.com/office/drawing/2014/main" id="{DD31CE71-475D-9648-B04A-9D738BC32324}"/>
                </a:ext>
              </a:extLst>
            </p:cNvPr>
            <p:cNvGrpSpPr/>
            <p:nvPr/>
          </p:nvGrpSpPr>
          <p:grpSpPr>
            <a:xfrm>
              <a:off x="7076406" y="3389169"/>
              <a:ext cx="4198690" cy="729770"/>
              <a:chOff x="3676910" y="4066641"/>
              <a:chExt cx="4250289" cy="1261092"/>
            </a:xfrm>
          </p:grpSpPr>
          <p:sp>
            <p:nvSpPr>
              <p:cNvPr id="33" name="正方形/長方形 32">
                <a:extLst>
                  <a:ext uri="{FF2B5EF4-FFF2-40B4-BE49-F238E27FC236}">
                    <a16:creationId xmlns:a16="http://schemas.microsoft.com/office/drawing/2014/main" id="{8AFD2766-3B37-D14B-9A26-254D3AE0B7CA}"/>
                  </a:ext>
                </a:extLst>
              </p:cNvPr>
              <p:cNvSpPr>
                <a:spLocks/>
              </p:cNvSpPr>
              <p:nvPr/>
            </p:nvSpPr>
            <p:spPr>
              <a:xfrm>
                <a:off x="3954974" y="4066641"/>
                <a:ext cx="3972225" cy="155885"/>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4" name="正方形/長方形 33">
                <a:extLst>
                  <a:ext uri="{FF2B5EF4-FFF2-40B4-BE49-F238E27FC236}">
                    <a16:creationId xmlns:a16="http://schemas.microsoft.com/office/drawing/2014/main" id="{21ED6066-720B-254E-920D-2DD32E2AFC48}"/>
                  </a:ext>
                </a:extLst>
              </p:cNvPr>
              <p:cNvSpPr>
                <a:spLocks/>
              </p:cNvSpPr>
              <p:nvPr/>
            </p:nvSpPr>
            <p:spPr>
              <a:xfrm>
                <a:off x="3676912" y="4435040"/>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5" name="正方形/長方形 34">
                <a:extLst>
                  <a:ext uri="{FF2B5EF4-FFF2-40B4-BE49-F238E27FC236}">
                    <a16:creationId xmlns:a16="http://schemas.microsoft.com/office/drawing/2014/main" id="{4A0E0E65-57B5-2F46-BB66-165003798A93}"/>
                  </a:ext>
                </a:extLst>
              </p:cNvPr>
              <p:cNvSpPr>
                <a:spLocks/>
              </p:cNvSpPr>
              <p:nvPr/>
            </p:nvSpPr>
            <p:spPr>
              <a:xfrm>
                <a:off x="3676911" y="4803438"/>
                <a:ext cx="4250287" cy="155887"/>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6" name="正方形/長方形 35">
                <a:extLst>
                  <a:ext uri="{FF2B5EF4-FFF2-40B4-BE49-F238E27FC236}">
                    <a16:creationId xmlns:a16="http://schemas.microsoft.com/office/drawing/2014/main" id="{C06FB48F-431B-234B-BD74-9D0E668E35EF}"/>
                  </a:ext>
                </a:extLst>
              </p:cNvPr>
              <p:cNvSpPr>
                <a:spLocks/>
              </p:cNvSpPr>
              <p:nvPr/>
            </p:nvSpPr>
            <p:spPr>
              <a:xfrm>
                <a:off x="3676910" y="5171845"/>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7" name="グループ化 6">
              <a:extLst>
                <a:ext uri="{FF2B5EF4-FFF2-40B4-BE49-F238E27FC236}">
                  <a16:creationId xmlns:a16="http://schemas.microsoft.com/office/drawing/2014/main" id="{BA90C2B6-663D-1D49-A853-A08FB926E656}"/>
                </a:ext>
              </a:extLst>
            </p:cNvPr>
            <p:cNvGrpSpPr/>
            <p:nvPr/>
          </p:nvGrpSpPr>
          <p:grpSpPr>
            <a:xfrm>
              <a:off x="7076406" y="4965307"/>
              <a:ext cx="4198690" cy="729774"/>
              <a:chOff x="3676910" y="4581616"/>
              <a:chExt cx="4250289" cy="1261101"/>
            </a:xfrm>
          </p:grpSpPr>
          <p:sp>
            <p:nvSpPr>
              <p:cNvPr id="29" name="正方形/長方形 28">
                <a:extLst>
                  <a:ext uri="{FF2B5EF4-FFF2-40B4-BE49-F238E27FC236}">
                    <a16:creationId xmlns:a16="http://schemas.microsoft.com/office/drawing/2014/main" id="{BEF67DB8-6D28-2148-BCDA-2CC56A17A201}"/>
                  </a:ext>
                </a:extLst>
              </p:cNvPr>
              <p:cNvSpPr>
                <a:spLocks/>
              </p:cNvSpPr>
              <p:nvPr/>
            </p:nvSpPr>
            <p:spPr>
              <a:xfrm>
                <a:off x="3954974" y="4581616"/>
                <a:ext cx="3972224" cy="155885"/>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0" name="正方形/長方形 29">
                <a:extLst>
                  <a:ext uri="{FF2B5EF4-FFF2-40B4-BE49-F238E27FC236}">
                    <a16:creationId xmlns:a16="http://schemas.microsoft.com/office/drawing/2014/main" id="{0E64767D-F300-0449-B59E-4EEFF00DE958}"/>
                  </a:ext>
                </a:extLst>
              </p:cNvPr>
              <p:cNvSpPr>
                <a:spLocks/>
              </p:cNvSpPr>
              <p:nvPr/>
            </p:nvSpPr>
            <p:spPr>
              <a:xfrm>
                <a:off x="3676912" y="4950025"/>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1" name="正方形/長方形 30">
                <a:extLst>
                  <a:ext uri="{FF2B5EF4-FFF2-40B4-BE49-F238E27FC236}">
                    <a16:creationId xmlns:a16="http://schemas.microsoft.com/office/drawing/2014/main" id="{B7F12FE2-E5DE-F14F-9CF2-D66EF9D14B35}"/>
                  </a:ext>
                </a:extLst>
              </p:cNvPr>
              <p:cNvSpPr>
                <a:spLocks/>
              </p:cNvSpPr>
              <p:nvPr/>
            </p:nvSpPr>
            <p:spPr>
              <a:xfrm>
                <a:off x="3676911" y="5318429"/>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2" name="正方形/長方形 31">
                <a:extLst>
                  <a:ext uri="{FF2B5EF4-FFF2-40B4-BE49-F238E27FC236}">
                    <a16:creationId xmlns:a16="http://schemas.microsoft.com/office/drawing/2014/main" id="{0B7F3749-7762-A048-855A-44706B960A04}"/>
                  </a:ext>
                </a:extLst>
              </p:cNvPr>
              <p:cNvSpPr>
                <a:spLocks/>
              </p:cNvSpPr>
              <p:nvPr/>
            </p:nvSpPr>
            <p:spPr>
              <a:xfrm>
                <a:off x="3676910" y="5686829"/>
                <a:ext cx="4250287" cy="15588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9" name="正方形/長方形 8">
              <a:extLst>
                <a:ext uri="{FF2B5EF4-FFF2-40B4-BE49-F238E27FC236}">
                  <a16:creationId xmlns:a16="http://schemas.microsoft.com/office/drawing/2014/main" id="{17745BDD-A822-814D-9B9C-CD3DA25FB003}"/>
                </a:ext>
              </a:extLst>
            </p:cNvPr>
            <p:cNvSpPr/>
            <p:nvPr/>
          </p:nvSpPr>
          <p:spPr>
            <a:xfrm>
              <a:off x="6096000" y="3592477"/>
              <a:ext cx="646331" cy="276999"/>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a:spAutoFit/>
            </a:bodyPr>
            <a:lstStyle/>
            <a:p>
              <a:r>
                <a:rPr lang="ja-JP" altLang="en-US" sz="1200" b="1"/>
                <a:t>引継型</a:t>
              </a:r>
            </a:p>
          </p:txBody>
        </p:sp>
        <p:sp>
          <p:nvSpPr>
            <p:cNvPr id="10" name="左大かっこ 9">
              <a:extLst>
                <a:ext uri="{FF2B5EF4-FFF2-40B4-BE49-F238E27FC236}">
                  <a16:creationId xmlns:a16="http://schemas.microsoft.com/office/drawing/2014/main" id="{63D914D5-A7C0-1F48-8FBC-5C165CC50ED0}"/>
                </a:ext>
              </a:extLst>
            </p:cNvPr>
            <p:cNvSpPr/>
            <p:nvPr/>
          </p:nvSpPr>
          <p:spPr>
            <a:xfrm>
              <a:off x="6295750" y="4962974"/>
              <a:ext cx="453600" cy="732116"/>
            </a:xfrm>
            <a:prstGeom prst="lef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a:p>
          </p:txBody>
        </p:sp>
        <p:sp>
          <p:nvSpPr>
            <p:cNvPr id="11" name="正方形/長方形 10">
              <a:extLst>
                <a:ext uri="{FF2B5EF4-FFF2-40B4-BE49-F238E27FC236}">
                  <a16:creationId xmlns:a16="http://schemas.microsoft.com/office/drawing/2014/main" id="{73F0B9EF-6745-2F45-A9CD-042CDC9BE395}"/>
                </a:ext>
              </a:extLst>
            </p:cNvPr>
            <p:cNvSpPr/>
            <p:nvPr/>
          </p:nvSpPr>
          <p:spPr>
            <a:xfrm>
              <a:off x="6096000" y="5168638"/>
              <a:ext cx="646331" cy="276999"/>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a:spAutoFit/>
            </a:bodyPr>
            <a:lstStyle/>
            <a:p>
              <a:r>
                <a:rPr lang="ja-JP" altLang="en-US" sz="1200" b="1"/>
                <a:t>展開型</a:t>
              </a:r>
            </a:p>
          </p:txBody>
        </p:sp>
        <p:sp>
          <p:nvSpPr>
            <p:cNvPr id="14" name="下矢印吹き出し 13">
              <a:extLst>
                <a:ext uri="{FF2B5EF4-FFF2-40B4-BE49-F238E27FC236}">
                  <a16:creationId xmlns:a16="http://schemas.microsoft.com/office/drawing/2014/main" id="{C2F2EDD8-74F2-D642-BB71-E2E86F9D5C35}"/>
                </a:ext>
              </a:extLst>
            </p:cNvPr>
            <p:cNvSpPr/>
            <p:nvPr/>
          </p:nvSpPr>
          <p:spPr>
            <a:xfrm>
              <a:off x="10183173" y="3044419"/>
              <a:ext cx="1091919" cy="341888"/>
            </a:xfrm>
            <a:prstGeom prst="downArrowCallout">
              <a:avLst>
                <a:gd name="adj1" fmla="val 20953"/>
                <a:gd name="adj2" fmla="val 25000"/>
                <a:gd name="adj3" fmla="val 10835"/>
                <a:gd name="adj4" fmla="val 82449"/>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a:latin typeface="UD Digi Kyokasho N-R" panose="020B0400000000000000" pitchFamily="34" charset="-128"/>
                  <a:ea typeface="UD Digi Kyokasho N-R" panose="020B0400000000000000" pitchFamily="34" charset="-128"/>
                </a:rPr>
                <a:t>要約文</a:t>
              </a:r>
            </a:p>
          </p:txBody>
        </p:sp>
        <p:sp>
          <p:nvSpPr>
            <p:cNvPr id="15" name="右中かっこ 14">
              <a:extLst>
                <a:ext uri="{FF2B5EF4-FFF2-40B4-BE49-F238E27FC236}">
                  <a16:creationId xmlns:a16="http://schemas.microsoft.com/office/drawing/2014/main" id="{F7951E58-083C-AE49-995B-BABF49CB8C11}"/>
                </a:ext>
              </a:extLst>
            </p:cNvPr>
            <p:cNvSpPr/>
            <p:nvPr/>
          </p:nvSpPr>
          <p:spPr>
            <a:xfrm>
              <a:off x="11356086" y="3673911"/>
              <a:ext cx="194403" cy="3684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3BB3C274-29AB-004F-856A-47E219B77035}"/>
                </a:ext>
              </a:extLst>
            </p:cNvPr>
            <p:cNvSpPr txBox="1"/>
            <p:nvPr/>
          </p:nvSpPr>
          <p:spPr>
            <a:xfrm>
              <a:off x="11550489" y="3627277"/>
              <a:ext cx="492443" cy="461665"/>
            </a:xfrm>
            <a:prstGeom prst="rect">
              <a:avLst/>
            </a:prstGeom>
            <a:noFill/>
          </p:spPr>
          <p:txBody>
            <a:bodyPr wrap="none" rtlCol="0">
              <a:spAutoFit/>
            </a:bodyPr>
            <a:lstStyle/>
            <a:p>
              <a:r>
                <a:rPr lang="ja-JP" altLang="en-US" sz="1200">
                  <a:ea typeface="MS Mincho" panose="02020609040205080304" pitchFamily="49" charset="-128"/>
                </a:rPr>
                <a:t>補足</a:t>
              </a:r>
              <a:endParaRPr lang="en-US" altLang="ja-JP" sz="1200" dirty="0">
                <a:ea typeface="MS Mincho" panose="02020609040205080304" pitchFamily="49" charset="-128"/>
              </a:endParaRPr>
            </a:p>
            <a:p>
              <a:r>
                <a:rPr lang="ja-JP" altLang="en-US" sz="1200">
                  <a:ea typeface="MS Mincho" panose="02020609040205080304" pitchFamily="49" charset="-128"/>
                </a:rPr>
                <a:t>情報</a:t>
              </a:r>
              <a:endParaRPr kumimoji="1" lang="ja-JP" altLang="en-US" sz="1200">
                <a:ea typeface="MS Mincho" panose="02020609040205080304" pitchFamily="49" charset="-128"/>
              </a:endParaRPr>
            </a:p>
          </p:txBody>
        </p:sp>
        <p:sp>
          <p:nvSpPr>
            <p:cNvPr id="17" name="テキスト ボックス 16">
              <a:extLst>
                <a:ext uri="{FF2B5EF4-FFF2-40B4-BE49-F238E27FC236}">
                  <a16:creationId xmlns:a16="http://schemas.microsoft.com/office/drawing/2014/main" id="{2948DAD6-58D4-0047-AD25-A26BE245B52B}"/>
                </a:ext>
              </a:extLst>
            </p:cNvPr>
            <p:cNvSpPr txBox="1"/>
            <p:nvPr/>
          </p:nvSpPr>
          <p:spPr>
            <a:xfrm>
              <a:off x="6772310" y="3487661"/>
              <a:ext cx="313304" cy="767239"/>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0" dirty="0">
                  <a:latin typeface="Berlin Sans FB" panose="020E0602020502020306" pitchFamily="34" charset="0"/>
                </a:rPr>
                <a:t>A</a:t>
              </a:r>
            </a:p>
            <a:p>
              <a:r>
                <a:rPr lang="en-US" altLang="ja-JP" sz="1400" dirty="0">
                  <a:latin typeface="Berlin Sans FB" panose="020E0602020502020306" pitchFamily="34" charset="0"/>
                </a:rPr>
                <a:t>B</a:t>
              </a:r>
            </a:p>
            <a:p>
              <a:r>
                <a:rPr kumimoji="1" lang="en-US" altLang="ja-JP" sz="1400" dirty="0">
                  <a:latin typeface="Berlin Sans FB" panose="020E0602020502020306" pitchFamily="34" charset="0"/>
                </a:rPr>
                <a:t>C</a:t>
              </a:r>
              <a:endParaRPr kumimoji="1" lang="ja-JP" altLang="en-US" sz="1400">
                <a:latin typeface="Berlin Sans FB" panose="020E0602020502020306" pitchFamily="34" charset="0"/>
              </a:endParaRPr>
            </a:p>
          </p:txBody>
        </p:sp>
        <p:sp>
          <p:nvSpPr>
            <p:cNvPr id="18" name="テキスト ボックス 17">
              <a:extLst>
                <a:ext uri="{FF2B5EF4-FFF2-40B4-BE49-F238E27FC236}">
                  <a16:creationId xmlns:a16="http://schemas.microsoft.com/office/drawing/2014/main" id="{042AC41B-E591-0F43-829F-431691AA97F4}"/>
                </a:ext>
              </a:extLst>
            </p:cNvPr>
            <p:cNvSpPr txBox="1"/>
            <p:nvPr/>
          </p:nvSpPr>
          <p:spPr>
            <a:xfrm>
              <a:off x="9691397" y="3238044"/>
              <a:ext cx="313304" cy="340519"/>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a:latin typeface="Berlin Sans FB" panose="020E0602020502020306" pitchFamily="34" charset="0"/>
                </a:rPr>
                <a:t>D</a:t>
              </a:r>
              <a:endParaRPr kumimoji="1" lang="ja-JP" altLang="en-US" sz="1400">
                <a:latin typeface="Berlin Sans FB" panose="020E0602020502020306" pitchFamily="34" charset="0"/>
              </a:endParaRPr>
            </a:p>
          </p:txBody>
        </p:sp>
        <p:sp>
          <p:nvSpPr>
            <p:cNvPr id="19" name="テキスト ボックス 18">
              <a:extLst>
                <a:ext uri="{FF2B5EF4-FFF2-40B4-BE49-F238E27FC236}">
                  <a16:creationId xmlns:a16="http://schemas.microsoft.com/office/drawing/2014/main" id="{564452C2-1EA8-5242-BD82-8661875E5552}"/>
                </a:ext>
              </a:extLst>
            </p:cNvPr>
            <p:cNvSpPr txBox="1"/>
            <p:nvPr/>
          </p:nvSpPr>
          <p:spPr>
            <a:xfrm>
              <a:off x="9966790" y="3487661"/>
              <a:ext cx="313304" cy="767239"/>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a:latin typeface="Berlin Sans FB" panose="020E0602020502020306" pitchFamily="34" charset="0"/>
                </a:rPr>
                <a:t>B</a:t>
              </a:r>
              <a:endParaRPr kumimoji="1" lang="en-US" altLang="ja-JP" sz="1400" dirty="0">
                <a:latin typeface="Berlin Sans FB" panose="020E0602020502020306" pitchFamily="34" charset="0"/>
              </a:endParaRPr>
            </a:p>
            <a:p>
              <a:r>
                <a:rPr lang="en-US" altLang="ja-JP" sz="1400" dirty="0">
                  <a:latin typeface="Berlin Sans FB" panose="020E0602020502020306" pitchFamily="34" charset="0"/>
                </a:rPr>
                <a:t>C</a:t>
              </a:r>
            </a:p>
            <a:p>
              <a:r>
                <a:rPr lang="en-US" altLang="ja-JP" sz="1400" dirty="0">
                  <a:latin typeface="Berlin Sans FB" panose="020E0602020502020306" pitchFamily="34" charset="0"/>
                </a:rPr>
                <a:t>D</a:t>
              </a:r>
              <a:endParaRPr kumimoji="1" lang="ja-JP" altLang="en-US" sz="1400">
                <a:latin typeface="Berlin Sans FB" panose="020E0602020502020306" pitchFamily="34" charset="0"/>
              </a:endParaRPr>
            </a:p>
          </p:txBody>
        </p:sp>
        <p:sp>
          <p:nvSpPr>
            <p:cNvPr id="20" name="テキスト ボックス 19">
              <a:extLst>
                <a:ext uri="{FF2B5EF4-FFF2-40B4-BE49-F238E27FC236}">
                  <a16:creationId xmlns:a16="http://schemas.microsoft.com/office/drawing/2014/main" id="{EB8BB6F1-360D-094C-A64C-DA493859487B}"/>
                </a:ext>
              </a:extLst>
            </p:cNvPr>
            <p:cNvSpPr txBox="1"/>
            <p:nvPr/>
          </p:nvSpPr>
          <p:spPr>
            <a:xfrm>
              <a:off x="6758829" y="5062638"/>
              <a:ext cx="313304" cy="767239"/>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0" dirty="0">
                  <a:latin typeface="Berlin Sans FB" panose="020E0602020502020306" pitchFamily="34" charset="0"/>
                </a:rPr>
                <a:t>A</a:t>
              </a:r>
            </a:p>
            <a:p>
              <a:r>
                <a:rPr lang="en-US" altLang="ja-JP" sz="1400" dirty="0">
                  <a:latin typeface="Berlin Sans FB" panose="020E0602020502020306" pitchFamily="34" charset="0"/>
                </a:rPr>
                <a:t>B</a:t>
              </a:r>
            </a:p>
            <a:p>
              <a:r>
                <a:rPr kumimoji="1" lang="en-US" altLang="ja-JP" sz="1400" dirty="0">
                  <a:latin typeface="Berlin Sans FB" panose="020E0602020502020306" pitchFamily="34" charset="0"/>
                </a:rPr>
                <a:t>C</a:t>
              </a:r>
              <a:endParaRPr kumimoji="1" lang="ja-JP" altLang="en-US" sz="1400">
                <a:latin typeface="Berlin Sans FB" panose="020E0602020502020306" pitchFamily="34" charset="0"/>
              </a:endParaRPr>
            </a:p>
          </p:txBody>
        </p:sp>
        <p:sp>
          <p:nvSpPr>
            <p:cNvPr id="21" name="テキスト ボックス 20">
              <a:extLst>
                <a:ext uri="{FF2B5EF4-FFF2-40B4-BE49-F238E27FC236}">
                  <a16:creationId xmlns:a16="http://schemas.microsoft.com/office/drawing/2014/main" id="{125341A3-23E4-D841-BDA3-623D01C44AA0}"/>
                </a:ext>
              </a:extLst>
            </p:cNvPr>
            <p:cNvSpPr txBox="1"/>
            <p:nvPr/>
          </p:nvSpPr>
          <p:spPr>
            <a:xfrm>
              <a:off x="9175748" y="4801457"/>
              <a:ext cx="731724" cy="340519"/>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400" dirty="0">
                  <a:latin typeface="Berlin Sans FB" panose="020E0602020502020306" pitchFamily="34" charset="0"/>
                </a:rPr>
                <a:t>A, </a:t>
              </a:r>
              <a:r>
                <a:rPr lang="en-US" altLang="ja-JP" sz="1400" dirty="0">
                  <a:latin typeface="Berlin Sans FB" panose="020E0602020502020306" pitchFamily="34" charset="0"/>
                </a:rPr>
                <a:t>B, </a:t>
              </a:r>
              <a:r>
                <a:rPr kumimoji="1" lang="en-US" altLang="ja-JP" sz="1400" dirty="0">
                  <a:latin typeface="Berlin Sans FB" panose="020E0602020502020306" pitchFamily="34" charset="0"/>
                </a:rPr>
                <a:t>C</a:t>
              </a:r>
              <a:endParaRPr kumimoji="1" lang="ja-JP" altLang="en-US" sz="1400">
                <a:latin typeface="Berlin Sans FB" panose="020E0602020502020306" pitchFamily="34" charset="0"/>
              </a:endParaRPr>
            </a:p>
          </p:txBody>
        </p:sp>
        <p:sp>
          <p:nvSpPr>
            <p:cNvPr id="22" name="テキスト ボックス 21">
              <a:extLst>
                <a:ext uri="{FF2B5EF4-FFF2-40B4-BE49-F238E27FC236}">
                  <a16:creationId xmlns:a16="http://schemas.microsoft.com/office/drawing/2014/main" id="{DB3C2829-56E5-184B-AC2C-DF60D1B3605A}"/>
                </a:ext>
              </a:extLst>
            </p:cNvPr>
            <p:cNvSpPr txBox="1"/>
            <p:nvPr/>
          </p:nvSpPr>
          <p:spPr>
            <a:xfrm>
              <a:off x="7937505" y="3238526"/>
              <a:ext cx="313304" cy="337542"/>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0" dirty="0">
                  <a:latin typeface="Berlin Sans FB" panose="020E0602020502020306" pitchFamily="34" charset="0"/>
                </a:rPr>
                <a:t>A</a:t>
              </a:r>
            </a:p>
          </p:txBody>
        </p:sp>
      </p:grpSp>
      <p:sp>
        <p:nvSpPr>
          <p:cNvPr id="40" name="タイトル 1">
            <a:extLst>
              <a:ext uri="{FF2B5EF4-FFF2-40B4-BE49-F238E27FC236}">
                <a16:creationId xmlns:a16="http://schemas.microsoft.com/office/drawing/2014/main" id="{E4BDFB7B-F6AB-DC42-ABC4-E839F72CBA72}"/>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41" name="テキスト ボックス 40">
            <a:extLst>
              <a:ext uri="{FF2B5EF4-FFF2-40B4-BE49-F238E27FC236}">
                <a16:creationId xmlns:a16="http://schemas.microsoft.com/office/drawing/2014/main" id="{83BFC89E-B67B-B74B-9633-7A937C7FDF14}"/>
              </a:ext>
            </a:extLst>
          </p:cNvPr>
          <p:cNvSpPr txBox="1"/>
          <p:nvPr/>
        </p:nvSpPr>
        <p:spPr>
          <a:xfrm>
            <a:off x="430906" y="1395331"/>
            <a:ext cx="7758855" cy="637675"/>
          </a:xfrm>
          <a:prstGeom prst="rect">
            <a:avLst/>
          </a:prstGeom>
          <a:noFill/>
        </p:spPr>
        <p:txBody>
          <a:bodyPr wrap="none" rtlCol="0">
            <a:spAutoFit/>
          </a:bodyPr>
          <a:lstStyle/>
          <a:p>
            <a:pPr>
              <a:lnSpc>
                <a:spcPct val="150000"/>
              </a:lnSpc>
            </a:pPr>
            <a:r>
              <a:rPr lang="ja-JP" altLang="en-US" sz="2800" b="1" dirty="0">
                <a:latin typeface="MS Mincho" panose="02020609040205080304" pitchFamily="49" charset="-128"/>
                <a:ea typeface="MS Mincho" panose="02020609040205080304" pitchFamily="49" charset="-128"/>
              </a:rPr>
              <a:t>述べた情報を「繋ぎ」にして新情報を展開する</a:t>
            </a:r>
          </a:p>
        </p:txBody>
      </p:sp>
      <p:grpSp>
        <p:nvGrpSpPr>
          <p:cNvPr id="42" name="グループ化 41">
            <a:extLst>
              <a:ext uri="{FF2B5EF4-FFF2-40B4-BE49-F238E27FC236}">
                <a16:creationId xmlns:a16="http://schemas.microsoft.com/office/drawing/2014/main" id="{799D0DC0-222D-A942-934B-3D6F6E844697}"/>
              </a:ext>
            </a:extLst>
          </p:cNvPr>
          <p:cNvGrpSpPr/>
          <p:nvPr/>
        </p:nvGrpSpPr>
        <p:grpSpPr>
          <a:xfrm>
            <a:off x="47087" y="1340832"/>
            <a:ext cx="7160113" cy="720922"/>
            <a:chOff x="152871" y="1608108"/>
            <a:chExt cx="6908698" cy="952747"/>
          </a:xfrm>
        </p:grpSpPr>
        <p:pic>
          <p:nvPicPr>
            <p:cNvPr id="43" name="図 42" descr="アイコン&#10;&#10;自動的に生成された説明">
              <a:extLst>
                <a:ext uri="{FF2B5EF4-FFF2-40B4-BE49-F238E27FC236}">
                  <a16:creationId xmlns:a16="http://schemas.microsoft.com/office/drawing/2014/main" id="{55276D45-F76F-5C48-A043-64DDDC1B5CA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44" name="直線コネクタ 43">
              <a:extLst>
                <a:ext uri="{FF2B5EF4-FFF2-40B4-BE49-F238E27FC236}">
                  <a16:creationId xmlns:a16="http://schemas.microsoft.com/office/drawing/2014/main" id="{472DEC49-612E-0D4F-B5D7-16C3FB16EA43}"/>
                </a:ext>
              </a:extLst>
            </p:cNvPr>
            <p:cNvCxnSpPr>
              <a:cxnSpLocks/>
            </p:cNvCxnSpPr>
            <p:nvPr/>
          </p:nvCxnSpPr>
          <p:spPr>
            <a:xfrm flipV="1">
              <a:off x="749112" y="2522863"/>
              <a:ext cx="6312457" cy="3"/>
            </a:xfrm>
            <a:prstGeom prst="line">
              <a:avLst/>
            </a:prstGeom>
            <a:ln w="19050"/>
          </p:spPr>
          <p:style>
            <a:lnRef idx="1">
              <a:schemeClr val="dk1"/>
            </a:lnRef>
            <a:fillRef idx="0">
              <a:schemeClr val="dk1"/>
            </a:fillRef>
            <a:effectRef idx="0">
              <a:schemeClr val="dk1"/>
            </a:effectRef>
            <a:fontRef idx="minor">
              <a:schemeClr val="tx1"/>
            </a:fontRef>
          </p:style>
        </p:cxnSp>
      </p:grpSp>
      <p:sp>
        <p:nvSpPr>
          <p:cNvPr id="45" name="正方形/長方形 44">
            <a:extLst>
              <a:ext uri="{FF2B5EF4-FFF2-40B4-BE49-F238E27FC236}">
                <a16:creationId xmlns:a16="http://schemas.microsoft.com/office/drawing/2014/main" id="{FC46443D-1850-7C4A-B0AF-ED35586E07DF}"/>
              </a:ext>
            </a:extLst>
          </p:cNvPr>
          <p:cNvSpPr/>
          <p:nvPr/>
        </p:nvSpPr>
        <p:spPr>
          <a:xfrm>
            <a:off x="994778" y="722312"/>
            <a:ext cx="1901483"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適切に繋ぐ</a:t>
            </a:r>
          </a:p>
        </p:txBody>
      </p:sp>
      <p:sp>
        <p:nvSpPr>
          <p:cNvPr id="50" name="縦巻き 49">
            <a:extLst>
              <a:ext uri="{FF2B5EF4-FFF2-40B4-BE49-F238E27FC236}">
                <a16:creationId xmlns:a16="http://schemas.microsoft.com/office/drawing/2014/main" id="{8BF8C3FC-A274-3043-AB45-C87C464B75DF}"/>
              </a:ext>
            </a:extLst>
          </p:cNvPr>
          <p:cNvSpPr/>
          <p:nvPr/>
        </p:nvSpPr>
        <p:spPr>
          <a:xfrm>
            <a:off x="6234202" y="2405116"/>
            <a:ext cx="5893731" cy="4259120"/>
          </a:xfrm>
          <a:prstGeom prst="verticalScroll">
            <a:avLst>
              <a:gd name="adj" fmla="val 4366"/>
            </a:avLst>
          </a:prstGeom>
          <a:no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8C738622-9633-4F41-A963-2E05186A4846}"/>
              </a:ext>
            </a:extLst>
          </p:cNvPr>
          <p:cNvSpPr txBox="1"/>
          <p:nvPr/>
        </p:nvSpPr>
        <p:spPr>
          <a:xfrm>
            <a:off x="6523881" y="2619959"/>
            <a:ext cx="543739" cy="523220"/>
          </a:xfrm>
          <a:prstGeom prst="rect">
            <a:avLst/>
          </a:prstGeom>
          <a:noFill/>
        </p:spPr>
        <p:txBody>
          <a:bodyPr wrap="none" rtlCol="0">
            <a:spAutoFit/>
          </a:bodyPr>
          <a:lstStyle/>
          <a:p>
            <a:r>
              <a:rPr kumimoji="1" lang="ja-JP" altLang="en-US" sz="2800"/>
              <a:t>例</a:t>
            </a:r>
          </a:p>
        </p:txBody>
      </p:sp>
      <p:sp>
        <p:nvSpPr>
          <p:cNvPr id="52" name="テキスト ボックス 51">
            <a:extLst>
              <a:ext uri="{FF2B5EF4-FFF2-40B4-BE49-F238E27FC236}">
                <a16:creationId xmlns:a16="http://schemas.microsoft.com/office/drawing/2014/main" id="{F6A979EE-8FA7-E746-8342-EEF1D9175E52}"/>
              </a:ext>
            </a:extLst>
          </p:cNvPr>
          <p:cNvSpPr txBox="1"/>
          <p:nvPr/>
        </p:nvSpPr>
        <p:spPr>
          <a:xfrm>
            <a:off x="6777230" y="3164282"/>
            <a:ext cx="4898757" cy="1344855"/>
          </a:xfrm>
          <a:prstGeom prst="rect">
            <a:avLst/>
          </a:prstGeom>
          <a:noFill/>
        </p:spPr>
        <p:txBody>
          <a:bodyPr wrap="square" rtlCol="0">
            <a:spAutoFit/>
          </a:bodyPr>
          <a:lstStyle/>
          <a:p>
            <a:pPr algn="just">
              <a:lnSpc>
                <a:spcPts val="2020"/>
              </a:lnSpc>
            </a:pPr>
            <a:r>
              <a:rPr kumimoji="1" lang="ja-JP" altLang="en-US" sz="1200">
                <a:latin typeface="Times New Roman" panose="02020603050405020304" pitchFamily="18" charset="0"/>
                <a:ea typeface="MS Mincho" panose="02020609040205080304" pitchFamily="49" charset="-128"/>
                <a:cs typeface="Times New Roman" panose="02020603050405020304" pitchFamily="18" charset="0"/>
              </a:rPr>
              <a:t>　文章は</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概要</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A</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から</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詳細</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E</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に向けて書くと良い。まず、文章全体の</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概要</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A</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を</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総論</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として示す。次に</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総論</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で述べた内容を</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パラグラフ</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というブロックでロジックに落とし込む。さらに、各</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パラグラフ</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のポイントを</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要約文</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D</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としてパラグラフの先頭に書く。</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要約文</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D</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の後には、その内容を詳しく説明した文章を加えて</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詳細</a:t>
            </a:r>
            <a:r>
              <a:rPr lang="en-US" altLang="ja-JP" sz="1600" baseline="30000" dirty="0">
                <a:latin typeface="Times New Roman" panose="02020603050405020304" pitchFamily="18" charset="0"/>
                <a:ea typeface="MS Mincho" panose="02020609040205080304" pitchFamily="49" charset="-128"/>
                <a:cs typeface="Times New Roman" panose="02020603050405020304" pitchFamily="18" charset="0"/>
              </a:rPr>
              <a:t>E</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を完成させる。</a:t>
            </a:r>
            <a:endParaRPr kumimoji="1" lang="ja-JP" altLang="en-US" sz="120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53" name="テキスト ボックス 52">
            <a:extLst>
              <a:ext uri="{FF2B5EF4-FFF2-40B4-BE49-F238E27FC236}">
                <a16:creationId xmlns:a16="http://schemas.microsoft.com/office/drawing/2014/main" id="{6E053DE2-B806-FA44-96FC-BFD24B5A4E90}"/>
              </a:ext>
            </a:extLst>
          </p:cNvPr>
          <p:cNvSpPr txBox="1"/>
          <p:nvPr/>
        </p:nvSpPr>
        <p:spPr>
          <a:xfrm>
            <a:off x="6777226" y="4968065"/>
            <a:ext cx="4898758" cy="1601336"/>
          </a:xfrm>
          <a:prstGeom prst="rect">
            <a:avLst/>
          </a:prstGeom>
          <a:noFill/>
        </p:spPr>
        <p:txBody>
          <a:bodyPr wrap="square" rtlCol="0">
            <a:spAutoFit/>
          </a:bodyPr>
          <a:lstStyle/>
          <a:p>
            <a:pPr algn="just">
              <a:lnSpc>
                <a:spcPts val="2020"/>
              </a:lnSpc>
            </a:pPr>
            <a:r>
              <a:rPr lang="ja-JP" altLang="en-US" sz="1200">
                <a:latin typeface="Times New Roman" panose="02020603050405020304" pitchFamily="18" charset="0"/>
                <a:ea typeface="MS Mincho" panose="02020609040205080304" pitchFamily="49" charset="-128"/>
                <a:cs typeface="Times New Roman" panose="02020603050405020304" pitchFamily="18" charset="0"/>
              </a:rPr>
              <a:t>　家父長型リーダーシップは、</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権威主義</a:t>
            </a:r>
            <a:r>
              <a:rPr lang="en-US" altLang="ja-JP" sz="16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A</a:t>
            </a:r>
            <a:r>
              <a:rPr lang="en-US" altLang="ja-JP" sz="12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 </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博愛主義</a:t>
            </a:r>
            <a:r>
              <a:rPr lang="en-US" altLang="ja-JP" sz="16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および</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道徳</a:t>
            </a:r>
            <a:r>
              <a:rPr lang="en-US" altLang="ja-JP" sz="16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という３つの要素からなる複合的なリーダーシップ概念である。</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権威主義</a:t>
            </a:r>
            <a:r>
              <a:rPr lang="en-US" altLang="ja-JP" sz="16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A</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はリーダーの疑いのない権限と従業員に対するコントロール </a:t>
            </a:r>
            <a:r>
              <a:rPr lang="en-US" altLang="ja-JP" sz="1200" dirty="0">
                <a:latin typeface="Times New Roman" panose="02020603050405020304" pitchFamily="18" charset="0"/>
                <a:ea typeface="MS Mincho" panose="02020609040205080304" pitchFamily="49" charset="-128"/>
                <a:cs typeface="Times New Roman" panose="02020603050405020304" pitchFamily="18" charset="0"/>
              </a:rPr>
              <a:t>…</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博愛主義</a:t>
            </a:r>
            <a:r>
              <a:rPr lang="en-US" altLang="ja-JP" sz="16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B</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はリーダーの個別化されたケアと従業員（およびその家族）の幸福 </a:t>
            </a:r>
            <a:r>
              <a:rPr lang="en-US" altLang="ja-JP" sz="1200" dirty="0">
                <a:latin typeface="Times New Roman" panose="02020603050405020304" pitchFamily="18" charset="0"/>
                <a:ea typeface="MS Mincho" panose="02020609040205080304" pitchFamily="49" charset="-128"/>
                <a:cs typeface="Times New Roman" panose="02020603050405020304" pitchFamily="18" charset="0"/>
              </a:rPr>
              <a:t>…</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a:t>
            </a:r>
            <a:r>
              <a:rPr lang="ja-JP" altLang="en-US" sz="1200" b="1">
                <a:latin typeface="MS Gothic" panose="020B0609070205080204" pitchFamily="49" charset="-128"/>
                <a:ea typeface="MS Gothic" panose="020B0609070205080204" pitchFamily="49" charset="-128"/>
                <a:cs typeface="Times New Roman" panose="02020603050405020304" pitchFamily="18" charset="0"/>
              </a:rPr>
              <a:t>道徳</a:t>
            </a:r>
            <a:r>
              <a:rPr lang="en-US" altLang="ja-JP" sz="1600" baseline="30000" dirty="0">
                <a:solidFill>
                  <a:prstClr val="black"/>
                </a:solidFill>
                <a:latin typeface="Times New Roman" panose="02020603050405020304" pitchFamily="18" charset="0"/>
                <a:ea typeface="MS Mincho" panose="02020609040205080304" pitchFamily="49" charset="-128"/>
                <a:cs typeface="Times New Roman" panose="02020603050405020304" pitchFamily="18" charset="0"/>
              </a:rPr>
              <a:t>C</a:t>
            </a:r>
            <a:r>
              <a:rPr lang="ja-JP" altLang="en-US" sz="1200">
                <a:latin typeface="Times New Roman" panose="02020603050405020304" pitchFamily="18" charset="0"/>
                <a:ea typeface="MS Mincho" panose="02020609040205080304" pitchFamily="49" charset="-128"/>
                <a:cs typeface="Times New Roman" panose="02020603050405020304" pitchFamily="18" charset="0"/>
              </a:rPr>
              <a:t>という要素は、リーダーの公私分明、道徳的性格、誠実さなどを反映する。 </a:t>
            </a:r>
            <a:endParaRPr kumimoji="1" lang="ja-JP" altLang="en-US" sz="120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54" name="正方形/長方形 53">
            <a:extLst>
              <a:ext uri="{FF2B5EF4-FFF2-40B4-BE49-F238E27FC236}">
                <a16:creationId xmlns:a16="http://schemas.microsoft.com/office/drawing/2014/main" id="{7B2BA34F-0CBA-3047-8E8D-3C0100F475C9}"/>
              </a:ext>
            </a:extLst>
          </p:cNvPr>
          <p:cNvSpPr/>
          <p:nvPr/>
        </p:nvSpPr>
        <p:spPr>
          <a:xfrm>
            <a:off x="8826496" y="2900170"/>
            <a:ext cx="800219" cy="3385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a:spAutoFit/>
          </a:bodyPr>
          <a:lstStyle/>
          <a:p>
            <a:r>
              <a:rPr lang="ja-JP" altLang="en-US" sz="1600" b="1"/>
              <a:t>引継型</a:t>
            </a:r>
          </a:p>
        </p:txBody>
      </p:sp>
      <p:sp>
        <p:nvSpPr>
          <p:cNvPr id="55" name="正方形/長方形 54">
            <a:extLst>
              <a:ext uri="{FF2B5EF4-FFF2-40B4-BE49-F238E27FC236}">
                <a16:creationId xmlns:a16="http://schemas.microsoft.com/office/drawing/2014/main" id="{53E7F69F-418C-AF4A-955F-51B25C5F10DB}"/>
              </a:ext>
            </a:extLst>
          </p:cNvPr>
          <p:cNvSpPr/>
          <p:nvPr/>
        </p:nvSpPr>
        <p:spPr>
          <a:xfrm>
            <a:off x="8826496" y="4703953"/>
            <a:ext cx="800219" cy="3385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a:spAutoFit/>
          </a:bodyPr>
          <a:lstStyle/>
          <a:p>
            <a:r>
              <a:rPr lang="ja-JP" altLang="en-US" sz="1600" b="1"/>
              <a:t>展開型</a:t>
            </a:r>
          </a:p>
        </p:txBody>
      </p:sp>
    </p:spTree>
    <p:extLst>
      <p:ext uri="{BB962C8B-B14F-4D97-AF65-F5344CB8AC3E}">
        <p14:creationId xmlns:p14="http://schemas.microsoft.com/office/powerpoint/2010/main" val="279399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23" name="テキスト ボックス 22">
            <a:extLst>
              <a:ext uri="{FF2B5EF4-FFF2-40B4-BE49-F238E27FC236}">
                <a16:creationId xmlns:a16="http://schemas.microsoft.com/office/drawing/2014/main" id="{D59A645D-AC23-4448-96E9-D10AA56C5632}"/>
              </a:ext>
            </a:extLst>
          </p:cNvPr>
          <p:cNvSpPr txBox="1"/>
          <p:nvPr/>
        </p:nvSpPr>
        <p:spPr>
          <a:xfrm>
            <a:off x="2357983" y="2686151"/>
            <a:ext cx="7476033" cy="2977931"/>
          </a:xfrm>
          <a:prstGeom prst="rect">
            <a:avLst/>
          </a:prstGeom>
          <a:noFill/>
        </p:spPr>
        <p:txBody>
          <a:bodyPr wrap="square" rtlCol="0">
            <a:spAutoFit/>
          </a:bodyPr>
          <a:lstStyle/>
          <a:p>
            <a:pPr marL="285750" indent="-285750">
              <a:lnSpc>
                <a:spcPct val="150000"/>
              </a:lnSpc>
              <a:buFont typeface="Wingdings" pitchFamily="2" charset="2"/>
              <a:buChar char="Ø"/>
            </a:pPr>
            <a:r>
              <a:rPr lang="ja-JP" altLang="en-US" sz="3200">
                <a:latin typeface="+mn-ea"/>
              </a:rPr>
              <a:t>くどくても既知</a:t>
            </a:r>
            <a:r>
              <a:rPr lang="ja-JP" altLang="en-US" sz="3200" dirty="0">
                <a:latin typeface="+mn-ea"/>
              </a:rPr>
              <a:t>の情報を文頭に出す</a:t>
            </a:r>
            <a:endParaRPr lang="en-US" altLang="ja-JP" sz="3200" dirty="0">
              <a:latin typeface="+mn-ea"/>
            </a:endParaRPr>
          </a:p>
          <a:p>
            <a:pPr marL="285750" indent="-285750">
              <a:lnSpc>
                <a:spcPct val="150000"/>
              </a:lnSpc>
              <a:buFont typeface="Wingdings" pitchFamily="2" charset="2"/>
              <a:buChar char="Ø"/>
            </a:pPr>
            <a:r>
              <a:rPr lang="ja-JP" altLang="en-US" sz="3200" dirty="0">
                <a:latin typeface="+mn-ea"/>
              </a:rPr>
              <a:t>「既知→未知」を意識しながら書く</a:t>
            </a:r>
          </a:p>
          <a:p>
            <a:pPr marL="285750" indent="-285750">
              <a:lnSpc>
                <a:spcPct val="150000"/>
              </a:lnSpc>
              <a:buFont typeface="Wingdings" pitchFamily="2" charset="2"/>
              <a:buChar char="Ø"/>
            </a:pPr>
            <a:r>
              <a:rPr lang="ja-JP" altLang="en-US" sz="3200" dirty="0">
                <a:latin typeface="+mn-ea"/>
              </a:rPr>
              <a:t>接続語を適切に置く</a:t>
            </a:r>
            <a:endParaRPr lang="en-US" altLang="ja-JP" sz="3200" dirty="0">
              <a:latin typeface="+mn-ea"/>
            </a:endParaRPr>
          </a:p>
          <a:p>
            <a:pPr marL="285750" indent="-285750">
              <a:lnSpc>
                <a:spcPct val="150000"/>
              </a:lnSpc>
              <a:buFont typeface="Wingdings" pitchFamily="2" charset="2"/>
              <a:buChar char="Ø"/>
            </a:pPr>
            <a:r>
              <a:rPr lang="ja-JP" altLang="en-US" sz="3200" dirty="0">
                <a:latin typeface="+mn-ea"/>
              </a:rPr>
              <a:t>既知の情報は関連語でも良い</a:t>
            </a:r>
          </a:p>
        </p:txBody>
      </p:sp>
      <p:grpSp>
        <p:nvGrpSpPr>
          <p:cNvPr id="9" name="グループ化 8">
            <a:extLst>
              <a:ext uri="{FF2B5EF4-FFF2-40B4-BE49-F238E27FC236}">
                <a16:creationId xmlns:a16="http://schemas.microsoft.com/office/drawing/2014/main" id="{49761AB3-9EED-344F-B6AF-CED2EBC1BBCA}"/>
              </a:ext>
            </a:extLst>
          </p:cNvPr>
          <p:cNvGrpSpPr/>
          <p:nvPr/>
        </p:nvGrpSpPr>
        <p:grpSpPr>
          <a:xfrm>
            <a:off x="299733" y="1567945"/>
            <a:ext cx="3487076" cy="741363"/>
            <a:chOff x="150646" y="1392993"/>
            <a:chExt cx="3487076" cy="741363"/>
          </a:xfrm>
        </p:grpSpPr>
        <p:sp>
          <p:nvSpPr>
            <p:cNvPr id="10" name="テキスト ボックス 9">
              <a:extLst>
                <a:ext uri="{FF2B5EF4-FFF2-40B4-BE49-F238E27FC236}">
                  <a16:creationId xmlns:a16="http://schemas.microsoft.com/office/drawing/2014/main" id="{1C1CC791-6D9A-ED4A-B15D-0E045CFCB695}"/>
                </a:ext>
              </a:extLst>
            </p:cNvPr>
            <p:cNvSpPr txBox="1"/>
            <p:nvPr/>
          </p:nvSpPr>
          <p:spPr>
            <a:xfrm>
              <a:off x="928326" y="1409427"/>
              <a:ext cx="2709396"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注意すべきこと</a:t>
              </a:r>
              <a:endParaRPr lang="en-US" altLang="ja-JP" sz="2800" b="1" dirty="0">
                <a:latin typeface="MS Mincho" panose="02020609040205080304" pitchFamily="49" charset="-128"/>
                <a:ea typeface="MS Mincho" panose="02020609040205080304" pitchFamily="49" charset="-128"/>
              </a:endParaRPr>
            </a:p>
          </p:txBody>
        </p:sp>
        <p:cxnSp>
          <p:nvCxnSpPr>
            <p:cNvPr id="11" name="直線コネクタ 10">
              <a:extLst>
                <a:ext uri="{FF2B5EF4-FFF2-40B4-BE49-F238E27FC236}">
                  <a16:creationId xmlns:a16="http://schemas.microsoft.com/office/drawing/2014/main" id="{537EB42B-3A74-2047-A557-5CE63A73BA57}"/>
                </a:ext>
              </a:extLst>
            </p:cNvPr>
            <p:cNvCxnSpPr>
              <a:cxnSpLocks/>
            </p:cNvCxnSpPr>
            <p:nvPr/>
          </p:nvCxnSpPr>
          <p:spPr>
            <a:xfrm flipV="1">
              <a:off x="812496" y="2063536"/>
              <a:ext cx="2825226" cy="5326"/>
            </a:xfrm>
            <a:prstGeom prst="line">
              <a:avLst/>
            </a:prstGeom>
            <a:ln w="19050"/>
          </p:spPr>
          <p:style>
            <a:lnRef idx="1">
              <a:schemeClr val="dk1"/>
            </a:lnRef>
            <a:fillRef idx="0">
              <a:schemeClr val="dk1"/>
            </a:fillRef>
            <a:effectRef idx="0">
              <a:schemeClr val="dk1"/>
            </a:effectRef>
            <a:fontRef idx="minor">
              <a:schemeClr val="tx1"/>
            </a:fontRef>
          </p:style>
        </p:cxnSp>
        <p:pic>
          <p:nvPicPr>
            <p:cNvPr id="12" name="図 11" descr="アイコン&#10;&#10;自動的に生成された説明">
              <a:extLst>
                <a:ext uri="{FF2B5EF4-FFF2-40B4-BE49-F238E27FC236}">
                  <a16:creationId xmlns:a16="http://schemas.microsoft.com/office/drawing/2014/main" id="{27A204FF-68E1-5C41-A1C5-6361D81310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646" y="1392993"/>
              <a:ext cx="741363" cy="741363"/>
            </a:xfrm>
            <a:prstGeom prst="rect">
              <a:avLst/>
            </a:prstGeom>
          </p:spPr>
        </p:pic>
      </p:grpSp>
      <p:sp>
        <p:nvSpPr>
          <p:cNvPr id="13" name="正方形/長方形 12">
            <a:extLst>
              <a:ext uri="{FF2B5EF4-FFF2-40B4-BE49-F238E27FC236}">
                <a16:creationId xmlns:a16="http://schemas.microsoft.com/office/drawing/2014/main" id="{5A88BBFD-6A78-CA4A-8BFD-CDEEF47BEA4F}"/>
              </a:ext>
            </a:extLst>
          </p:cNvPr>
          <p:cNvSpPr/>
          <p:nvPr/>
        </p:nvSpPr>
        <p:spPr>
          <a:xfrm>
            <a:off x="994778" y="722312"/>
            <a:ext cx="1901483" cy="461665"/>
          </a:xfrm>
          <a:prstGeom prst="rect">
            <a:avLst/>
          </a:prstGeom>
        </p:spPr>
        <p:txBody>
          <a:bodyPr wrap="none">
            <a:spAutoFit/>
          </a:bodyPr>
          <a:lstStyle/>
          <a:p>
            <a:pPr marL="285750" indent="-285750">
              <a:buFont typeface="Wingdings" pitchFamily="2" charset="2"/>
              <a:buChar char="Ø"/>
            </a:pPr>
            <a:r>
              <a:rPr lang="ja-JP" altLang="en-US" sz="2400">
                <a:solidFill>
                  <a:prstClr val="black"/>
                </a:solidFill>
                <a:latin typeface="HGPMinchoE" panose="02020900000000000000" pitchFamily="18" charset="-128"/>
                <a:ea typeface="HGPMinchoE" panose="02020900000000000000" pitchFamily="18" charset="-128"/>
              </a:rPr>
              <a:t>適切に繋ぐ</a:t>
            </a:r>
          </a:p>
        </p:txBody>
      </p:sp>
    </p:spTree>
    <p:extLst>
      <p:ext uri="{BB962C8B-B14F-4D97-AF65-F5344CB8AC3E}">
        <p14:creationId xmlns:p14="http://schemas.microsoft.com/office/powerpoint/2010/main" val="2747622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グラフィカル ユーザー インターフェイス, テキスト, アプリケーション, メール&#10;&#10;自動的に生成された説明">
            <a:extLst>
              <a:ext uri="{FF2B5EF4-FFF2-40B4-BE49-F238E27FC236}">
                <a16:creationId xmlns:a16="http://schemas.microsoft.com/office/drawing/2014/main" id="{B7DD8FA2-EA62-AB40-B410-AF9408883FF1}"/>
              </a:ext>
            </a:extLst>
          </p:cNvPr>
          <p:cNvPicPr>
            <a:picLocks noChangeAspect="1"/>
          </p:cNvPicPr>
          <p:nvPr/>
        </p:nvPicPr>
        <p:blipFill>
          <a:blip r:embed="rId3"/>
          <a:stretch>
            <a:fillRect/>
          </a:stretch>
        </p:blipFill>
        <p:spPr>
          <a:xfrm>
            <a:off x="293859" y="2075675"/>
            <a:ext cx="11257009" cy="4559300"/>
          </a:xfrm>
          <a:prstGeom prst="rect">
            <a:avLst/>
          </a:prstGeom>
          <a:ln>
            <a:noFill/>
          </a:ln>
          <a:effectLst>
            <a:outerShdw blurRad="292100" dist="139700" dir="2700000" algn="tl" rotWithShape="0">
              <a:srgbClr val="333333">
                <a:alpha val="65000"/>
              </a:srgbClr>
            </a:outerShdw>
          </a:effectLst>
        </p:spPr>
      </p:pic>
      <p:sp>
        <p:nvSpPr>
          <p:cNvPr id="9" name="テキスト ボックス 8">
            <a:extLst>
              <a:ext uri="{FF2B5EF4-FFF2-40B4-BE49-F238E27FC236}">
                <a16:creationId xmlns:a16="http://schemas.microsoft.com/office/drawing/2014/main" id="{71444894-8943-D341-A7AD-0B4113029E2A}"/>
              </a:ext>
            </a:extLst>
          </p:cNvPr>
          <p:cNvSpPr txBox="1"/>
          <p:nvPr/>
        </p:nvSpPr>
        <p:spPr>
          <a:xfrm>
            <a:off x="0" y="-198260"/>
            <a:ext cx="10612315" cy="1052981"/>
          </a:xfrm>
          <a:prstGeom prst="rect">
            <a:avLst/>
          </a:prstGeom>
          <a:noFill/>
        </p:spPr>
        <p:txBody>
          <a:bodyPr wrap="square" rtlCol="0">
            <a:spAutoFit/>
          </a:bodyPr>
          <a:lstStyle/>
          <a:p>
            <a:pPr>
              <a:lnSpc>
                <a:spcPct val="200000"/>
              </a:lnSpc>
            </a:pPr>
            <a:r>
              <a:rPr kumimoji="1" lang="en-US" altLang="ja-JP" sz="3600" b="1" dirty="0">
                <a:latin typeface="+mj-ea"/>
                <a:ea typeface="+mj-ea"/>
              </a:rPr>
              <a:t>【</a:t>
            </a:r>
            <a:r>
              <a:rPr kumimoji="1" lang="ja-JP" altLang="en-US" sz="3600" b="1">
                <a:latin typeface="+mj-ea"/>
                <a:ea typeface="+mj-ea"/>
              </a:rPr>
              <a:t>本スライドの参考文献</a:t>
            </a:r>
            <a:r>
              <a:rPr kumimoji="1" lang="en-US" altLang="ja-JP" sz="3600" b="1" dirty="0">
                <a:latin typeface="+mj-ea"/>
                <a:ea typeface="+mj-ea"/>
              </a:rPr>
              <a:t>】</a:t>
            </a:r>
            <a:endParaRPr lang="en-US" altLang="ja-JP" dirty="0"/>
          </a:p>
        </p:txBody>
      </p:sp>
      <p:sp>
        <p:nvSpPr>
          <p:cNvPr id="10" name="正方形/長方形 9">
            <a:extLst>
              <a:ext uri="{FF2B5EF4-FFF2-40B4-BE49-F238E27FC236}">
                <a16:creationId xmlns:a16="http://schemas.microsoft.com/office/drawing/2014/main" id="{E48B0D8A-D918-AD41-B307-8A6E55D4B3CD}"/>
              </a:ext>
            </a:extLst>
          </p:cNvPr>
          <p:cNvSpPr/>
          <p:nvPr/>
        </p:nvSpPr>
        <p:spPr>
          <a:xfrm>
            <a:off x="293860" y="933841"/>
            <a:ext cx="11576561" cy="943528"/>
          </a:xfrm>
          <a:prstGeom prst="rect">
            <a:avLst/>
          </a:prstGeom>
        </p:spPr>
        <p:txBody>
          <a:bodyPr wrap="square">
            <a:spAutoFit/>
          </a:bodyPr>
          <a:lstStyle/>
          <a:p>
            <a:pPr>
              <a:lnSpc>
                <a:spcPct val="150000"/>
              </a:lnSpc>
            </a:pPr>
            <a:r>
              <a:rPr lang="ja-JP" altLang="en-US" sz="2000">
                <a:latin typeface="MS Mincho" panose="02020609040205080304" pitchFamily="49" charset="-128"/>
                <a:ea typeface="MS Mincho" panose="02020609040205080304" pitchFamily="49" charset="-128"/>
              </a:rPr>
              <a:t>倉島保美</a:t>
            </a:r>
            <a:r>
              <a:rPr lang="en-US" altLang="ja-JP" sz="2000" dirty="0">
                <a:latin typeface="MS Mincho" panose="02020609040205080304" pitchFamily="49" charset="-128"/>
                <a:ea typeface="MS Mincho" panose="02020609040205080304" pitchFamily="49" charset="-128"/>
              </a:rPr>
              <a:t> (</a:t>
            </a:r>
            <a:r>
              <a:rPr lang="en-US" altLang="ja-JP" sz="2000" dirty="0">
                <a:latin typeface="Times New Roman" panose="02020603050405020304" pitchFamily="18" charset="0"/>
                <a:ea typeface="MS Mincho" panose="02020609040205080304" pitchFamily="49" charset="-128"/>
                <a:cs typeface="Times New Roman" panose="02020603050405020304" pitchFamily="18" charset="0"/>
              </a:rPr>
              <a:t>2012</a:t>
            </a:r>
            <a:r>
              <a:rPr lang="en-US" altLang="ja-JP" sz="2000" dirty="0">
                <a:latin typeface="MS Mincho" panose="02020609040205080304" pitchFamily="49" charset="-128"/>
                <a:ea typeface="MS Mincho" panose="02020609040205080304" pitchFamily="49" charset="-128"/>
              </a:rPr>
              <a:t>). 『</a:t>
            </a:r>
            <a:r>
              <a:rPr lang="ja-JP" altLang="en-US" sz="2000">
                <a:latin typeface="MS Mincho" panose="02020609040205080304" pitchFamily="49" charset="-128"/>
                <a:ea typeface="MS Mincho" panose="02020609040205080304" pitchFamily="49" charset="-128"/>
              </a:rPr>
              <a:t>論理が伝わる世界標準の「書く技術」：「パラグラフ・ライティング」入門</a:t>
            </a:r>
            <a:r>
              <a:rPr lang="en-US" altLang="ja-JP" sz="2000" dirty="0">
                <a:latin typeface="MS Mincho" panose="02020609040205080304" pitchFamily="49" charset="-128"/>
                <a:ea typeface="MS Mincho" panose="02020609040205080304" pitchFamily="49" charset="-128"/>
              </a:rPr>
              <a:t>』 </a:t>
            </a:r>
            <a:r>
              <a:rPr lang="ja-JP" altLang="en-US" sz="2000">
                <a:latin typeface="MS Mincho" panose="02020609040205080304" pitchFamily="49" charset="-128"/>
                <a:ea typeface="MS Mincho" panose="02020609040205080304" pitchFamily="49" charset="-128"/>
              </a:rPr>
              <a:t>講談社</a:t>
            </a:r>
            <a:r>
              <a:rPr lang="en-US" altLang="ja-JP" sz="2000" dirty="0">
                <a:latin typeface="MS Mincho" panose="02020609040205080304" pitchFamily="49" charset="-128"/>
                <a:ea typeface="MS Mincho" panose="02020609040205080304" pitchFamily="49" charset="-128"/>
              </a:rPr>
              <a:t>.</a:t>
            </a:r>
            <a:r>
              <a:rPr lang="ja-JP" altLang="en-US" sz="2000">
                <a:latin typeface="MS Mincho" panose="02020609040205080304" pitchFamily="49" charset="-128"/>
                <a:ea typeface="MS Mincho" panose="02020609040205080304" pitchFamily="49" charset="-128"/>
              </a:rPr>
              <a:t> </a:t>
            </a:r>
          </a:p>
        </p:txBody>
      </p:sp>
      <p:sp>
        <p:nvSpPr>
          <p:cNvPr id="2" name="円/楕円 1">
            <a:extLst>
              <a:ext uri="{FF2B5EF4-FFF2-40B4-BE49-F238E27FC236}">
                <a16:creationId xmlns:a16="http://schemas.microsoft.com/office/drawing/2014/main" id="{C3DC6C80-C0E8-214C-90DF-B59A5053B08C}"/>
              </a:ext>
            </a:extLst>
          </p:cNvPr>
          <p:cNvSpPr/>
          <p:nvPr/>
        </p:nvSpPr>
        <p:spPr>
          <a:xfrm>
            <a:off x="1912883" y="5924160"/>
            <a:ext cx="1471448" cy="5502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線吹き出し 1 (枠付き) 6">
            <a:extLst>
              <a:ext uri="{FF2B5EF4-FFF2-40B4-BE49-F238E27FC236}">
                <a16:creationId xmlns:a16="http://schemas.microsoft.com/office/drawing/2014/main" id="{10E2FAFB-0D95-9E43-9A44-801B71FC34EC}"/>
              </a:ext>
            </a:extLst>
          </p:cNvPr>
          <p:cNvSpPr/>
          <p:nvPr/>
        </p:nvSpPr>
        <p:spPr>
          <a:xfrm>
            <a:off x="5223641" y="4049000"/>
            <a:ext cx="4435366" cy="775247"/>
          </a:xfrm>
          <a:prstGeom prst="borderCallout1">
            <a:avLst>
              <a:gd name="adj1" fmla="val 98990"/>
              <a:gd name="adj2" fmla="val 521"/>
              <a:gd name="adj3" fmla="val 254455"/>
              <a:gd name="adj4" fmla="val -44279"/>
            </a:avLst>
          </a:prstGeom>
          <a:solidFill>
            <a:schemeClr val="bg1"/>
          </a:solidFill>
          <a:ln w="28575"/>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a:ln w="9525">
                  <a:solidFill>
                    <a:schemeClr val="bg1"/>
                  </a:solidFill>
                  <a:prstDash val="solid"/>
                </a:ln>
                <a:solidFill>
                  <a:srgbClr val="FF0000"/>
                </a:solidFill>
                <a:effectLst>
                  <a:outerShdw blurRad="12700" dist="38100" dir="2700000" algn="tl" rotWithShape="0">
                    <a:schemeClr val="bg1">
                      <a:lumMod val="50000"/>
                    </a:schemeClr>
                  </a:outerShdw>
                </a:effectLst>
                <a:latin typeface="HGPSoeiKakugothicUB" panose="020B0900000000000000" pitchFamily="34" charset="-128"/>
                <a:ea typeface="HGPSoeiKakugothicUB" panose="020B0900000000000000" pitchFamily="34" charset="-128"/>
              </a:rPr>
              <a:t>オンラインで読める！</a:t>
            </a:r>
          </a:p>
        </p:txBody>
      </p:sp>
    </p:spTree>
    <p:extLst>
      <p:ext uri="{BB962C8B-B14F-4D97-AF65-F5344CB8AC3E}">
        <p14:creationId xmlns:p14="http://schemas.microsoft.com/office/powerpoint/2010/main" val="5430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061"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8"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3"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5"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6"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1"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3"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4"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5"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pic>
        <p:nvPicPr>
          <p:cNvPr id="10" name="図 9" descr="白いノートブックとカラー鉛筆">
            <a:extLst>
              <a:ext uri="{FF2B5EF4-FFF2-40B4-BE49-F238E27FC236}">
                <a16:creationId xmlns:a16="http://schemas.microsoft.com/office/drawing/2014/main" id="{A43E49DC-C406-EF44-A44A-9A8B99F847A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43313"/>
          <a:stretch/>
        </p:blipFill>
        <p:spPr>
          <a:xfrm>
            <a:off x="20" y="2872"/>
            <a:ext cx="12191980" cy="4595954"/>
          </a:xfrm>
          <a:custGeom>
            <a:avLst/>
            <a:gdLst/>
            <a:ahLst/>
            <a:cxnLst/>
            <a:rect l="l" t="t" r="r" b="b"/>
            <a:pathLst>
              <a:path w="12192000" h="4621300">
                <a:moveTo>
                  <a:pt x="0" y="0"/>
                </a:moveTo>
                <a:lnTo>
                  <a:pt x="12192000" y="0"/>
                </a:lnTo>
                <a:lnTo>
                  <a:pt x="12192000" y="3104412"/>
                </a:lnTo>
                <a:lnTo>
                  <a:pt x="12192000" y="3296537"/>
                </a:lnTo>
                <a:lnTo>
                  <a:pt x="12192000" y="4272355"/>
                </a:lnTo>
                <a:lnTo>
                  <a:pt x="12113803" y="4280638"/>
                </a:lnTo>
                <a:cubicBezTo>
                  <a:pt x="10139508" y="4478587"/>
                  <a:pt x="8237152" y="4571590"/>
                  <a:pt x="6753597" y="4604195"/>
                </a:cubicBezTo>
                <a:cubicBezTo>
                  <a:pt x="4940362" y="4644044"/>
                  <a:pt x="2657278" y="4624714"/>
                  <a:pt x="400746" y="4432852"/>
                </a:cubicBezTo>
                <a:lnTo>
                  <a:pt x="0" y="4395876"/>
                </a:lnTo>
                <a:lnTo>
                  <a:pt x="0" y="3296537"/>
                </a:lnTo>
                <a:lnTo>
                  <a:pt x="0" y="3104412"/>
                </a:lnTo>
                <a:close/>
              </a:path>
            </a:pathLst>
          </a:custGeom>
        </p:spPr>
      </p:pic>
      <p:sp>
        <p:nvSpPr>
          <p:cNvPr id="6" name="テキスト ボックス 5">
            <a:extLst>
              <a:ext uri="{FF2B5EF4-FFF2-40B4-BE49-F238E27FC236}">
                <a16:creationId xmlns:a16="http://schemas.microsoft.com/office/drawing/2014/main" id="{C4122578-F7D2-4642-ABA9-26731BE18ED9}"/>
              </a:ext>
            </a:extLst>
          </p:cNvPr>
          <p:cNvSpPr txBox="1"/>
          <p:nvPr/>
        </p:nvSpPr>
        <p:spPr>
          <a:xfrm>
            <a:off x="1964588" y="4503639"/>
            <a:ext cx="5566597" cy="1770300"/>
          </a:xfrm>
          <a:prstGeom prst="rect">
            <a:avLst/>
          </a:prstGeom>
        </p:spPr>
        <p:txBody>
          <a:bodyPr vert="horz" lIns="91440" tIns="45720" rIns="91440" bIns="45720" rtlCol="0" anchor="ctr">
            <a:normAutofit/>
          </a:bodyPr>
          <a:lstStyle/>
          <a:p>
            <a:pPr>
              <a:lnSpc>
                <a:spcPct val="90000"/>
              </a:lnSpc>
              <a:spcAft>
                <a:spcPts val="600"/>
              </a:spcAft>
            </a:pPr>
            <a:r>
              <a:rPr kumimoji="1" lang="ja-JP" altLang="en-US" sz="3600">
                <a:latin typeface="HGPMinchoE" panose="02020900000000000000" pitchFamily="18" charset="-128"/>
                <a:ea typeface="HGPMinchoE" panose="02020900000000000000" pitchFamily="18" charset="-128"/>
              </a:rPr>
              <a:t>ご清聴ありがとうございます</a:t>
            </a:r>
          </a:p>
        </p:txBody>
      </p:sp>
    </p:spTree>
    <p:extLst>
      <p:ext uri="{BB962C8B-B14F-4D97-AF65-F5344CB8AC3E}">
        <p14:creationId xmlns:p14="http://schemas.microsoft.com/office/powerpoint/2010/main" val="367911926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34E4257-F375-B648-954F-8F88560F9955}"/>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buClr>
                <a:schemeClr val="bg1"/>
              </a:buClr>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なぜパラグラフなの？</a:t>
            </a:r>
            <a:br>
              <a:rPr lang="en-US" altLang="ja-JP" sz="3600" dirty="0">
                <a:latin typeface="HGPSoeiKakugothicUB" panose="020B0900000000000000" pitchFamily="34" charset="-128"/>
                <a:ea typeface="HGPSoeiKakugothicUB" panose="020B0900000000000000" pitchFamily="34" charset="-128"/>
              </a:rPr>
            </a:br>
            <a:endParaRPr lang="en-US" altLang="ja-JP" sz="3600" dirty="0">
              <a:latin typeface="HGPSoeiKakugothicUB" panose="020B0900000000000000" pitchFamily="34" charset="-128"/>
              <a:ea typeface="HGPSoeiKakugothicUB" panose="020B0900000000000000" pitchFamily="34" charset="-128"/>
            </a:endParaRPr>
          </a:p>
        </p:txBody>
      </p:sp>
      <p:sp>
        <p:nvSpPr>
          <p:cNvPr id="5" name="テキスト ボックス 4">
            <a:extLst>
              <a:ext uri="{FF2B5EF4-FFF2-40B4-BE49-F238E27FC236}">
                <a16:creationId xmlns:a16="http://schemas.microsoft.com/office/drawing/2014/main" id="{95A71260-2EE7-6545-BB35-9AF99C60B19F}"/>
              </a:ext>
            </a:extLst>
          </p:cNvPr>
          <p:cNvSpPr txBox="1"/>
          <p:nvPr/>
        </p:nvSpPr>
        <p:spPr>
          <a:xfrm>
            <a:off x="1653687" y="1714380"/>
            <a:ext cx="9395564" cy="461665"/>
          </a:xfrm>
          <a:prstGeom prst="rect">
            <a:avLst/>
          </a:prstGeom>
          <a:noFill/>
        </p:spPr>
        <p:txBody>
          <a:bodyPr wrap="square" rtlCol="0">
            <a:spAutoFit/>
          </a:bodyPr>
          <a:lstStyle/>
          <a:p>
            <a:r>
              <a:rPr lang="ja-JP" altLang="en-US" sz="2400" dirty="0">
                <a:latin typeface="HGPMinchoE" panose="02020900000000000000" pitchFamily="18" charset="-128"/>
                <a:ea typeface="HGPMinchoE" panose="02020900000000000000" pitchFamily="18" charset="-128"/>
              </a:rPr>
              <a:t>パラグラフ</a:t>
            </a:r>
            <a:r>
              <a:rPr lang="ja-JP" altLang="en-US" dirty="0">
                <a:latin typeface="MS Mincho" panose="02020609040205080304" pitchFamily="49" charset="-128"/>
                <a:ea typeface="MS Mincho" panose="02020609040205080304" pitchFamily="49" charset="-128"/>
              </a:rPr>
              <a:t>とは、１つ</a:t>
            </a:r>
            <a:r>
              <a:rPr lang="ja-JP" altLang="en-US">
                <a:latin typeface="MS Mincho" panose="02020609040205080304" pitchFamily="49" charset="-128"/>
                <a:ea typeface="MS Mincho" panose="02020609040205080304" pitchFamily="49" charset="-128"/>
              </a:rPr>
              <a:t>の</a:t>
            </a:r>
            <a:r>
              <a:rPr lang="ja-JP" altLang="en-US" sz="2400">
                <a:latin typeface="HGPMinchoE" panose="02020900000000000000" pitchFamily="18" charset="-128"/>
                <a:ea typeface="HGPMinchoE" panose="02020900000000000000" pitchFamily="18" charset="-128"/>
              </a:rPr>
              <a:t>話題</a:t>
            </a:r>
            <a:r>
              <a:rPr lang="ja-JP" altLang="en-US">
                <a:latin typeface="MS Mincho" panose="02020609040205080304" pitchFamily="49" charset="-128"/>
                <a:ea typeface="MS Mincho" panose="02020609040205080304" pitchFamily="49" charset="-128"/>
              </a:rPr>
              <a:t>（トピック）を</a:t>
            </a:r>
            <a:r>
              <a:rPr lang="ja-JP" altLang="en-US" dirty="0">
                <a:latin typeface="MS Mincho" panose="02020609040205080304" pitchFamily="49" charset="-128"/>
                <a:ea typeface="MS Mincho" panose="02020609040205080304" pitchFamily="49" charset="-128"/>
              </a:rPr>
              <a:t>１つ</a:t>
            </a:r>
            <a:r>
              <a:rPr lang="ja-JP" altLang="en-US">
                <a:latin typeface="MS Mincho" panose="02020609040205080304" pitchFamily="49" charset="-128"/>
                <a:ea typeface="MS Mincho" panose="02020609040205080304" pitchFamily="49" charset="-128"/>
              </a:rPr>
              <a:t>の</a:t>
            </a:r>
            <a:r>
              <a:rPr lang="ja-JP" altLang="en-US" sz="2400">
                <a:latin typeface="HGPMinchoE" panose="02020900000000000000" pitchFamily="18" charset="-128"/>
                <a:ea typeface="HGPMinchoE" panose="02020900000000000000" pitchFamily="18" charset="-128"/>
              </a:rPr>
              <a:t>レイアウトの固まり</a:t>
            </a:r>
            <a:r>
              <a:rPr lang="ja-JP" altLang="en-US" dirty="0">
                <a:latin typeface="MS Mincho" panose="02020609040205080304" pitchFamily="49" charset="-128"/>
                <a:ea typeface="MS Mincho" panose="02020609040205080304" pitchFamily="49" charset="-128"/>
              </a:rPr>
              <a:t>で表現する。</a:t>
            </a:r>
            <a:endParaRPr lang="en-US" altLang="ja-JP" dirty="0">
              <a:latin typeface="MS Mincho" panose="02020609040205080304" pitchFamily="49" charset="-128"/>
              <a:ea typeface="MS Mincho" panose="02020609040205080304" pitchFamily="49" charset="-128"/>
            </a:endParaRPr>
          </a:p>
        </p:txBody>
      </p:sp>
      <p:sp>
        <p:nvSpPr>
          <p:cNvPr id="6" name="正方形/長方形 5">
            <a:extLst>
              <a:ext uri="{FF2B5EF4-FFF2-40B4-BE49-F238E27FC236}">
                <a16:creationId xmlns:a16="http://schemas.microsoft.com/office/drawing/2014/main" id="{1DFF1FC1-7448-9740-ABF8-09CD48A525E5}"/>
              </a:ext>
            </a:extLst>
          </p:cNvPr>
          <p:cNvSpPr/>
          <p:nvPr/>
        </p:nvSpPr>
        <p:spPr>
          <a:xfrm>
            <a:off x="994778" y="722312"/>
            <a:ext cx="2395207" cy="461665"/>
          </a:xfrm>
          <a:prstGeom prst="rect">
            <a:avLst/>
          </a:prstGeom>
        </p:spPr>
        <p:txBody>
          <a:bodyPr wrap="none">
            <a:spAutoFit/>
          </a:bodyPr>
          <a:lstStyle/>
          <a:p>
            <a:pPr marL="342900" indent="-342900">
              <a:buFont typeface="Wingdings" pitchFamily="2" charset="2"/>
              <a:buChar char="Ø"/>
            </a:pPr>
            <a:r>
              <a:rPr lang="ja-JP" altLang="en-US" sz="2400" u="sng">
                <a:latin typeface="HGPMinchoE" panose="02020900000000000000" pitchFamily="18" charset="-128"/>
                <a:ea typeface="HGPMinchoE" panose="02020900000000000000" pitchFamily="18" charset="-128"/>
              </a:rPr>
              <a:t>パラグラフとは</a:t>
            </a:r>
            <a:endParaRPr lang="en-US" altLang="ja-JP" sz="2400" u="sng" dirty="0">
              <a:latin typeface="HGPMinchoE" panose="02020900000000000000" pitchFamily="18" charset="-128"/>
              <a:ea typeface="HGPMinchoE" panose="02020900000000000000" pitchFamily="18" charset="-128"/>
            </a:endParaRPr>
          </a:p>
        </p:txBody>
      </p:sp>
      <p:grpSp>
        <p:nvGrpSpPr>
          <p:cNvPr id="35" name="グループ化 34">
            <a:extLst>
              <a:ext uri="{FF2B5EF4-FFF2-40B4-BE49-F238E27FC236}">
                <a16:creationId xmlns:a16="http://schemas.microsoft.com/office/drawing/2014/main" id="{04CA7FE6-60F7-CE49-AD6F-E11C0030ADA8}"/>
              </a:ext>
            </a:extLst>
          </p:cNvPr>
          <p:cNvGrpSpPr/>
          <p:nvPr/>
        </p:nvGrpSpPr>
        <p:grpSpPr>
          <a:xfrm>
            <a:off x="2353546" y="2482257"/>
            <a:ext cx="7484907" cy="3528397"/>
            <a:chOff x="872357" y="2564524"/>
            <a:chExt cx="5927835" cy="3653431"/>
          </a:xfrm>
        </p:grpSpPr>
        <p:grpSp>
          <p:nvGrpSpPr>
            <p:cNvPr id="21" name="グループ化 20">
              <a:extLst>
                <a:ext uri="{FF2B5EF4-FFF2-40B4-BE49-F238E27FC236}">
                  <a16:creationId xmlns:a16="http://schemas.microsoft.com/office/drawing/2014/main" id="{A1389CE6-0AA6-FE4D-A22D-D61C682746F6}"/>
                </a:ext>
              </a:extLst>
            </p:cNvPr>
            <p:cNvGrpSpPr/>
            <p:nvPr/>
          </p:nvGrpSpPr>
          <p:grpSpPr>
            <a:xfrm>
              <a:off x="872357" y="2564524"/>
              <a:ext cx="5927835" cy="3653431"/>
              <a:chOff x="798785" y="2936555"/>
              <a:chExt cx="5927835" cy="3653431"/>
            </a:xfrm>
          </p:grpSpPr>
          <p:sp>
            <p:nvSpPr>
              <p:cNvPr id="19" name="正方形/長方形 18">
                <a:extLst>
                  <a:ext uri="{FF2B5EF4-FFF2-40B4-BE49-F238E27FC236}">
                    <a16:creationId xmlns:a16="http://schemas.microsoft.com/office/drawing/2014/main" id="{B2AD2648-5D50-4E44-BAC4-14B6D4517913}"/>
                  </a:ext>
                </a:extLst>
              </p:cNvPr>
              <p:cNvSpPr/>
              <p:nvPr/>
            </p:nvSpPr>
            <p:spPr>
              <a:xfrm>
                <a:off x="798785" y="2936555"/>
                <a:ext cx="5927835" cy="3653431"/>
              </a:xfrm>
              <a:prstGeom prst="rect">
                <a:avLst/>
              </a:prstGeom>
              <a:noFill/>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8" name="グループ化 17">
                <a:extLst>
                  <a:ext uri="{FF2B5EF4-FFF2-40B4-BE49-F238E27FC236}">
                    <a16:creationId xmlns:a16="http://schemas.microsoft.com/office/drawing/2014/main" id="{1E06F960-5BEF-6C41-AA29-2D785A7D2A6D}"/>
                  </a:ext>
                </a:extLst>
              </p:cNvPr>
              <p:cNvGrpSpPr/>
              <p:nvPr/>
            </p:nvGrpSpPr>
            <p:grpSpPr>
              <a:xfrm>
                <a:off x="1019503" y="3798332"/>
                <a:ext cx="3962400" cy="2085181"/>
                <a:chOff x="767255" y="3429000"/>
                <a:chExt cx="3962400" cy="2085181"/>
              </a:xfrm>
            </p:grpSpPr>
            <p:sp>
              <p:nvSpPr>
                <p:cNvPr id="8" name="正方形/長方形 7">
                  <a:extLst>
                    <a:ext uri="{FF2B5EF4-FFF2-40B4-BE49-F238E27FC236}">
                      <a16:creationId xmlns:a16="http://schemas.microsoft.com/office/drawing/2014/main" id="{7BB91FD1-0B93-4441-8F9D-0F3334A4B64E}"/>
                    </a:ext>
                  </a:extLst>
                </p:cNvPr>
                <p:cNvSpPr>
                  <a:spLocks/>
                </p:cNvSpPr>
                <p:nvPr/>
              </p:nvSpPr>
              <p:spPr>
                <a:xfrm>
                  <a:off x="935421" y="3429000"/>
                  <a:ext cx="2333295" cy="21809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3BE10AA-120F-8C47-AD00-7AFF083850BE}"/>
                    </a:ext>
                  </a:extLst>
                </p:cNvPr>
                <p:cNvSpPr>
                  <a:spLocks/>
                </p:cNvSpPr>
                <p:nvPr/>
              </p:nvSpPr>
              <p:spPr>
                <a:xfrm>
                  <a:off x="3416320" y="3429000"/>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19476CD-798F-A541-AACE-D1F136F57CA8}"/>
                    </a:ext>
                  </a:extLst>
                </p:cNvPr>
                <p:cNvSpPr>
                  <a:spLocks/>
                </p:cNvSpPr>
                <p:nvPr/>
              </p:nvSpPr>
              <p:spPr>
                <a:xfrm>
                  <a:off x="767255" y="3896705"/>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EC15B41D-3A4E-5043-9ABA-0053DE755C19}"/>
                    </a:ext>
                  </a:extLst>
                </p:cNvPr>
                <p:cNvSpPr>
                  <a:spLocks/>
                </p:cNvSpPr>
                <p:nvPr/>
              </p:nvSpPr>
              <p:spPr>
                <a:xfrm>
                  <a:off x="2638097" y="3896705"/>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AC8C3A1-E073-324F-81B9-7D20A1038010}"/>
                    </a:ext>
                  </a:extLst>
                </p:cNvPr>
                <p:cNvSpPr>
                  <a:spLocks/>
                </p:cNvSpPr>
                <p:nvPr/>
              </p:nvSpPr>
              <p:spPr>
                <a:xfrm>
                  <a:off x="767255" y="4374926"/>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AF6CAA3-9A9B-D348-A9E5-73DEE0FF0CC3}"/>
                    </a:ext>
                  </a:extLst>
                </p:cNvPr>
                <p:cNvSpPr>
                  <a:spLocks/>
                </p:cNvSpPr>
                <p:nvPr/>
              </p:nvSpPr>
              <p:spPr>
                <a:xfrm>
                  <a:off x="2251839" y="4374924"/>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C8BE7F86-57DB-4E4A-A724-606DA6445AFE}"/>
                    </a:ext>
                  </a:extLst>
                </p:cNvPr>
                <p:cNvSpPr>
                  <a:spLocks/>
                </p:cNvSpPr>
                <p:nvPr/>
              </p:nvSpPr>
              <p:spPr>
                <a:xfrm>
                  <a:off x="767255" y="4842630"/>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317288CE-3B92-7245-ACA6-31281EBE21AD}"/>
                    </a:ext>
                  </a:extLst>
                </p:cNvPr>
                <p:cNvSpPr>
                  <a:spLocks/>
                </p:cNvSpPr>
                <p:nvPr/>
              </p:nvSpPr>
              <p:spPr>
                <a:xfrm>
                  <a:off x="3712779" y="4842630"/>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63C19AE-6084-2846-8473-04FBEA8A2871}"/>
                    </a:ext>
                  </a:extLst>
                </p:cNvPr>
                <p:cNvSpPr>
                  <a:spLocks/>
                </p:cNvSpPr>
                <p:nvPr/>
              </p:nvSpPr>
              <p:spPr>
                <a:xfrm>
                  <a:off x="767255" y="5290830"/>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sp>
          <p:nvSpPr>
            <p:cNvPr id="20" name="テキスト ボックス 19">
              <a:extLst>
                <a:ext uri="{FF2B5EF4-FFF2-40B4-BE49-F238E27FC236}">
                  <a16:creationId xmlns:a16="http://schemas.microsoft.com/office/drawing/2014/main" id="{C8D9EBC4-346B-BB48-80DB-8E0C2FA24645}"/>
                </a:ext>
              </a:extLst>
            </p:cNvPr>
            <p:cNvSpPr txBox="1"/>
            <p:nvPr/>
          </p:nvSpPr>
          <p:spPr>
            <a:xfrm>
              <a:off x="1805834" y="5753227"/>
              <a:ext cx="3925901" cy="350551"/>
            </a:xfrm>
            <a:prstGeom prst="rect">
              <a:avLst/>
            </a:prstGeom>
            <a:noFill/>
          </p:spPr>
          <p:txBody>
            <a:bodyPr wrap="square" rtlCol="0">
              <a:spAutoFit/>
            </a:bodyPr>
            <a:lstStyle/>
            <a:p>
              <a:pPr algn="ctr"/>
              <a:r>
                <a:rPr kumimoji="1" lang="ja-JP" altLang="en-US" sz="1600" b="1">
                  <a:latin typeface="+mj-ea"/>
                  <a:ea typeface="+mj-ea"/>
                </a:rPr>
                <a:t>パラグラフ（＝レイアウトの固まり）のイメージ</a:t>
              </a:r>
            </a:p>
          </p:txBody>
        </p:sp>
        <p:sp>
          <p:nvSpPr>
            <p:cNvPr id="23" name="テキスト ボックス 22">
              <a:extLst>
                <a:ext uri="{FF2B5EF4-FFF2-40B4-BE49-F238E27FC236}">
                  <a16:creationId xmlns:a16="http://schemas.microsoft.com/office/drawing/2014/main" id="{BA7C1C92-92E2-5D44-B883-F6B2B1F43B14}"/>
                </a:ext>
              </a:extLst>
            </p:cNvPr>
            <p:cNvSpPr txBox="1"/>
            <p:nvPr/>
          </p:nvSpPr>
          <p:spPr>
            <a:xfrm>
              <a:off x="2687549" y="2715024"/>
              <a:ext cx="1107996" cy="478025"/>
            </a:xfrm>
            <a:prstGeom prst="rect">
              <a:avLst/>
            </a:prstGeom>
            <a:noFill/>
          </p:spPr>
          <p:txBody>
            <a:bodyPr wrap="square" rtlCol="0">
              <a:spAutoFit/>
            </a:bodyPr>
            <a:lstStyle/>
            <a:p>
              <a:pPr algn="ctr"/>
              <a:r>
                <a:rPr kumimoji="1" lang="ja-JP" altLang="en-US" sz="2400"/>
                <a:t>要約文</a:t>
              </a:r>
            </a:p>
          </p:txBody>
        </p:sp>
        <p:cxnSp>
          <p:nvCxnSpPr>
            <p:cNvPr id="25" name="カギ線コネクタ 24">
              <a:extLst>
                <a:ext uri="{FF2B5EF4-FFF2-40B4-BE49-F238E27FC236}">
                  <a16:creationId xmlns:a16="http://schemas.microsoft.com/office/drawing/2014/main" id="{7866661F-016D-2840-AA5A-FADDDB7AF06E}"/>
                </a:ext>
              </a:extLst>
            </p:cNvPr>
            <p:cNvCxnSpPr>
              <a:cxnSpLocks/>
            </p:cNvCxnSpPr>
            <p:nvPr/>
          </p:nvCxnSpPr>
          <p:spPr>
            <a:xfrm flipV="1">
              <a:off x="1576552" y="2926522"/>
              <a:ext cx="1110997" cy="522021"/>
            </a:xfrm>
            <a:prstGeom prst="bentConnector3">
              <a:avLst>
                <a:gd name="adj1" fmla="val 3644"/>
              </a:avLst>
            </a:prstGeom>
            <a:ln w="12700"/>
          </p:spPr>
          <p:style>
            <a:lnRef idx="1">
              <a:schemeClr val="dk1"/>
            </a:lnRef>
            <a:fillRef idx="0">
              <a:schemeClr val="dk1"/>
            </a:fillRef>
            <a:effectRef idx="0">
              <a:schemeClr val="dk1"/>
            </a:effectRef>
            <a:fontRef idx="minor">
              <a:schemeClr val="tx1"/>
            </a:fontRef>
          </p:style>
        </p:cxnSp>
        <p:sp>
          <p:nvSpPr>
            <p:cNvPr id="30" name="右大かっこ 29">
              <a:extLst>
                <a:ext uri="{FF2B5EF4-FFF2-40B4-BE49-F238E27FC236}">
                  <a16:creationId xmlns:a16="http://schemas.microsoft.com/office/drawing/2014/main" id="{2F0CBCF9-5DF6-FD4D-9E2E-65139D0CF2A4}"/>
                </a:ext>
              </a:extLst>
            </p:cNvPr>
            <p:cNvSpPr/>
            <p:nvPr/>
          </p:nvSpPr>
          <p:spPr>
            <a:xfrm>
              <a:off x="5141225" y="3551030"/>
              <a:ext cx="317226" cy="1867088"/>
            </a:xfrm>
            <a:prstGeom prst="rightBracket">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76AA3F44-19EE-394D-A054-50F856FDCD6E}"/>
                </a:ext>
              </a:extLst>
            </p:cNvPr>
            <p:cNvCxnSpPr>
              <a:cxnSpLocks/>
              <a:stCxn id="30" idx="2"/>
            </p:cNvCxnSpPr>
            <p:nvPr/>
          </p:nvCxnSpPr>
          <p:spPr>
            <a:xfrm flipV="1">
              <a:off x="5458451" y="4481272"/>
              <a:ext cx="310768" cy="3302"/>
            </a:xfrm>
            <a:prstGeom prst="line">
              <a:avLst/>
            </a:prstGeom>
            <a:ln w="12700"/>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AC18F6A7-C06D-C14C-BE62-C8D2E14002AE}"/>
                </a:ext>
              </a:extLst>
            </p:cNvPr>
            <p:cNvSpPr txBox="1"/>
            <p:nvPr/>
          </p:nvSpPr>
          <p:spPr>
            <a:xfrm>
              <a:off x="5784222" y="4112100"/>
              <a:ext cx="707036" cy="860445"/>
            </a:xfrm>
            <a:prstGeom prst="rect">
              <a:avLst/>
            </a:prstGeom>
            <a:noFill/>
          </p:spPr>
          <p:txBody>
            <a:bodyPr wrap="square" rtlCol="0">
              <a:spAutoFit/>
            </a:bodyPr>
            <a:lstStyle/>
            <a:p>
              <a:pPr algn="ctr"/>
              <a:r>
                <a:rPr kumimoji="1" lang="ja-JP" altLang="en-US" sz="2400"/>
                <a:t>補足情報</a:t>
              </a:r>
            </a:p>
          </p:txBody>
        </p:sp>
      </p:grpSp>
    </p:spTree>
    <p:extLst>
      <p:ext uri="{BB962C8B-B14F-4D97-AF65-F5344CB8AC3E}">
        <p14:creationId xmlns:p14="http://schemas.microsoft.com/office/powerpoint/2010/main" val="7505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a:extLst>
              <a:ext uri="{FF2B5EF4-FFF2-40B4-BE49-F238E27FC236}">
                <a16:creationId xmlns:a16="http://schemas.microsoft.com/office/drawing/2014/main" id="{8626D50D-3F25-0C4C-A303-47CA05A428DC}"/>
              </a:ext>
            </a:extLst>
          </p:cNvPr>
          <p:cNvSpPr txBox="1"/>
          <p:nvPr/>
        </p:nvSpPr>
        <p:spPr>
          <a:xfrm>
            <a:off x="860691" y="2859395"/>
            <a:ext cx="4453193" cy="3693319"/>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a:latin typeface="+mn-ea"/>
              </a:rPr>
              <a:t>ロジック</a:t>
            </a:r>
            <a:endParaRPr kumimoji="1" lang="en-US" altLang="ja-JP" dirty="0">
              <a:latin typeface="+mn-ea"/>
            </a:endParaRPr>
          </a:p>
          <a:p>
            <a:pPr algn="ctr"/>
            <a:endParaRPr lang="en-US" altLang="ja-JP" dirty="0">
              <a:latin typeface="+mn-ea"/>
            </a:endParaRPr>
          </a:p>
          <a:p>
            <a:pPr algn="ctr"/>
            <a:endParaRPr lang="en-US" altLang="ja-JP" dirty="0">
              <a:latin typeface="+mn-ea"/>
            </a:endParaRPr>
          </a:p>
          <a:p>
            <a:pPr algn="ctr"/>
            <a:endParaRPr lang="en-US" altLang="ja-JP" dirty="0">
              <a:latin typeface="+mn-ea"/>
            </a:endParaRPr>
          </a:p>
          <a:p>
            <a:pPr algn="ctr"/>
            <a:endParaRPr kumimoji="1" lang="en-US" altLang="ja-JP" dirty="0">
              <a:latin typeface="+mn-ea"/>
            </a:endParaRPr>
          </a:p>
          <a:p>
            <a:pPr algn="ctr"/>
            <a:endParaRPr lang="en-US" altLang="ja-JP" dirty="0">
              <a:latin typeface="+mn-ea"/>
            </a:endParaRPr>
          </a:p>
          <a:p>
            <a:pPr algn="ctr"/>
            <a:endParaRPr kumimoji="1" lang="en-US" altLang="ja-JP" dirty="0">
              <a:latin typeface="+mn-ea"/>
            </a:endParaRPr>
          </a:p>
          <a:p>
            <a:pPr algn="ctr"/>
            <a:endParaRPr lang="en-US" altLang="ja-JP" dirty="0">
              <a:latin typeface="+mn-ea"/>
            </a:endParaRPr>
          </a:p>
          <a:p>
            <a:pPr algn="ctr"/>
            <a:endParaRPr kumimoji="1" lang="en-US" altLang="ja-JP" dirty="0">
              <a:latin typeface="+mn-ea"/>
            </a:endParaRPr>
          </a:p>
          <a:p>
            <a:pPr algn="ctr"/>
            <a:endParaRPr lang="en-US" altLang="ja-JP" dirty="0">
              <a:latin typeface="+mn-ea"/>
            </a:endParaRPr>
          </a:p>
          <a:p>
            <a:pPr algn="ctr"/>
            <a:endParaRPr kumimoji="1" lang="en-US" altLang="ja-JP" dirty="0">
              <a:latin typeface="+mn-ea"/>
            </a:endParaRPr>
          </a:p>
          <a:p>
            <a:pPr algn="ctr"/>
            <a:endParaRPr lang="en-US" altLang="ja-JP" dirty="0">
              <a:latin typeface="+mn-ea"/>
            </a:endParaRPr>
          </a:p>
          <a:p>
            <a:pPr algn="ctr"/>
            <a:endParaRPr kumimoji="1" lang="en-US" altLang="ja-JP" dirty="0">
              <a:latin typeface="+mn-ea"/>
            </a:endParaRPr>
          </a:p>
        </p:txBody>
      </p:sp>
      <p:sp>
        <p:nvSpPr>
          <p:cNvPr id="4" name="タイトル 1">
            <a:extLst>
              <a:ext uri="{FF2B5EF4-FFF2-40B4-BE49-F238E27FC236}">
                <a16:creationId xmlns:a16="http://schemas.microsoft.com/office/drawing/2014/main" id="{F34E4257-F375-B648-954F-8F88560F9955}"/>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buClr>
                <a:schemeClr val="bg1"/>
              </a:buClr>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なぜパラグラフなの？</a:t>
            </a:r>
            <a:br>
              <a:rPr lang="en-US" altLang="ja-JP" sz="3600" dirty="0">
                <a:latin typeface="HGPSoeiKakugothicUB" panose="020B0900000000000000" pitchFamily="34" charset="-128"/>
                <a:ea typeface="HGPSoeiKakugothicUB" panose="020B0900000000000000" pitchFamily="34" charset="-128"/>
              </a:rPr>
            </a:br>
            <a:endParaRPr lang="en-US" altLang="ja-JP" sz="3600" dirty="0">
              <a:latin typeface="HGPSoeiKakugothicUB" panose="020B0900000000000000" pitchFamily="34" charset="-128"/>
              <a:ea typeface="HGPSoeiKakugothicUB" panose="020B0900000000000000" pitchFamily="34" charset="-128"/>
            </a:endParaRPr>
          </a:p>
        </p:txBody>
      </p:sp>
      <p:sp>
        <p:nvSpPr>
          <p:cNvPr id="6" name="正方形/長方形 5">
            <a:extLst>
              <a:ext uri="{FF2B5EF4-FFF2-40B4-BE49-F238E27FC236}">
                <a16:creationId xmlns:a16="http://schemas.microsoft.com/office/drawing/2014/main" id="{1DFF1FC1-7448-9740-ABF8-09CD48A525E5}"/>
              </a:ext>
            </a:extLst>
          </p:cNvPr>
          <p:cNvSpPr/>
          <p:nvPr/>
        </p:nvSpPr>
        <p:spPr>
          <a:xfrm>
            <a:off x="994777" y="722312"/>
            <a:ext cx="4793875" cy="461665"/>
          </a:xfrm>
          <a:prstGeom prst="rect">
            <a:avLst/>
          </a:prstGeom>
        </p:spPr>
        <p:txBody>
          <a:bodyPr wrap="square">
            <a:spAutoFit/>
          </a:bodyPr>
          <a:lstStyle/>
          <a:p>
            <a:pPr marL="342900" lvl="0" indent="-342900">
              <a:buFont typeface="Wingdings" pitchFamily="2" charset="2"/>
              <a:buChar char="Ø"/>
            </a:pPr>
            <a:r>
              <a:rPr lang="ja-JP" altLang="en-US" sz="2400" u="sng">
                <a:solidFill>
                  <a:prstClr val="black"/>
                </a:solidFill>
                <a:latin typeface="HGPMinchoE" panose="02020900000000000000" pitchFamily="18" charset="-128"/>
                <a:ea typeface="HGPMinchoE" panose="02020900000000000000" pitchFamily="18" charset="-128"/>
              </a:rPr>
              <a:t>パラグラフ・ライティングとは</a:t>
            </a:r>
            <a:endParaRPr lang="en-US" altLang="ja-JP" sz="2400" u="sng" dirty="0">
              <a:solidFill>
                <a:prstClr val="black"/>
              </a:solidFill>
              <a:latin typeface="HGPMinchoE" panose="02020900000000000000" pitchFamily="18" charset="-128"/>
              <a:ea typeface="HGPMinchoE" panose="02020900000000000000" pitchFamily="18" charset="-128"/>
            </a:endParaRPr>
          </a:p>
        </p:txBody>
      </p:sp>
      <p:grpSp>
        <p:nvGrpSpPr>
          <p:cNvPr id="28" name="グループ化 27">
            <a:extLst>
              <a:ext uri="{FF2B5EF4-FFF2-40B4-BE49-F238E27FC236}">
                <a16:creationId xmlns:a16="http://schemas.microsoft.com/office/drawing/2014/main" id="{2CCD1150-AA02-0C4A-B3F5-777D8961A92D}"/>
              </a:ext>
            </a:extLst>
          </p:cNvPr>
          <p:cNvGrpSpPr/>
          <p:nvPr/>
        </p:nvGrpSpPr>
        <p:grpSpPr>
          <a:xfrm>
            <a:off x="7140664" y="2115974"/>
            <a:ext cx="4022485" cy="4682815"/>
            <a:chOff x="6876865" y="1412000"/>
            <a:chExt cx="4316652" cy="5114924"/>
          </a:xfrm>
        </p:grpSpPr>
        <p:grpSp>
          <p:nvGrpSpPr>
            <p:cNvPr id="45" name="グループ化 44">
              <a:extLst>
                <a:ext uri="{FF2B5EF4-FFF2-40B4-BE49-F238E27FC236}">
                  <a16:creationId xmlns:a16="http://schemas.microsoft.com/office/drawing/2014/main" id="{0B95E2F4-C050-BC43-8FDF-916D13779FDE}"/>
                </a:ext>
              </a:extLst>
            </p:cNvPr>
            <p:cNvGrpSpPr/>
            <p:nvPr/>
          </p:nvGrpSpPr>
          <p:grpSpPr>
            <a:xfrm>
              <a:off x="7125932" y="2001324"/>
              <a:ext cx="3818518" cy="949854"/>
              <a:chOff x="6688949" y="3330152"/>
              <a:chExt cx="3962400" cy="2085181"/>
            </a:xfrm>
          </p:grpSpPr>
          <p:sp>
            <p:nvSpPr>
              <p:cNvPr id="36" name="正方形/長方形 35">
                <a:extLst>
                  <a:ext uri="{FF2B5EF4-FFF2-40B4-BE49-F238E27FC236}">
                    <a16:creationId xmlns:a16="http://schemas.microsoft.com/office/drawing/2014/main" id="{EB593F8F-954A-E544-9D03-20FDCEF49812}"/>
                  </a:ext>
                </a:extLst>
              </p:cNvPr>
              <p:cNvSpPr>
                <a:spLocks/>
              </p:cNvSpPr>
              <p:nvPr/>
            </p:nvSpPr>
            <p:spPr>
              <a:xfrm>
                <a:off x="6857115" y="3330152"/>
                <a:ext cx="2333295" cy="21809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7" name="正方形/長方形 36">
                <a:extLst>
                  <a:ext uri="{FF2B5EF4-FFF2-40B4-BE49-F238E27FC236}">
                    <a16:creationId xmlns:a16="http://schemas.microsoft.com/office/drawing/2014/main" id="{25A80343-81AC-1247-9FE3-F8FAFCECD477}"/>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8" name="正方形/長方形 37">
                <a:extLst>
                  <a:ext uri="{FF2B5EF4-FFF2-40B4-BE49-F238E27FC236}">
                    <a16:creationId xmlns:a16="http://schemas.microsoft.com/office/drawing/2014/main" id="{20FD5F24-7103-C84C-90E9-140B4DFB5B92}"/>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9" name="正方形/長方形 38">
                <a:extLst>
                  <a:ext uri="{FF2B5EF4-FFF2-40B4-BE49-F238E27FC236}">
                    <a16:creationId xmlns:a16="http://schemas.microsoft.com/office/drawing/2014/main" id="{34201363-5B28-D443-AEE1-E2430DCC9783}"/>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0" name="正方形/長方形 39">
                <a:extLst>
                  <a:ext uri="{FF2B5EF4-FFF2-40B4-BE49-F238E27FC236}">
                    <a16:creationId xmlns:a16="http://schemas.microsoft.com/office/drawing/2014/main" id="{D2E97301-0EF9-6442-B192-7B3C2981D3B5}"/>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1" name="正方形/長方形 40">
                <a:extLst>
                  <a:ext uri="{FF2B5EF4-FFF2-40B4-BE49-F238E27FC236}">
                    <a16:creationId xmlns:a16="http://schemas.microsoft.com/office/drawing/2014/main" id="{348A9327-01A5-4346-8B53-7DEE3835E567}"/>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2" name="正方形/長方形 41">
                <a:extLst>
                  <a:ext uri="{FF2B5EF4-FFF2-40B4-BE49-F238E27FC236}">
                    <a16:creationId xmlns:a16="http://schemas.microsoft.com/office/drawing/2014/main" id="{20460E68-2D9B-824A-963F-B5283D799F22}"/>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3" name="正方形/長方形 42">
                <a:extLst>
                  <a:ext uri="{FF2B5EF4-FFF2-40B4-BE49-F238E27FC236}">
                    <a16:creationId xmlns:a16="http://schemas.microsoft.com/office/drawing/2014/main" id="{91E74610-4999-314D-A1E1-512EABE0ED5D}"/>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4" name="正方形/長方形 43">
                <a:extLst>
                  <a:ext uri="{FF2B5EF4-FFF2-40B4-BE49-F238E27FC236}">
                    <a16:creationId xmlns:a16="http://schemas.microsoft.com/office/drawing/2014/main" id="{277BF327-3B2E-9B42-8DF5-C5F3DE0E8B9D}"/>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46" name="グループ化 45">
              <a:extLst>
                <a:ext uri="{FF2B5EF4-FFF2-40B4-BE49-F238E27FC236}">
                  <a16:creationId xmlns:a16="http://schemas.microsoft.com/office/drawing/2014/main" id="{62FFBAEF-8CE0-0F45-BB11-134CD68B3573}"/>
                </a:ext>
              </a:extLst>
            </p:cNvPr>
            <p:cNvGrpSpPr/>
            <p:nvPr/>
          </p:nvGrpSpPr>
          <p:grpSpPr>
            <a:xfrm>
              <a:off x="7125932" y="3145922"/>
              <a:ext cx="3818518" cy="949854"/>
              <a:chOff x="6688949" y="3330152"/>
              <a:chExt cx="3962400" cy="2085181"/>
            </a:xfrm>
          </p:grpSpPr>
          <p:sp>
            <p:nvSpPr>
              <p:cNvPr id="47" name="正方形/長方形 46">
                <a:extLst>
                  <a:ext uri="{FF2B5EF4-FFF2-40B4-BE49-F238E27FC236}">
                    <a16:creationId xmlns:a16="http://schemas.microsoft.com/office/drawing/2014/main" id="{0338CD18-A594-9F4F-832F-79A4AAB5AF3D}"/>
                  </a:ext>
                </a:extLst>
              </p:cNvPr>
              <p:cNvSpPr>
                <a:spLocks/>
              </p:cNvSpPr>
              <p:nvPr/>
            </p:nvSpPr>
            <p:spPr>
              <a:xfrm>
                <a:off x="6857115" y="3330152"/>
                <a:ext cx="2333295" cy="21809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8" name="正方形/長方形 47">
                <a:extLst>
                  <a:ext uri="{FF2B5EF4-FFF2-40B4-BE49-F238E27FC236}">
                    <a16:creationId xmlns:a16="http://schemas.microsoft.com/office/drawing/2014/main" id="{35E4DBE4-A7B6-FA4A-BDEA-0FA9287DB5A3}"/>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9" name="正方形/長方形 48">
                <a:extLst>
                  <a:ext uri="{FF2B5EF4-FFF2-40B4-BE49-F238E27FC236}">
                    <a16:creationId xmlns:a16="http://schemas.microsoft.com/office/drawing/2014/main" id="{5F3CC93F-47B5-3B40-8D3F-F789C6681848}"/>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0" name="正方形/長方形 49">
                <a:extLst>
                  <a:ext uri="{FF2B5EF4-FFF2-40B4-BE49-F238E27FC236}">
                    <a16:creationId xmlns:a16="http://schemas.microsoft.com/office/drawing/2014/main" id="{F84384DF-1547-7E4D-972D-F0CA5B058629}"/>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1" name="正方形/長方形 50">
                <a:extLst>
                  <a:ext uri="{FF2B5EF4-FFF2-40B4-BE49-F238E27FC236}">
                    <a16:creationId xmlns:a16="http://schemas.microsoft.com/office/drawing/2014/main" id="{49A2ED15-7C3A-9742-9DAE-9C0120953AB5}"/>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2" name="正方形/長方形 51">
                <a:extLst>
                  <a:ext uri="{FF2B5EF4-FFF2-40B4-BE49-F238E27FC236}">
                    <a16:creationId xmlns:a16="http://schemas.microsoft.com/office/drawing/2014/main" id="{FF1654F2-C747-8449-93D0-95314242D746}"/>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3" name="正方形/長方形 52">
                <a:extLst>
                  <a:ext uri="{FF2B5EF4-FFF2-40B4-BE49-F238E27FC236}">
                    <a16:creationId xmlns:a16="http://schemas.microsoft.com/office/drawing/2014/main" id="{853B179C-26FA-564C-A539-8A1BDD0E3458}"/>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4" name="正方形/長方形 53">
                <a:extLst>
                  <a:ext uri="{FF2B5EF4-FFF2-40B4-BE49-F238E27FC236}">
                    <a16:creationId xmlns:a16="http://schemas.microsoft.com/office/drawing/2014/main" id="{B1566A99-0FF3-2647-8B2A-68B58DF8DC34}"/>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5" name="正方形/長方形 54">
                <a:extLst>
                  <a:ext uri="{FF2B5EF4-FFF2-40B4-BE49-F238E27FC236}">
                    <a16:creationId xmlns:a16="http://schemas.microsoft.com/office/drawing/2014/main" id="{944B0C7E-E4B7-4347-AF11-5604B18CFD41}"/>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56" name="グループ化 55">
              <a:extLst>
                <a:ext uri="{FF2B5EF4-FFF2-40B4-BE49-F238E27FC236}">
                  <a16:creationId xmlns:a16="http://schemas.microsoft.com/office/drawing/2014/main" id="{4B286AE1-6DE7-1046-AF22-B73B25DA9C27}"/>
                </a:ext>
              </a:extLst>
            </p:cNvPr>
            <p:cNvGrpSpPr/>
            <p:nvPr/>
          </p:nvGrpSpPr>
          <p:grpSpPr>
            <a:xfrm>
              <a:off x="7095289" y="4290269"/>
              <a:ext cx="3818518" cy="949854"/>
              <a:chOff x="6688949" y="3330152"/>
              <a:chExt cx="3962400" cy="2085181"/>
            </a:xfrm>
          </p:grpSpPr>
          <p:sp>
            <p:nvSpPr>
              <p:cNvPr id="57" name="正方形/長方形 56">
                <a:extLst>
                  <a:ext uri="{FF2B5EF4-FFF2-40B4-BE49-F238E27FC236}">
                    <a16:creationId xmlns:a16="http://schemas.microsoft.com/office/drawing/2014/main" id="{76B41343-F7EA-6A46-A445-15AA904A3399}"/>
                  </a:ext>
                </a:extLst>
              </p:cNvPr>
              <p:cNvSpPr>
                <a:spLocks/>
              </p:cNvSpPr>
              <p:nvPr/>
            </p:nvSpPr>
            <p:spPr>
              <a:xfrm>
                <a:off x="6857115" y="3330152"/>
                <a:ext cx="2333295" cy="21809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8" name="正方形/長方形 57">
                <a:extLst>
                  <a:ext uri="{FF2B5EF4-FFF2-40B4-BE49-F238E27FC236}">
                    <a16:creationId xmlns:a16="http://schemas.microsoft.com/office/drawing/2014/main" id="{F8A3DECD-32F6-3E49-A396-3F90C85060EB}"/>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9" name="正方形/長方形 58">
                <a:extLst>
                  <a:ext uri="{FF2B5EF4-FFF2-40B4-BE49-F238E27FC236}">
                    <a16:creationId xmlns:a16="http://schemas.microsoft.com/office/drawing/2014/main" id="{6CB25573-72EF-F845-8A57-44BDDCD3FBE4}"/>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0" name="正方形/長方形 59">
                <a:extLst>
                  <a:ext uri="{FF2B5EF4-FFF2-40B4-BE49-F238E27FC236}">
                    <a16:creationId xmlns:a16="http://schemas.microsoft.com/office/drawing/2014/main" id="{10197926-01CB-2342-9939-DC521F1EF37E}"/>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1" name="正方形/長方形 60">
                <a:extLst>
                  <a:ext uri="{FF2B5EF4-FFF2-40B4-BE49-F238E27FC236}">
                    <a16:creationId xmlns:a16="http://schemas.microsoft.com/office/drawing/2014/main" id="{6D976572-10A7-AC44-A93C-EF70756D6BF1}"/>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2" name="正方形/長方形 61">
                <a:extLst>
                  <a:ext uri="{FF2B5EF4-FFF2-40B4-BE49-F238E27FC236}">
                    <a16:creationId xmlns:a16="http://schemas.microsoft.com/office/drawing/2014/main" id="{017F5C31-97EE-044A-984C-E15056DBA1FD}"/>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3" name="正方形/長方形 62">
                <a:extLst>
                  <a:ext uri="{FF2B5EF4-FFF2-40B4-BE49-F238E27FC236}">
                    <a16:creationId xmlns:a16="http://schemas.microsoft.com/office/drawing/2014/main" id="{C278B771-F48B-6547-BEE3-BDA4141239E4}"/>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4" name="正方形/長方形 63">
                <a:extLst>
                  <a:ext uri="{FF2B5EF4-FFF2-40B4-BE49-F238E27FC236}">
                    <a16:creationId xmlns:a16="http://schemas.microsoft.com/office/drawing/2014/main" id="{0999E38D-8A20-544E-B7A0-2BA5CE07205B}"/>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65" name="正方形/長方形 64">
                <a:extLst>
                  <a:ext uri="{FF2B5EF4-FFF2-40B4-BE49-F238E27FC236}">
                    <a16:creationId xmlns:a16="http://schemas.microsoft.com/office/drawing/2014/main" id="{FD557264-374C-2F41-A900-D61C8E516C37}"/>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67" name="正方形/長方形 66">
              <a:extLst>
                <a:ext uri="{FF2B5EF4-FFF2-40B4-BE49-F238E27FC236}">
                  <a16:creationId xmlns:a16="http://schemas.microsoft.com/office/drawing/2014/main" id="{04DF4BB8-1E74-9E42-BF6D-C2BA7EF7D706}"/>
                </a:ext>
              </a:extLst>
            </p:cNvPr>
            <p:cNvSpPr/>
            <p:nvPr/>
          </p:nvSpPr>
          <p:spPr>
            <a:xfrm>
              <a:off x="6876865" y="1412000"/>
              <a:ext cx="4316652" cy="511492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latin typeface="+mn-ea"/>
                </a:rPr>
                <a:t>文章</a:t>
              </a:r>
              <a:endParaRPr kumimoji="1" lang="en-US" altLang="ja-JP" dirty="0">
                <a:latin typeface="+mn-ea"/>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ja-JP" altLang="en-US">
                <a:latin typeface="MS Mincho" panose="02020609040205080304" pitchFamily="49" charset="-128"/>
                <a:ea typeface="MS Mincho" panose="02020609040205080304" pitchFamily="49" charset="-128"/>
              </a:endParaRPr>
            </a:p>
          </p:txBody>
        </p:sp>
        <p:grpSp>
          <p:nvGrpSpPr>
            <p:cNvPr id="71" name="グループ化 70">
              <a:extLst>
                <a:ext uri="{FF2B5EF4-FFF2-40B4-BE49-F238E27FC236}">
                  <a16:creationId xmlns:a16="http://schemas.microsoft.com/office/drawing/2014/main" id="{85A3E146-2718-DB4F-A239-FF2A5CA692BA}"/>
                </a:ext>
              </a:extLst>
            </p:cNvPr>
            <p:cNvGrpSpPr/>
            <p:nvPr/>
          </p:nvGrpSpPr>
          <p:grpSpPr>
            <a:xfrm>
              <a:off x="7125932" y="5361763"/>
              <a:ext cx="3818518" cy="949854"/>
              <a:chOff x="6688949" y="3330152"/>
              <a:chExt cx="3962400" cy="2085181"/>
            </a:xfrm>
          </p:grpSpPr>
          <p:sp>
            <p:nvSpPr>
              <p:cNvPr id="72" name="正方形/長方形 71">
                <a:extLst>
                  <a:ext uri="{FF2B5EF4-FFF2-40B4-BE49-F238E27FC236}">
                    <a16:creationId xmlns:a16="http://schemas.microsoft.com/office/drawing/2014/main" id="{C4F22446-EF76-F647-9A36-78978A90BDD6}"/>
                  </a:ext>
                </a:extLst>
              </p:cNvPr>
              <p:cNvSpPr>
                <a:spLocks/>
              </p:cNvSpPr>
              <p:nvPr/>
            </p:nvSpPr>
            <p:spPr>
              <a:xfrm>
                <a:off x="6857115" y="3330152"/>
                <a:ext cx="2333295" cy="218093"/>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3" name="正方形/長方形 72">
                <a:extLst>
                  <a:ext uri="{FF2B5EF4-FFF2-40B4-BE49-F238E27FC236}">
                    <a16:creationId xmlns:a16="http://schemas.microsoft.com/office/drawing/2014/main" id="{7BABA814-A2F5-C040-BAB6-1C12B75BD184}"/>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4" name="正方形/長方形 73">
                <a:extLst>
                  <a:ext uri="{FF2B5EF4-FFF2-40B4-BE49-F238E27FC236}">
                    <a16:creationId xmlns:a16="http://schemas.microsoft.com/office/drawing/2014/main" id="{342B99F2-36D3-9745-9520-B9E5CBC6F844}"/>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5" name="正方形/長方形 74">
                <a:extLst>
                  <a:ext uri="{FF2B5EF4-FFF2-40B4-BE49-F238E27FC236}">
                    <a16:creationId xmlns:a16="http://schemas.microsoft.com/office/drawing/2014/main" id="{78CEC7DD-49C3-CC4F-8102-1CB21294E8E6}"/>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6" name="正方形/長方形 75">
                <a:extLst>
                  <a:ext uri="{FF2B5EF4-FFF2-40B4-BE49-F238E27FC236}">
                    <a16:creationId xmlns:a16="http://schemas.microsoft.com/office/drawing/2014/main" id="{555286C9-44DD-A648-B870-CEF10E621B2D}"/>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7" name="正方形/長方形 76">
                <a:extLst>
                  <a:ext uri="{FF2B5EF4-FFF2-40B4-BE49-F238E27FC236}">
                    <a16:creationId xmlns:a16="http://schemas.microsoft.com/office/drawing/2014/main" id="{577A8AFA-62BC-7C46-9E98-69ACBEF34A83}"/>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8" name="正方形/長方形 77">
                <a:extLst>
                  <a:ext uri="{FF2B5EF4-FFF2-40B4-BE49-F238E27FC236}">
                    <a16:creationId xmlns:a16="http://schemas.microsoft.com/office/drawing/2014/main" id="{E704356F-91DF-3843-A03C-96C8A416A969}"/>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9" name="正方形/長方形 78">
                <a:extLst>
                  <a:ext uri="{FF2B5EF4-FFF2-40B4-BE49-F238E27FC236}">
                    <a16:creationId xmlns:a16="http://schemas.microsoft.com/office/drawing/2014/main" id="{B926E2F5-3F0D-B143-A868-B2278BDD84A4}"/>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0" name="正方形/長方形 79">
                <a:extLst>
                  <a:ext uri="{FF2B5EF4-FFF2-40B4-BE49-F238E27FC236}">
                    <a16:creationId xmlns:a16="http://schemas.microsoft.com/office/drawing/2014/main" id="{6F03F8CD-EA60-B048-97EB-9919B62D89BD}"/>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cxnSp>
        <p:nvCxnSpPr>
          <p:cNvPr id="7" name="カギ線コネクタ 6">
            <a:extLst>
              <a:ext uri="{FF2B5EF4-FFF2-40B4-BE49-F238E27FC236}">
                <a16:creationId xmlns:a16="http://schemas.microsoft.com/office/drawing/2014/main" id="{8C747687-7BB3-AD46-9C3F-DE76B05E4316}"/>
              </a:ext>
            </a:extLst>
          </p:cNvPr>
          <p:cNvCxnSpPr>
            <a:stCxn id="2" idx="2"/>
            <a:endCxn id="66" idx="0"/>
          </p:cNvCxnSpPr>
          <p:nvPr/>
        </p:nvCxnSpPr>
        <p:spPr>
          <a:xfrm rot="5400000">
            <a:off x="2155263" y="3525352"/>
            <a:ext cx="644859" cy="121920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2" name="カギ線コネクタ 21">
            <a:extLst>
              <a:ext uri="{FF2B5EF4-FFF2-40B4-BE49-F238E27FC236}">
                <a16:creationId xmlns:a16="http://schemas.microsoft.com/office/drawing/2014/main" id="{CFA30F9B-8519-A84D-BEE9-8C84B5B43D57}"/>
              </a:ext>
            </a:extLst>
          </p:cNvPr>
          <p:cNvCxnSpPr>
            <a:stCxn id="2" idx="2"/>
            <a:endCxn id="68" idx="0"/>
          </p:cNvCxnSpPr>
          <p:nvPr/>
        </p:nvCxnSpPr>
        <p:spPr>
          <a:xfrm rot="16200000" flipH="1">
            <a:off x="3374463" y="3525352"/>
            <a:ext cx="644859" cy="121920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24" name="右大かっこ 23">
            <a:extLst>
              <a:ext uri="{FF2B5EF4-FFF2-40B4-BE49-F238E27FC236}">
                <a16:creationId xmlns:a16="http://schemas.microsoft.com/office/drawing/2014/main" id="{09892FE1-013D-AF44-AAB1-3DE3CC037A63}"/>
              </a:ext>
            </a:extLst>
          </p:cNvPr>
          <p:cNvSpPr/>
          <p:nvPr/>
        </p:nvSpPr>
        <p:spPr>
          <a:xfrm rot="5400000">
            <a:off x="2871842" y="3884525"/>
            <a:ext cx="430893" cy="2438398"/>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cxnSp>
        <p:nvCxnSpPr>
          <p:cNvPr id="27" name="直線矢印コネクタ 26">
            <a:extLst>
              <a:ext uri="{FF2B5EF4-FFF2-40B4-BE49-F238E27FC236}">
                <a16:creationId xmlns:a16="http://schemas.microsoft.com/office/drawing/2014/main" id="{69A9E603-CD34-A749-8B5E-E31C98AF04C8}"/>
              </a:ext>
            </a:extLst>
          </p:cNvPr>
          <p:cNvCxnSpPr>
            <a:stCxn id="24" idx="2"/>
            <a:endCxn id="69" idx="0"/>
          </p:cNvCxnSpPr>
          <p:nvPr/>
        </p:nvCxnSpPr>
        <p:spPr>
          <a:xfrm>
            <a:off x="3087289" y="5319171"/>
            <a:ext cx="3" cy="4041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1" name="テキスト ボックス 80">
            <a:extLst>
              <a:ext uri="{FF2B5EF4-FFF2-40B4-BE49-F238E27FC236}">
                <a16:creationId xmlns:a16="http://schemas.microsoft.com/office/drawing/2014/main" id="{FA085392-9171-4B4B-9A32-4469E7251513}"/>
              </a:ext>
            </a:extLst>
          </p:cNvPr>
          <p:cNvSpPr txBox="1"/>
          <p:nvPr/>
        </p:nvSpPr>
        <p:spPr>
          <a:xfrm>
            <a:off x="690349" y="1630404"/>
            <a:ext cx="5098303" cy="461665"/>
          </a:xfrm>
          <a:prstGeom prst="rect">
            <a:avLst/>
          </a:prstGeom>
          <a:noFill/>
        </p:spPr>
        <p:txBody>
          <a:bodyPr wrap="square" rtlCol="0">
            <a:spAutoFit/>
          </a:bodyPr>
          <a:lstStyle/>
          <a:p>
            <a:r>
              <a:rPr lang="ja-JP" altLang="en-US" dirty="0">
                <a:latin typeface="MS Mincho" panose="02020609040205080304" pitchFamily="49" charset="-128"/>
                <a:ea typeface="MS Mincho" panose="02020609040205080304" pitchFamily="49" charset="-128"/>
              </a:rPr>
              <a:t>特徴：トピックとレイアウトが</a:t>
            </a:r>
            <a:r>
              <a:rPr lang="ja-JP" altLang="en-US" sz="2400" dirty="0">
                <a:latin typeface="HGPMinchoE" panose="02020900000000000000" pitchFamily="18" charset="-128"/>
                <a:ea typeface="HGPMinchoE" panose="02020900000000000000" pitchFamily="18" charset="-128"/>
              </a:rPr>
              <a:t>対応</a:t>
            </a:r>
            <a:r>
              <a:rPr lang="ja-JP" altLang="en-US">
                <a:latin typeface="MS Mincho" panose="02020609040205080304" pitchFamily="49" charset="-128"/>
                <a:ea typeface="MS Mincho" panose="02020609040205080304" pitchFamily="49" charset="-128"/>
              </a:rPr>
              <a:t>している</a:t>
            </a:r>
            <a:endParaRPr lang="en-US" altLang="ja-JP" dirty="0">
              <a:latin typeface="MS Mincho" panose="02020609040205080304" pitchFamily="49" charset="-128"/>
              <a:ea typeface="MS Mincho" panose="02020609040205080304" pitchFamily="49" charset="-128"/>
            </a:endParaRPr>
          </a:p>
        </p:txBody>
      </p:sp>
      <p:sp>
        <p:nvSpPr>
          <p:cNvPr id="93" name="下カーブ矢印 92">
            <a:extLst>
              <a:ext uri="{FF2B5EF4-FFF2-40B4-BE49-F238E27FC236}">
                <a16:creationId xmlns:a16="http://schemas.microsoft.com/office/drawing/2014/main" id="{8721E653-83EB-8F49-B3DC-DD3C9A3EFD4E}"/>
              </a:ext>
            </a:extLst>
          </p:cNvPr>
          <p:cNvSpPr/>
          <p:nvPr/>
        </p:nvSpPr>
        <p:spPr>
          <a:xfrm rot="20849593">
            <a:off x="3636742" y="2551360"/>
            <a:ext cx="4295647" cy="627081"/>
          </a:xfrm>
          <a:prstGeom prst="curvedDownArrow">
            <a:avLst>
              <a:gd name="adj1" fmla="val 25000"/>
              <a:gd name="adj2" fmla="val 50000"/>
              <a:gd name="adj3" fmla="val 21174"/>
            </a:avLst>
          </a:prstGeom>
          <a:gradFill flip="none" rotWithShape="1">
            <a:gsLst>
              <a:gs pos="61000">
                <a:srgbClr val="999999"/>
              </a:gs>
              <a:gs pos="53000">
                <a:schemeClr val="bg1">
                  <a:lumMod val="65000"/>
                  <a:shade val="67500"/>
                  <a:satMod val="115000"/>
                </a:schemeClr>
              </a:gs>
              <a:gs pos="29000">
                <a:schemeClr val="bg1">
                  <a:lumMod val="65000"/>
                  <a:shade val="67500"/>
                  <a:satMod val="115000"/>
                </a:schemeClr>
              </a:gs>
              <a:gs pos="71000">
                <a:schemeClr val="bg1">
                  <a:lumMod val="65000"/>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4" name="下カーブ矢印 93">
            <a:extLst>
              <a:ext uri="{FF2B5EF4-FFF2-40B4-BE49-F238E27FC236}">
                <a16:creationId xmlns:a16="http://schemas.microsoft.com/office/drawing/2014/main" id="{ADD33C57-0225-4A4B-A2C9-78BF73F2894E}"/>
              </a:ext>
            </a:extLst>
          </p:cNvPr>
          <p:cNvSpPr/>
          <p:nvPr/>
        </p:nvSpPr>
        <p:spPr>
          <a:xfrm rot="21141662">
            <a:off x="2494805" y="3580100"/>
            <a:ext cx="5258696" cy="608558"/>
          </a:xfrm>
          <a:prstGeom prst="curvedDownArrow">
            <a:avLst>
              <a:gd name="adj1" fmla="val 25000"/>
              <a:gd name="adj2" fmla="val 50000"/>
              <a:gd name="adj3" fmla="val 21174"/>
            </a:avLst>
          </a:prstGeom>
          <a:gradFill flip="none" rotWithShape="1">
            <a:gsLst>
              <a:gs pos="61000">
                <a:srgbClr val="999999"/>
              </a:gs>
              <a:gs pos="53000">
                <a:schemeClr val="bg1">
                  <a:lumMod val="65000"/>
                  <a:shade val="67500"/>
                  <a:satMod val="115000"/>
                </a:schemeClr>
              </a:gs>
              <a:gs pos="29000">
                <a:schemeClr val="bg1">
                  <a:lumMod val="65000"/>
                  <a:shade val="67500"/>
                  <a:satMod val="115000"/>
                </a:schemeClr>
              </a:gs>
              <a:gs pos="71000">
                <a:schemeClr val="bg1">
                  <a:lumMod val="65000"/>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6" name="上カーブ矢印 95">
            <a:extLst>
              <a:ext uri="{FF2B5EF4-FFF2-40B4-BE49-F238E27FC236}">
                <a16:creationId xmlns:a16="http://schemas.microsoft.com/office/drawing/2014/main" id="{7104D792-DC50-9E44-AC32-8AA15B265C05}"/>
              </a:ext>
            </a:extLst>
          </p:cNvPr>
          <p:cNvSpPr/>
          <p:nvPr/>
        </p:nvSpPr>
        <p:spPr>
          <a:xfrm rot="379053">
            <a:off x="4685633" y="4679491"/>
            <a:ext cx="3206993" cy="505839"/>
          </a:xfrm>
          <a:prstGeom prst="curvedUpArrow">
            <a:avLst/>
          </a:prstGeom>
          <a:gradFill flip="none" rotWithShape="1">
            <a:gsLst>
              <a:gs pos="61000">
                <a:srgbClr val="999999"/>
              </a:gs>
              <a:gs pos="53000">
                <a:schemeClr val="bg1">
                  <a:lumMod val="65000"/>
                  <a:shade val="67500"/>
                  <a:satMod val="115000"/>
                </a:schemeClr>
              </a:gs>
              <a:gs pos="29000">
                <a:schemeClr val="bg1">
                  <a:lumMod val="65000"/>
                  <a:shade val="67500"/>
                  <a:satMod val="115000"/>
                </a:schemeClr>
              </a:gs>
              <a:gs pos="71000">
                <a:schemeClr val="bg1">
                  <a:lumMod val="65000"/>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7" name="上カーブ矢印 96">
            <a:extLst>
              <a:ext uri="{FF2B5EF4-FFF2-40B4-BE49-F238E27FC236}">
                <a16:creationId xmlns:a16="http://schemas.microsoft.com/office/drawing/2014/main" id="{A0724C4F-85B9-B741-ABBD-19F91C0F7BFC}"/>
              </a:ext>
            </a:extLst>
          </p:cNvPr>
          <p:cNvSpPr/>
          <p:nvPr/>
        </p:nvSpPr>
        <p:spPr>
          <a:xfrm>
            <a:off x="3952578" y="5839206"/>
            <a:ext cx="3958142" cy="632994"/>
          </a:xfrm>
          <a:prstGeom prst="curvedUpArrow">
            <a:avLst/>
          </a:prstGeom>
          <a:gradFill flip="none" rotWithShape="1">
            <a:gsLst>
              <a:gs pos="61000">
                <a:srgbClr val="999999"/>
              </a:gs>
              <a:gs pos="53000">
                <a:schemeClr val="bg1">
                  <a:lumMod val="65000"/>
                  <a:shade val="67500"/>
                  <a:satMod val="115000"/>
                </a:schemeClr>
              </a:gs>
              <a:gs pos="29000">
                <a:schemeClr val="bg1">
                  <a:lumMod val="65000"/>
                  <a:shade val="67500"/>
                  <a:satMod val="115000"/>
                </a:schemeClr>
              </a:gs>
              <a:gs pos="71000">
                <a:schemeClr val="bg1">
                  <a:lumMod val="65000"/>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8" name="テキスト ボックス 97">
            <a:extLst>
              <a:ext uri="{FF2B5EF4-FFF2-40B4-BE49-F238E27FC236}">
                <a16:creationId xmlns:a16="http://schemas.microsoft.com/office/drawing/2014/main" id="{0AF7605F-A7EB-9641-B00A-6DAD31F08E12}"/>
              </a:ext>
            </a:extLst>
          </p:cNvPr>
          <p:cNvSpPr txBox="1"/>
          <p:nvPr/>
        </p:nvSpPr>
        <p:spPr>
          <a:xfrm>
            <a:off x="82209" y="3429000"/>
            <a:ext cx="1399035" cy="33855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a:t>構成単位</a:t>
            </a:r>
          </a:p>
        </p:txBody>
      </p:sp>
      <p:cxnSp>
        <p:nvCxnSpPr>
          <p:cNvPr id="100" name="直線矢印コネクタ 99">
            <a:extLst>
              <a:ext uri="{FF2B5EF4-FFF2-40B4-BE49-F238E27FC236}">
                <a16:creationId xmlns:a16="http://schemas.microsoft.com/office/drawing/2014/main" id="{CCD0C82C-AED6-2540-96C4-A975BF5B64FA}"/>
              </a:ext>
            </a:extLst>
          </p:cNvPr>
          <p:cNvCxnSpPr>
            <a:cxnSpLocks/>
          </p:cNvCxnSpPr>
          <p:nvPr/>
        </p:nvCxnSpPr>
        <p:spPr>
          <a:xfrm>
            <a:off x="1229711" y="3597076"/>
            <a:ext cx="606851"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2" name="テキスト ボックス 101">
            <a:extLst>
              <a:ext uri="{FF2B5EF4-FFF2-40B4-BE49-F238E27FC236}">
                <a16:creationId xmlns:a16="http://schemas.microsoft.com/office/drawing/2014/main" id="{0B445FFD-E22D-1544-8C7B-2AB2538217CC}"/>
              </a:ext>
            </a:extLst>
          </p:cNvPr>
          <p:cNvSpPr txBox="1"/>
          <p:nvPr/>
        </p:nvSpPr>
        <p:spPr>
          <a:xfrm>
            <a:off x="10142984" y="1839347"/>
            <a:ext cx="1519030" cy="33855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a:solidFill>
                  <a:schemeClr val="tx1"/>
                </a:solidFill>
              </a:rPr>
              <a:t>パラグラフ</a:t>
            </a:r>
            <a:endParaRPr kumimoji="1" lang="ja-JP" altLang="en-US" sz="1600" dirty="0">
              <a:solidFill>
                <a:schemeClr val="tx1"/>
              </a:solidFill>
            </a:endParaRPr>
          </a:p>
        </p:txBody>
      </p:sp>
      <p:cxnSp>
        <p:nvCxnSpPr>
          <p:cNvPr id="103" name="直線矢印コネクタ 102">
            <a:extLst>
              <a:ext uri="{FF2B5EF4-FFF2-40B4-BE49-F238E27FC236}">
                <a16:creationId xmlns:a16="http://schemas.microsoft.com/office/drawing/2014/main" id="{F5F9345A-5F43-9E4F-92FA-EC7723BF1D27}"/>
              </a:ext>
            </a:extLst>
          </p:cNvPr>
          <p:cNvCxnSpPr>
            <a:cxnSpLocks/>
            <a:endCxn id="102" idx="2"/>
          </p:cNvCxnSpPr>
          <p:nvPr/>
        </p:nvCxnSpPr>
        <p:spPr>
          <a:xfrm flipV="1">
            <a:off x="10708440" y="2177901"/>
            <a:ext cx="194059" cy="439907"/>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正方形/長方形 1">
            <a:extLst>
              <a:ext uri="{FF2B5EF4-FFF2-40B4-BE49-F238E27FC236}">
                <a16:creationId xmlns:a16="http://schemas.microsoft.com/office/drawing/2014/main" id="{D921B4D9-47B6-8D48-9996-277037F4A1E9}"/>
              </a:ext>
            </a:extLst>
          </p:cNvPr>
          <p:cNvSpPr/>
          <p:nvPr/>
        </p:nvSpPr>
        <p:spPr>
          <a:xfrm>
            <a:off x="1868092" y="3381629"/>
            <a:ext cx="2438400" cy="4308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a:latin typeface="+mn-ea"/>
              </a:rPr>
              <a:t>トピック</a:t>
            </a:r>
          </a:p>
        </p:txBody>
      </p:sp>
      <p:sp>
        <p:nvSpPr>
          <p:cNvPr id="66" name="正方形/長方形 65">
            <a:extLst>
              <a:ext uri="{FF2B5EF4-FFF2-40B4-BE49-F238E27FC236}">
                <a16:creationId xmlns:a16="http://schemas.microsoft.com/office/drawing/2014/main" id="{48087F8A-61C4-EF45-A715-2D8EBE53CCD0}"/>
              </a:ext>
            </a:extLst>
          </p:cNvPr>
          <p:cNvSpPr/>
          <p:nvPr/>
        </p:nvSpPr>
        <p:spPr>
          <a:xfrm>
            <a:off x="1008871" y="4457382"/>
            <a:ext cx="1718441" cy="4308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a:latin typeface="+mn-ea"/>
              </a:rPr>
              <a:t>トピック</a:t>
            </a:r>
          </a:p>
        </p:txBody>
      </p:sp>
      <p:sp>
        <p:nvSpPr>
          <p:cNvPr id="68" name="正方形/長方形 67">
            <a:extLst>
              <a:ext uri="{FF2B5EF4-FFF2-40B4-BE49-F238E27FC236}">
                <a16:creationId xmlns:a16="http://schemas.microsoft.com/office/drawing/2014/main" id="{00BCC7C1-4674-6E49-BC23-46CDA8EACCCA}"/>
              </a:ext>
            </a:extLst>
          </p:cNvPr>
          <p:cNvSpPr/>
          <p:nvPr/>
        </p:nvSpPr>
        <p:spPr>
          <a:xfrm>
            <a:off x="3447271" y="4457382"/>
            <a:ext cx="1718441" cy="4308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a:latin typeface="+mn-ea"/>
              </a:rPr>
              <a:t>トピック</a:t>
            </a:r>
          </a:p>
        </p:txBody>
      </p:sp>
      <p:sp>
        <p:nvSpPr>
          <p:cNvPr id="69" name="正方形/長方形 68">
            <a:extLst>
              <a:ext uri="{FF2B5EF4-FFF2-40B4-BE49-F238E27FC236}">
                <a16:creationId xmlns:a16="http://schemas.microsoft.com/office/drawing/2014/main" id="{3701B4AE-40C4-C04A-83F7-DE479DDDEE32}"/>
              </a:ext>
            </a:extLst>
          </p:cNvPr>
          <p:cNvSpPr/>
          <p:nvPr/>
        </p:nvSpPr>
        <p:spPr>
          <a:xfrm>
            <a:off x="1868092" y="5723369"/>
            <a:ext cx="2438400" cy="4308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a:latin typeface="+mn-ea"/>
              </a:rPr>
              <a:t>トピック</a:t>
            </a:r>
          </a:p>
        </p:txBody>
      </p:sp>
    </p:spTree>
    <p:extLst>
      <p:ext uri="{BB962C8B-B14F-4D97-AF65-F5344CB8AC3E}">
        <p14:creationId xmlns:p14="http://schemas.microsoft.com/office/powerpoint/2010/main" val="2552312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E62DF763-2F30-6F4C-AE53-CAF8B4CF6117}"/>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lvl="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なぜパラグラフなの？</a:t>
            </a:r>
            <a:br>
              <a:rPr lang="en-US" altLang="ja-JP" sz="3600" dirty="0">
                <a:latin typeface="HGPSoeiKakugothicUB" panose="020B0900000000000000" pitchFamily="34" charset="-128"/>
                <a:ea typeface="HGPSoeiKakugothicUB" panose="020B0900000000000000" pitchFamily="34" charset="-128"/>
              </a:rPr>
            </a:br>
            <a:r>
              <a:rPr lang="en-US" altLang="ja-JP" sz="3600" dirty="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pic>
        <p:nvPicPr>
          <p:cNvPr id="6" name="図 5" descr="アイコン&#10;&#10;自動的に生成された説明">
            <a:extLst>
              <a:ext uri="{FF2B5EF4-FFF2-40B4-BE49-F238E27FC236}">
                <a16:creationId xmlns:a16="http://schemas.microsoft.com/office/drawing/2014/main" id="{8BBEE5D3-322D-E64B-A233-31F4E627A088}"/>
              </a:ext>
            </a:extLst>
          </p:cNvPr>
          <p:cNvPicPr>
            <a:picLocks noChangeAspect="1"/>
          </p:cNvPicPr>
          <p:nvPr/>
        </p:nvPicPr>
        <p:blipFill>
          <a:blip r:embed="rId3"/>
          <a:stretch>
            <a:fillRect/>
          </a:stretch>
        </p:blipFill>
        <p:spPr>
          <a:xfrm>
            <a:off x="1029730" y="1968236"/>
            <a:ext cx="1625600" cy="1625600"/>
          </a:xfrm>
          <a:prstGeom prst="rect">
            <a:avLst/>
          </a:prstGeom>
        </p:spPr>
      </p:pic>
      <p:pic>
        <p:nvPicPr>
          <p:cNvPr id="8" name="図 7" descr="アイコン&#10;&#10;自動的に生成された説明">
            <a:extLst>
              <a:ext uri="{FF2B5EF4-FFF2-40B4-BE49-F238E27FC236}">
                <a16:creationId xmlns:a16="http://schemas.microsoft.com/office/drawing/2014/main" id="{99D63E60-42C5-CC42-8275-49EADCD0F7B4}"/>
              </a:ext>
            </a:extLst>
          </p:cNvPr>
          <p:cNvPicPr>
            <a:picLocks noChangeAspect="1"/>
          </p:cNvPicPr>
          <p:nvPr/>
        </p:nvPicPr>
        <p:blipFill>
          <a:blip r:embed="rId4"/>
          <a:stretch>
            <a:fillRect/>
          </a:stretch>
        </p:blipFill>
        <p:spPr>
          <a:xfrm>
            <a:off x="10349470" y="4813995"/>
            <a:ext cx="1625600" cy="1625600"/>
          </a:xfrm>
          <a:prstGeom prst="rect">
            <a:avLst/>
          </a:prstGeom>
        </p:spPr>
      </p:pic>
      <p:sp>
        <p:nvSpPr>
          <p:cNvPr id="10" name="角丸四角形吹き出し 9">
            <a:extLst>
              <a:ext uri="{FF2B5EF4-FFF2-40B4-BE49-F238E27FC236}">
                <a16:creationId xmlns:a16="http://schemas.microsoft.com/office/drawing/2014/main" id="{62B06A9D-035D-1749-B28D-E6DA0117F7EE}"/>
              </a:ext>
            </a:extLst>
          </p:cNvPr>
          <p:cNvSpPr/>
          <p:nvPr/>
        </p:nvSpPr>
        <p:spPr>
          <a:xfrm>
            <a:off x="3431958" y="2177298"/>
            <a:ext cx="5905330" cy="1865201"/>
          </a:xfrm>
          <a:prstGeom prst="wedgeRoundRectCallout">
            <a:avLst>
              <a:gd name="adj1" fmla="val -66671"/>
              <a:gd name="adj2" fmla="val -3582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lnSpc>
                <a:spcPct val="150000"/>
              </a:lnSpc>
              <a:buFont typeface="Wingdings" pitchFamily="2" charset="2"/>
              <a:buChar char="Ø"/>
            </a:pPr>
            <a:r>
              <a:rPr lang="ja-JP" altLang="en-US" sz="2400" dirty="0">
                <a:latin typeface="+mn-ea"/>
              </a:rPr>
              <a:t>必要な情報だけ読める</a:t>
            </a:r>
          </a:p>
          <a:p>
            <a:pPr marL="285750" indent="-285750">
              <a:lnSpc>
                <a:spcPct val="150000"/>
              </a:lnSpc>
              <a:buFont typeface="Wingdings" pitchFamily="2" charset="2"/>
              <a:buChar char="Ø"/>
            </a:pPr>
            <a:r>
              <a:rPr lang="ja-JP" altLang="en-US" sz="2400" dirty="0">
                <a:latin typeface="+mn-ea"/>
              </a:rPr>
              <a:t>内容がざっと読むことで理解できる</a:t>
            </a:r>
          </a:p>
          <a:p>
            <a:pPr marL="285750" indent="-285750">
              <a:lnSpc>
                <a:spcPct val="150000"/>
              </a:lnSpc>
              <a:buFont typeface="Wingdings" pitchFamily="2" charset="2"/>
              <a:buChar char="Ø"/>
            </a:pPr>
            <a:r>
              <a:rPr lang="ja-JP" altLang="en-US" sz="2400" dirty="0">
                <a:latin typeface="+mn-ea"/>
              </a:rPr>
              <a:t>書き手の</a:t>
            </a:r>
            <a:r>
              <a:rPr lang="ja-JP" altLang="en-US" sz="2400" dirty="0">
                <a:solidFill>
                  <a:schemeClr val="tx1"/>
                </a:solidFill>
                <a:latin typeface="+mn-ea"/>
              </a:rPr>
              <a:t>意図をほぼ</a:t>
            </a:r>
            <a:r>
              <a:rPr lang="en-US" altLang="ja-JP" sz="2400" dirty="0">
                <a:solidFill>
                  <a:schemeClr val="tx1"/>
                </a:solidFill>
                <a:latin typeface="+mn-ea"/>
              </a:rPr>
              <a:t>100</a:t>
            </a:r>
            <a:r>
              <a:rPr lang="en-US" altLang="ja-JP" sz="2400" dirty="0">
                <a:latin typeface="+mn-ea"/>
              </a:rPr>
              <a:t>%</a:t>
            </a:r>
            <a:r>
              <a:rPr lang="ja-JP" altLang="en-US" sz="2400" dirty="0">
                <a:latin typeface="+mn-ea"/>
              </a:rPr>
              <a:t>理解できる</a:t>
            </a:r>
          </a:p>
        </p:txBody>
      </p:sp>
      <p:sp>
        <p:nvSpPr>
          <p:cNvPr id="11" name="角丸四角形吹き出し 10">
            <a:extLst>
              <a:ext uri="{FF2B5EF4-FFF2-40B4-BE49-F238E27FC236}">
                <a16:creationId xmlns:a16="http://schemas.microsoft.com/office/drawing/2014/main" id="{34FB2B13-C686-1843-9871-88F1EADC02DB}"/>
              </a:ext>
            </a:extLst>
          </p:cNvPr>
          <p:cNvSpPr/>
          <p:nvPr/>
        </p:nvSpPr>
        <p:spPr>
          <a:xfrm>
            <a:off x="1442224" y="4042499"/>
            <a:ext cx="8596048" cy="2175662"/>
          </a:xfrm>
          <a:prstGeom prst="wedgeRoundRectCallout">
            <a:avLst>
              <a:gd name="adj1" fmla="val 57206"/>
              <a:gd name="adj2" fmla="val 1067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nSpc>
                <a:spcPct val="150000"/>
              </a:lnSpc>
              <a:buFont typeface="Wingdings" pitchFamily="2" charset="2"/>
              <a:buChar char="Ø"/>
            </a:pPr>
            <a:r>
              <a:rPr lang="ja-JP" altLang="en-US" sz="2400" dirty="0">
                <a:solidFill>
                  <a:schemeClr val="tx1"/>
                </a:solidFill>
                <a:latin typeface="+mn-ea"/>
              </a:rPr>
              <a:t>自分の考えをほぼ</a:t>
            </a:r>
            <a:r>
              <a:rPr lang="en-US" altLang="ja-JP" sz="2400" dirty="0">
                <a:solidFill>
                  <a:schemeClr val="tx1"/>
                </a:solidFill>
                <a:latin typeface="+mn-ea"/>
              </a:rPr>
              <a:t>100</a:t>
            </a:r>
            <a:r>
              <a:rPr lang="ja-JP" altLang="en-US" sz="2400" dirty="0">
                <a:solidFill>
                  <a:schemeClr val="tx1"/>
                </a:solidFill>
                <a:latin typeface="+mn-ea"/>
              </a:rPr>
              <a:t>％伝える内容で読み手の印象に残すことができる。</a:t>
            </a:r>
          </a:p>
          <a:p>
            <a:pPr marL="342900" indent="-342900">
              <a:lnSpc>
                <a:spcPct val="150000"/>
              </a:lnSpc>
              <a:buFont typeface="Wingdings" pitchFamily="2" charset="2"/>
              <a:buChar char="Ø"/>
            </a:pPr>
            <a:r>
              <a:rPr lang="ja-JP" altLang="en-US" sz="2400" dirty="0">
                <a:solidFill>
                  <a:schemeClr val="tx1"/>
                </a:solidFill>
                <a:latin typeface="+mn-ea"/>
              </a:rPr>
              <a:t>論理的、分かりやすい文章を短時間で作成できる</a:t>
            </a:r>
          </a:p>
        </p:txBody>
      </p:sp>
      <p:sp>
        <p:nvSpPr>
          <p:cNvPr id="7" name="正方形/長方形 6">
            <a:extLst>
              <a:ext uri="{FF2B5EF4-FFF2-40B4-BE49-F238E27FC236}">
                <a16:creationId xmlns:a16="http://schemas.microsoft.com/office/drawing/2014/main" id="{F0098053-E5C7-D94A-9859-B5988D45761C}"/>
              </a:ext>
            </a:extLst>
          </p:cNvPr>
          <p:cNvSpPr/>
          <p:nvPr/>
        </p:nvSpPr>
        <p:spPr>
          <a:xfrm>
            <a:off x="994777" y="722312"/>
            <a:ext cx="5977523" cy="461665"/>
          </a:xfrm>
          <a:prstGeom prst="rect">
            <a:avLst/>
          </a:prstGeom>
        </p:spPr>
        <p:txBody>
          <a:bodyPr wrap="square">
            <a:spAutoFit/>
          </a:bodyPr>
          <a:lstStyle/>
          <a:p>
            <a:pPr marL="342900" lvl="0" indent="-342900">
              <a:buFont typeface="Wingdings" pitchFamily="2" charset="2"/>
              <a:buChar char="Ø"/>
            </a:pPr>
            <a:r>
              <a:rPr lang="ja-JP" altLang="en-US" sz="2400" u="sng">
                <a:solidFill>
                  <a:prstClr val="black"/>
                </a:solidFill>
                <a:latin typeface="HGPMinchoE" panose="02020900000000000000" pitchFamily="18" charset="-128"/>
                <a:ea typeface="HGPMinchoE" panose="02020900000000000000" pitchFamily="18" charset="-128"/>
              </a:rPr>
              <a:t>パラグラフ・ライティングのメリット</a:t>
            </a:r>
            <a:endParaRPr lang="en-US" altLang="ja-JP" sz="2400" u="sng" dirty="0">
              <a:solidFill>
                <a:prstClr val="black"/>
              </a:solidFill>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215069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4C72BF0E-7DC5-5A4A-8378-08929CD5428F}"/>
              </a:ext>
            </a:extLst>
          </p:cNvPr>
          <p:cNvSpPr>
            <a:spLocks noGrp="1"/>
          </p:cNvSpPr>
          <p:nvPr>
            <p:ph type="title"/>
          </p:nvPr>
        </p:nvSpPr>
        <p:spPr>
          <a:xfrm>
            <a:off x="0" y="0"/>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lvl="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endParaRPr lang="en-US" altLang="ja-JP" sz="3600" u="sng" dirty="0">
              <a:latin typeface="HGPSoeiKakugothicUB" panose="020B0900000000000000" pitchFamily="34" charset="-128"/>
              <a:ea typeface="HGPSoeiKakugothicUB" panose="020B0900000000000000" pitchFamily="34" charset="-128"/>
            </a:endParaRPr>
          </a:p>
        </p:txBody>
      </p:sp>
      <p:sp>
        <p:nvSpPr>
          <p:cNvPr id="2" name="テキスト ボックス 1">
            <a:extLst>
              <a:ext uri="{FF2B5EF4-FFF2-40B4-BE49-F238E27FC236}">
                <a16:creationId xmlns:a16="http://schemas.microsoft.com/office/drawing/2014/main" id="{14C23A9E-30D2-A64A-BF5A-C80539FD29A0}"/>
              </a:ext>
            </a:extLst>
          </p:cNvPr>
          <p:cNvSpPr txBox="1"/>
          <p:nvPr/>
        </p:nvSpPr>
        <p:spPr>
          <a:xfrm>
            <a:off x="182985" y="2858851"/>
            <a:ext cx="654269" cy="1323439"/>
          </a:xfrm>
          <a:prstGeom prst="rect">
            <a:avLst/>
          </a:prstGeom>
          <a:noFill/>
        </p:spPr>
        <p:txBody>
          <a:bodyPr wrap="square" rtlCol="0">
            <a:spAutoFit/>
          </a:bodyPr>
          <a:lstStyle/>
          <a:p>
            <a:r>
              <a:rPr kumimoji="1" lang="ja-JP" altLang="en-US" sz="4000"/>
              <a:t>総論</a:t>
            </a:r>
          </a:p>
        </p:txBody>
      </p:sp>
      <p:sp>
        <p:nvSpPr>
          <p:cNvPr id="6" name="テキスト ボックス 5">
            <a:extLst>
              <a:ext uri="{FF2B5EF4-FFF2-40B4-BE49-F238E27FC236}">
                <a16:creationId xmlns:a16="http://schemas.microsoft.com/office/drawing/2014/main" id="{75496B34-7A68-0640-9AA0-E55F4C8B5062}"/>
              </a:ext>
            </a:extLst>
          </p:cNvPr>
          <p:cNvSpPr txBox="1"/>
          <p:nvPr/>
        </p:nvSpPr>
        <p:spPr>
          <a:xfrm>
            <a:off x="1564601" y="2584821"/>
            <a:ext cx="2109952" cy="369332"/>
          </a:xfrm>
          <a:prstGeom prst="rect">
            <a:avLst/>
          </a:prstGeom>
          <a:noFill/>
        </p:spPr>
        <p:txBody>
          <a:bodyPr wrap="square" rtlCol="0">
            <a:spAutoFit/>
          </a:bodyPr>
          <a:lstStyle/>
          <a:p>
            <a:r>
              <a:rPr kumimoji="1" lang="ja-JP" altLang="en-US"/>
              <a:t>目的のパラグラフ</a:t>
            </a:r>
          </a:p>
        </p:txBody>
      </p:sp>
      <p:sp>
        <p:nvSpPr>
          <p:cNvPr id="7" name="テキスト ボックス 6">
            <a:extLst>
              <a:ext uri="{FF2B5EF4-FFF2-40B4-BE49-F238E27FC236}">
                <a16:creationId xmlns:a16="http://schemas.microsoft.com/office/drawing/2014/main" id="{26CA8178-7EC3-B44D-9081-062D50CCED06}"/>
              </a:ext>
            </a:extLst>
          </p:cNvPr>
          <p:cNvSpPr txBox="1"/>
          <p:nvPr/>
        </p:nvSpPr>
        <p:spPr>
          <a:xfrm>
            <a:off x="1564601" y="4272087"/>
            <a:ext cx="2109952" cy="369332"/>
          </a:xfrm>
          <a:prstGeom prst="rect">
            <a:avLst/>
          </a:prstGeom>
          <a:noFill/>
        </p:spPr>
        <p:txBody>
          <a:bodyPr wrap="square" rtlCol="0">
            <a:spAutoFit/>
          </a:bodyPr>
          <a:lstStyle/>
          <a:p>
            <a:r>
              <a:rPr kumimoji="1" lang="ja-JP" altLang="en-US"/>
              <a:t>要約のパラグラフ</a:t>
            </a:r>
          </a:p>
        </p:txBody>
      </p:sp>
      <p:sp>
        <p:nvSpPr>
          <p:cNvPr id="3" name="左中かっこ 2">
            <a:extLst>
              <a:ext uri="{FF2B5EF4-FFF2-40B4-BE49-F238E27FC236}">
                <a16:creationId xmlns:a16="http://schemas.microsoft.com/office/drawing/2014/main" id="{E31D3516-5C8E-9042-91BD-8D43A0D4B010}"/>
              </a:ext>
            </a:extLst>
          </p:cNvPr>
          <p:cNvSpPr/>
          <p:nvPr/>
        </p:nvSpPr>
        <p:spPr>
          <a:xfrm>
            <a:off x="847086" y="2784895"/>
            <a:ext cx="783020" cy="1631730"/>
          </a:xfrm>
          <a:prstGeom prst="leftBrace">
            <a:avLst>
              <a:gd name="adj1" fmla="val 8333"/>
              <a:gd name="adj2" fmla="val 43728"/>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4A733CA-2FBC-484B-A533-3DB2F8505D82}"/>
              </a:ext>
            </a:extLst>
          </p:cNvPr>
          <p:cNvSpPr txBox="1"/>
          <p:nvPr/>
        </p:nvSpPr>
        <p:spPr>
          <a:xfrm>
            <a:off x="3728365" y="2485557"/>
            <a:ext cx="685800" cy="307777"/>
          </a:xfrm>
          <a:prstGeom prst="rect">
            <a:avLst/>
          </a:prstGeom>
          <a:noFill/>
        </p:spPr>
        <p:txBody>
          <a:bodyPr wrap="square" rtlCol="0">
            <a:spAutoFit/>
          </a:bodyPr>
          <a:lstStyle/>
          <a:p>
            <a:r>
              <a:rPr kumimoji="1" lang="ja-JP" altLang="en-US" sz="1400"/>
              <a:t>構成</a:t>
            </a:r>
            <a:endParaRPr kumimoji="1" lang="en-US" altLang="ja-JP" sz="1400" dirty="0"/>
          </a:p>
        </p:txBody>
      </p:sp>
      <p:sp>
        <p:nvSpPr>
          <p:cNvPr id="9" name="テキスト ボックス 8">
            <a:extLst>
              <a:ext uri="{FF2B5EF4-FFF2-40B4-BE49-F238E27FC236}">
                <a16:creationId xmlns:a16="http://schemas.microsoft.com/office/drawing/2014/main" id="{6DBDBAAA-F446-7C46-B76C-1C71D2A285F5}"/>
              </a:ext>
            </a:extLst>
          </p:cNvPr>
          <p:cNvSpPr txBox="1"/>
          <p:nvPr/>
        </p:nvSpPr>
        <p:spPr>
          <a:xfrm>
            <a:off x="3728365" y="4182290"/>
            <a:ext cx="685800" cy="307777"/>
          </a:xfrm>
          <a:prstGeom prst="rect">
            <a:avLst/>
          </a:prstGeom>
          <a:noFill/>
        </p:spPr>
        <p:txBody>
          <a:bodyPr wrap="square" rtlCol="0">
            <a:spAutoFit/>
          </a:bodyPr>
          <a:lstStyle/>
          <a:p>
            <a:r>
              <a:rPr kumimoji="1" lang="ja-JP" altLang="en-US" sz="1400"/>
              <a:t>構成</a:t>
            </a:r>
            <a:endParaRPr kumimoji="1" lang="en-US" altLang="ja-JP" sz="1400" dirty="0"/>
          </a:p>
        </p:txBody>
      </p:sp>
      <p:sp>
        <p:nvSpPr>
          <p:cNvPr id="10" name="テキスト ボックス 9">
            <a:extLst>
              <a:ext uri="{FF2B5EF4-FFF2-40B4-BE49-F238E27FC236}">
                <a16:creationId xmlns:a16="http://schemas.microsoft.com/office/drawing/2014/main" id="{779A997B-1C23-4D49-874C-32FAE4BAEC37}"/>
              </a:ext>
            </a:extLst>
          </p:cNvPr>
          <p:cNvSpPr txBox="1"/>
          <p:nvPr/>
        </p:nvSpPr>
        <p:spPr>
          <a:xfrm>
            <a:off x="5173297" y="2264797"/>
            <a:ext cx="3013610" cy="1015663"/>
          </a:xfrm>
          <a:prstGeom prst="rect">
            <a:avLst/>
          </a:prstGeom>
          <a:noFill/>
        </p:spPr>
        <p:txBody>
          <a:bodyPr wrap="square" rtlCol="0">
            <a:spAutoFit/>
          </a:bodyPr>
          <a:lstStyle/>
          <a:p>
            <a:pPr marL="285750" indent="-285750">
              <a:buFont typeface="Wingdings" pitchFamily="2" charset="2"/>
              <a:buChar char="Ø"/>
            </a:pPr>
            <a:r>
              <a:rPr kumimoji="1" lang="ja-JP" altLang="en-US" sz="2000"/>
              <a:t>現状、または背景</a:t>
            </a:r>
            <a:endParaRPr kumimoji="1" lang="en-US" altLang="ja-JP" sz="2000" dirty="0"/>
          </a:p>
          <a:p>
            <a:pPr marL="285750" indent="-285750">
              <a:buFont typeface="Wingdings" pitchFamily="2" charset="2"/>
              <a:buChar char="Ø"/>
            </a:pPr>
            <a:r>
              <a:rPr lang="ja-JP" altLang="en-US" sz="2000"/>
              <a:t>問題点、または必要性</a:t>
            </a:r>
            <a:endParaRPr lang="en-US" altLang="ja-JP" sz="2000" dirty="0"/>
          </a:p>
          <a:p>
            <a:pPr marL="285750" indent="-285750">
              <a:buFont typeface="Wingdings" pitchFamily="2" charset="2"/>
              <a:buChar char="Ø"/>
            </a:pPr>
            <a:r>
              <a:rPr kumimoji="1" lang="ja-JP" altLang="en-US" sz="2000"/>
              <a:t>目的</a:t>
            </a:r>
          </a:p>
        </p:txBody>
      </p:sp>
      <p:sp>
        <p:nvSpPr>
          <p:cNvPr id="11" name="左中かっこ 10">
            <a:extLst>
              <a:ext uri="{FF2B5EF4-FFF2-40B4-BE49-F238E27FC236}">
                <a16:creationId xmlns:a16="http://schemas.microsoft.com/office/drawing/2014/main" id="{9428CA17-9092-734D-9793-0EE85835A672}"/>
              </a:ext>
            </a:extLst>
          </p:cNvPr>
          <p:cNvSpPr/>
          <p:nvPr/>
        </p:nvSpPr>
        <p:spPr>
          <a:xfrm>
            <a:off x="4379351" y="2381045"/>
            <a:ext cx="768570" cy="725544"/>
          </a:xfrm>
          <a:prstGeom prst="lef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17737004-2F8A-D844-907F-8A1BC4FEB83E}"/>
              </a:ext>
            </a:extLst>
          </p:cNvPr>
          <p:cNvCxnSpPr>
            <a:cxnSpLocks/>
          </p:cNvCxnSpPr>
          <p:nvPr/>
        </p:nvCxnSpPr>
        <p:spPr>
          <a:xfrm>
            <a:off x="3504368" y="4438774"/>
            <a:ext cx="910453" cy="0"/>
          </a:xfrm>
          <a:prstGeom prst="line">
            <a:avLst/>
          </a:prstGeom>
          <a:ln w="12700"/>
        </p:spPr>
        <p:style>
          <a:lnRef idx="1">
            <a:schemeClr val="dk1"/>
          </a:lnRef>
          <a:fillRef idx="0">
            <a:schemeClr val="dk1"/>
          </a:fillRef>
          <a:effectRef idx="0">
            <a:schemeClr val="dk1"/>
          </a:effectRef>
          <a:fontRef idx="minor">
            <a:schemeClr val="tx1"/>
          </a:fontRef>
        </p:style>
      </p:cxnSp>
      <p:sp>
        <p:nvSpPr>
          <p:cNvPr id="15" name="左中かっこ 14">
            <a:extLst>
              <a:ext uri="{FF2B5EF4-FFF2-40B4-BE49-F238E27FC236}">
                <a16:creationId xmlns:a16="http://schemas.microsoft.com/office/drawing/2014/main" id="{F173D3C4-9E65-E242-8912-DCD2689A6CB9}"/>
              </a:ext>
            </a:extLst>
          </p:cNvPr>
          <p:cNvSpPr/>
          <p:nvPr/>
        </p:nvSpPr>
        <p:spPr>
          <a:xfrm>
            <a:off x="4414165" y="3957596"/>
            <a:ext cx="768570" cy="961857"/>
          </a:xfrm>
          <a:prstGeom prst="lef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0DE0A7C9-CB43-C64D-9E14-835E8C1D53F7}"/>
              </a:ext>
            </a:extLst>
          </p:cNvPr>
          <p:cNvCxnSpPr>
            <a:cxnSpLocks/>
          </p:cNvCxnSpPr>
          <p:nvPr/>
        </p:nvCxnSpPr>
        <p:spPr>
          <a:xfrm>
            <a:off x="3504368" y="2743817"/>
            <a:ext cx="909797" cy="0"/>
          </a:xfrm>
          <a:prstGeom prst="line">
            <a:avLst/>
          </a:prstGeom>
          <a:ln w="12700"/>
        </p:spPr>
        <p:style>
          <a:lnRef idx="1">
            <a:schemeClr val="dk1"/>
          </a:lnRef>
          <a:fillRef idx="0">
            <a:schemeClr val="dk1"/>
          </a:fillRef>
          <a:effectRef idx="0">
            <a:schemeClr val="dk1"/>
          </a:effectRef>
          <a:fontRef idx="minor">
            <a:schemeClr val="tx1"/>
          </a:fontRef>
        </p:style>
      </p:cxnSp>
      <p:sp>
        <p:nvSpPr>
          <p:cNvPr id="18" name="テキスト ボックス 17">
            <a:extLst>
              <a:ext uri="{FF2B5EF4-FFF2-40B4-BE49-F238E27FC236}">
                <a16:creationId xmlns:a16="http://schemas.microsoft.com/office/drawing/2014/main" id="{E94E29FC-1335-BB43-A0A2-485154A6E932}"/>
              </a:ext>
            </a:extLst>
          </p:cNvPr>
          <p:cNvSpPr txBox="1"/>
          <p:nvPr/>
        </p:nvSpPr>
        <p:spPr>
          <a:xfrm>
            <a:off x="5173297" y="3795033"/>
            <a:ext cx="2497911" cy="1323439"/>
          </a:xfrm>
          <a:prstGeom prst="rect">
            <a:avLst/>
          </a:prstGeom>
          <a:noFill/>
        </p:spPr>
        <p:txBody>
          <a:bodyPr wrap="square" rtlCol="0">
            <a:spAutoFit/>
          </a:bodyPr>
          <a:lstStyle/>
          <a:p>
            <a:pPr marL="285750" indent="-285750">
              <a:buFont typeface="Wingdings" pitchFamily="2" charset="2"/>
              <a:buChar char="Ø"/>
            </a:pPr>
            <a:r>
              <a:rPr kumimoji="1" lang="ja-JP" altLang="en-US" sz="2000"/>
              <a:t>結論や総括の文</a:t>
            </a:r>
            <a:endParaRPr kumimoji="1" lang="en-US" altLang="ja-JP" sz="2000" dirty="0"/>
          </a:p>
          <a:p>
            <a:pPr marL="285750" indent="-285750">
              <a:buFont typeface="Wingdings" pitchFamily="2" charset="2"/>
              <a:buChar char="Ø"/>
            </a:pPr>
            <a:r>
              <a:rPr lang="ja-JP" altLang="en-US" sz="2000"/>
              <a:t>重要な情報①</a:t>
            </a:r>
            <a:endParaRPr lang="en-US" altLang="ja-JP" sz="2000" dirty="0"/>
          </a:p>
          <a:p>
            <a:pPr marL="285750" indent="-285750">
              <a:buFont typeface="Wingdings" pitchFamily="2" charset="2"/>
              <a:buChar char="Ø"/>
            </a:pPr>
            <a:r>
              <a:rPr kumimoji="1" lang="ja-JP" altLang="en-US" sz="2000"/>
              <a:t>重要な情報②</a:t>
            </a:r>
            <a:endParaRPr kumimoji="1" lang="en-US" altLang="ja-JP" sz="2000" dirty="0"/>
          </a:p>
          <a:p>
            <a:pPr marL="285750" indent="-285750">
              <a:buFont typeface="Wingdings" pitchFamily="2" charset="2"/>
              <a:buChar char="Ø"/>
            </a:pPr>
            <a:r>
              <a:rPr lang="ja-JP" altLang="en-US" sz="2000"/>
              <a:t>重要な情報③</a:t>
            </a:r>
            <a:endParaRPr lang="en-US" altLang="ja-JP" sz="2000" dirty="0"/>
          </a:p>
        </p:txBody>
      </p:sp>
      <p:grpSp>
        <p:nvGrpSpPr>
          <p:cNvPr id="58" name="グループ化 57">
            <a:extLst>
              <a:ext uri="{FF2B5EF4-FFF2-40B4-BE49-F238E27FC236}">
                <a16:creationId xmlns:a16="http://schemas.microsoft.com/office/drawing/2014/main" id="{7EE32B36-3861-3646-B50C-72BDB02B345F}"/>
              </a:ext>
            </a:extLst>
          </p:cNvPr>
          <p:cNvGrpSpPr/>
          <p:nvPr/>
        </p:nvGrpSpPr>
        <p:grpSpPr>
          <a:xfrm>
            <a:off x="8379259" y="2190906"/>
            <a:ext cx="3558297" cy="1055654"/>
            <a:chOff x="8447784" y="2293096"/>
            <a:chExt cx="3558297" cy="1055654"/>
          </a:xfrm>
        </p:grpSpPr>
        <p:sp>
          <p:nvSpPr>
            <p:cNvPr id="21" name="正方形/長方形 20">
              <a:extLst>
                <a:ext uri="{FF2B5EF4-FFF2-40B4-BE49-F238E27FC236}">
                  <a16:creationId xmlns:a16="http://schemas.microsoft.com/office/drawing/2014/main" id="{B23E2BAF-5357-C44F-AC38-D5C1DD912095}"/>
                </a:ext>
              </a:extLst>
            </p:cNvPr>
            <p:cNvSpPr>
              <a:spLocks/>
            </p:cNvSpPr>
            <p:nvPr/>
          </p:nvSpPr>
          <p:spPr>
            <a:xfrm>
              <a:off x="8598801" y="2389060"/>
              <a:ext cx="1770774" cy="8657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2" name="正方形/長方形 21">
              <a:extLst>
                <a:ext uri="{FF2B5EF4-FFF2-40B4-BE49-F238E27FC236}">
                  <a16:creationId xmlns:a16="http://schemas.microsoft.com/office/drawing/2014/main" id="{B3AF1C8A-5B27-D048-AFAD-638AEE2315DB}"/>
                </a:ext>
              </a:extLst>
            </p:cNvPr>
            <p:cNvSpPr>
              <a:spLocks/>
            </p:cNvSpPr>
            <p:nvPr/>
          </p:nvSpPr>
          <p:spPr>
            <a:xfrm>
              <a:off x="10948975" y="2389060"/>
              <a:ext cx="1057106" cy="8657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3" name="正方形/長方形 22">
              <a:extLst>
                <a:ext uri="{FF2B5EF4-FFF2-40B4-BE49-F238E27FC236}">
                  <a16:creationId xmlns:a16="http://schemas.microsoft.com/office/drawing/2014/main" id="{DEF8C511-BC03-C74E-A52A-490C96DBE3EE}"/>
                </a:ext>
              </a:extLst>
            </p:cNvPr>
            <p:cNvSpPr>
              <a:spLocks/>
            </p:cNvSpPr>
            <p:nvPr/>
          </p:nvSpPr>
          <p:spPr>
            <a:xfrm>
              <a:off x="8447784" y="2584113"/>
              <a:ext cx="1547907" cy="9095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4" name="正方形/長方形 23">
              <a:extLst>
                <a:ext uri="{FF2B5EF4-FFF2-40B4-BE49-F238E27FC236}">
                  <a16:creationId xmlns:a16="http://schemas.microsoft.com/office/drawing/2014/main" id="{65605870-E561-F041-BD10-4B41FA99BFAF}"/>
                </a:ext>
              </a:extLst>
            </p:cNvPr>
            <p:cNvSpPr>
              <a:spLocks/>
            </p:cNvSpPr>
            <p:nvPr/>
          </p:nvSpPr>
          <p:spPr>
            <a:xfrm>
              <a:off x="10127829" y="2584113"/>
              <a:ext cx="1878252" cy="9095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5" name="正方形/長方形 24">
              <a:extLst>
                <a:ext uri="{FF2B5EF4-FFF2-40B4-BE49-F238E27FC236}">
                  <a16:creationId xmlns:a16="http://schemas.microsoft.com/office/drawing/2014/main" id="{9829BBA5-2C6E-4140-85F7-F283E8CC66D1}"/>
                </a:ext>
              </a:extLst>
            </p:cNvPr>
            <p:cNvSpPr>
              <a:spLocks/>
            </p:cNvSpPr>
            <p:nvPr/>
          </p:nvSpPr>
          <p:spPr>
            <a:xfrm>
              <a:off x="8447784" y="2783552"/>
              <a:ext cx="1179395" cy="9095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6" name="正方形/長方形 25">
              <a:extLst>
                <a:ext uri="{FF2B5EF4-FFF2-40B4-BE49-F238E27FC236}">
                  <a16:creationId xmlns:a16="http://schemas.microsoft.com/office/drawing/2014/main" id="{D59A9151-533F-EA4D-B6E8-8EBD72FBC100}"/>
                </a:ext>
              </a:extLst>
            </p:cNvPr>
            <p:cNvSpPr>
              <a:spLocks/>
            </p:cNvSpPr>
            <p:nvPr/>
          </p:nvSpPr>
          <p:spPr>
            <a:xfrm>
              <a:off x="10313917" y="2783552"/>
              <a:ext cx="1692164" cy="9008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7" name="正方形/長方形 26">
              <a:extLst>
                <a:ext uri="{FF2B5EF4-FFF2-40B4-BE49-F238E27FC236}">
                  <a16:creationId xmlns:a16="http://schemas.microsoft.com/office/drawing/2014/main" id="{8B8FC672-359A-504F-877B-F3FFF6EDA0AB}"/>
                </a:ext>
              </a:extLst>
            </p:cNvPr>
            <p:cNvSpPr>
              <a:spLocks/>
            </p:cNvSpPr>
            <p:nvPr/>
          </p:nvSpPr>
          <p:spPr>
            <a:xfrm>
              <a:off x="8447784" y="2978604"/>
              <a:ext cx="2501191"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8" name="正方形/長方形 27">
              <a:extLst>
                <a:ext uri="{FF2B5EF4-FFF2-40B4-BE49-F238E27FC236}">
                  <a16:creationId xmlns:a16="http://schemas.microsoft.com/office/drawing/2014/main" id="{002561D2-BA22-BE41-989B-2B6A72BC4DDF}"/>
                </a:ext>
              </a:extLst>
            </p:cNvPr>
            <p:cNvSpPr>
              <a:spLocks/>
            </p:cNvSpPr>
            <p:nvPr/>
          </p:nvSpPr>
          <p:spPr>
            <a:xfrm>
              <a:off x="11092910" y="2978604"/>
              <a:ext cx="913170"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29" name="正方形/長方形 28">
              <a:extLst>
                <a:ext uri="{FF2B5EF4-FFF2-40B4-BE49-F238E27FC236}">
                  <a16:creationId xmlns:a16="http://schemas.microsoft.com/office/drawing/2014/main" id="{67CFB496-6758-9046-803A-5DF60DC38934}"/>
                </a:ext>
              </a:extLst>
            </p:cNvPr>
            <p:cNvSpPr>
              <a:spLocks/>
            </p:cNvSpPr>
            <p:nvPr/>
          </p:nvSpPr>
          <p:spPr>
            <a:xfrm>
              <a:off x="8447784" y="3165524"/>
              <a:ext cx="1621767" cy="9008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0" name="テキスト ボックス 29">
              <a:extLst>
                <a:ext uri="{FF2B5EF4-FFF2-40B4-BE49-F238E27FC236}">
                  <a16:creationId xmlns:a16="http://schemas.microsoft.com/office/drawing/2014/main" id="{07D1B76E-C8C2-1D41-9168-402AE1591053}"/>
                </a:ext>
              </a:extLst>
            </p:cNvPr>
            <p:cNvSpPr txBox="1"/>
            <p:nvPr/>
          </p:nvSpPr>
          <p:spPr>
            <a:xfrm>
              <a:off x="10369575" y="2293096"/>
              <a:ext cx="706820" cy="276999"/>
            </a:xfrm>
            <a:prstGeom prst="rect">
              <a:avLst/>
            </a:prstGeom>
            <a:noFill/>
          </p:spPr>
          <p:txBody>
            <a:bodyPr wrap="square" rtlCol="0">
              <a:spAutoFit/>
            </a:bodyPr>
            <a:lstStyle/>
            <a:p>
              <a:r>
                <a:rPr lang="en-US" altLang="ja-JP" sz="1200" dirty="0"/>
                <a:t>(</a:t>
              </a:r>
              <a:r>
                <a:rPr kumimoji="1" lang="ja-JP" altLang="en-US" sz="1200"/>
                <a:t>背</a:t>
              </a:r>
              <a:r>
                <a:rPr kumimoji="1" lang="en-US" altLang="ja-JP" sz="1200" dirty="0"/>
                <a:t> </a:t>
              </a:r>
              <a:r>
                <a:rPr kumimoji="1" lang="ja-JP" altLang="en-US" sz="1200"/>
                <a:t>景</a:t>
              </a:r>
              <a:r>
                <a:rPr kumimoji="1" lang="en-US" altLang="ja-JP" sz="1200" dirty="0"/>
                <a:t>)</a:t>
              </a:r>
              <a:endParaRPr kumimoji="1" lang="ja-JP" altLang="en-US" sz="1200"/>
            </a:p>
          </p:txBody>
        </p:sp>
        <p:sp>
          <p:nvSpPr>
            <p:cNvPr id="31" name="テキスト ボックス 30">
              <a:extLst>
                <a:ext uri="{FF2B5EF4-FFF2-40B4-BE49-F238E27FC236}">
                  <a16:creationId xmlns:a16="http://schemas.microsoft.com/office/drawing/2014/main" id="{38BA99C7-E7DE-0248-8379-DD685F88684D}"/>
                </a:ext>
              </a:extLst>
            </p:cNvPr>
            <p:cNvSpPr txBox="1"/>
            <p:nvPr/>
          </p:nvSpPr>
          <p:spPr>
            <a:xfrm>
              <a:off x="9600873" y="2701605"/>
              <a:ext cx="768702" cy="276999"/>
            </a:xfrm>
            <a:prstGeom prst="rect">
              <a:avLst/>
            </a:prstGeom>
            <a:noFill/>
          </p:spPr>
          <p:txBody>
            <a:bodyPr wrap="square" rtlCol="0">
              <a:spAutoFit/>
            </a:bodyPr>
            <a:lstStyle/>
            <a:p>
              <a:r>
                <a:rPr lang="en-US" altLang="ja-JP" sz="1200" dirty="0"/>
                <a:t>(</a:t>
              </a:r>
              <a:r>
                <a:rPr lang="ja-JP" altLang="en-US" sz="1200"/>
                <a:t>必要性</a:t>
              </a:r>
              <a:r>
                <a:rPr kumimoji="1" lang="en-US" altLang="ja-JP" sz="1200" dirty="0"/>
                <a:t>)</a:t>
              </a:r>
              <a:endParaRPr kumimoji="1" lang="ja-JP" altLang="en-US" sz="1200"/>
            </a:p>
          </p:txBody>
        </p:sp>
        <p:sp>
          <p:nvSpPr>
            <p:cNvPr id="32" name="テキスト ボックス 31">
              <a:extLst>
                <a:ext uri="{FF2B5EF4-FFF2-40B4-BE49-F238E27FC236}">
                  <a16:creationId xmlns:a16="http://schemas.microsoft.com/office/drawing/2014/main" id="{A7396131-AC37-4046-89AD-146E6985A5F0}"/>
                </a:ext>
              </a:extLst>
            </p:cNvPr>
            <p:cNvSpPr txBox="1"/>
            <p:nvPr/>
          </p:nvSpPr>
          <p:spPr>
            <a:xfrm>
              <a:off x="10069551" y="3071751"/>
              <a:ext cx="768702" cy="276999"/>
            </a:xfrm>
            <a:prstGeom prst="rect">
              <a:avLst/>
            </a:prstGeom>
            <a:noFill/>
          </p:spPr>
          <p:txBody>
            <a:bodyPr wrap="square" rtlCol="0">
              <a:spAutoFit/>
            </a:bodyPr>
            <a:lstStyle/>
            <a:p>
              <a:r>
                <a:rPr lang="en-US" altLang="ja-JP" sz="1200" dirty="0"/>
                <a:t>(</a:t>
              </a:r>
              <a:r>
                <a:rPr lang="ja-JP" altLang="en-US" sz="1200"/>
                <a:t>目的</a:t>
              </a:r>
              <a:r>
                <a:rPr kumimoji="1" lang="en-US" altLang="ja-JP" sz="1200" dirty="0"/>
                <a:t>)</a:t>
              </a:r>
              <a:endParaRPr kumimoji="1" lang="ja-JP" altLang="en-US" sz="1200"/>
            </a:p>
          </p:txBody>
        </p:sp>
      </p:grpSp>
      <p:grpSp>
        <p:nvGrpSpPr>
          <p:cNvPr id="59" name="グループ化 58">
            <a:extLst>
              <a:ext uri="{FF2B5EF4-FFF2-40B4-BE49-F238E27FC236}">
                <a16:creationId xmlns:a16="http://schemas.microsoft.com/office/drawing/2014/main" id="{E8B0C375-C871-9949-BF21-D5603B4A3CD5}"/>
              </a:ext>
            </a:extLst>
          </p:cNvPr>
          <p:cNvGrpSpPr/>
          <p:nvPr/>
        </p:nvGrpSpPr>
        <p:grpSpPr>
          <a:xfrm>
            <a:off x="8379259" y="3821985"/>
            <a:ext cx="3558297" cy="1251498"/>
            <a:chOff x="8447783" y="3911961"/>
            <a:chExt cx="3558297" cy="1251498"/>
          </a:xfrm>
        </p:grpSpPr>
        <p:sp>
          <p:nvSpPr>
            <p:cNvPr id="33" name="正方形/長方形 32">
              <a:extLst>
                <a:ext uri="{FF2B5EF4-FFF2-40B4-BE49-F238E27FC236}">
                  <a16:creationId xmlns:a16="http://schemas.microsoft.com/office/drawing/2014/main" id="{4BBF7605-FE21-9449-84B2-21689AF78651}"/>
                </a:ext>
              </a:extLst>
            </p:cNvPr>
            <p:cNvSpPr>
              <a:spLocks/>
            </p:cNvSpPr>
            <p:nvPr/>
          </p:nvSpPr>
          <p:spPr>
            <a:xfrm>
              <a:off x="8598800" y="4007925"/>
              <a:ext cx="1770774" cy="8657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4" name="正方形/長方形 33">
              <a:extLst>
                <a:ext uri="{FF2B5EF4-FFF2-40B4-BE49-F238E27FC236}">
                  <a16:creationId xmlns:a16="http://schemas.microsoft.com/office/drawing/2014/main" id="{C0B84AA7-EC6F-2C49-AC4B-1AC4A15821A9}"/>
                </a:ext>
              </a:extLst>
            </p:cNvPr>
            <p:cNvSpPr>
              <a:spLocks/>
            </p:cNvSpPr>
            <p:nvPr/>
          </p:nvSpPr>
          <p:spPr>
            <a:xfrm>
              <a:off x="10948974" y="4007925"/>
              <a:ext cx="1057106" cy="8657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5" name="正方形/長方形 34">
              <a:extLst>
                <a:ext uri="{FF2B5EF4-FFF2-40B4-BE49-F238E27FC236}">
                  <a16:creationId xmlns:a16="http://schemas.microsoft.com/office/drawing/2014/main" id="{DD5B965E-6C6F-E441-9EB0-1FE2D8C7A941}"/>
                </a:ext>
              </a:extLst>
            </p:cNvPr>
            <p:cNvSpPr>
              <a:spLocks/>
            </p:cNvSpPr>
            <p:nvPr/>
          </p:nvSpPr>
          <p:spPr>
            <a:xfrm>
              <a:off x="8447783" y="4202978"/>
              <a:ext cx="1547907" cy="9095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6" name="正方形/長方形 35">
              <a:extLst>
                <a:ext uri="{FF2B5EF4-FFF2-40B4-BE49-F238E27FC236}">
                  <a16:creationId xmlns:a16="http://schemas.microsoft.com/office/drawing/2014/main" id="{63A82DFF-1DFB-4441-9A04-4FF44EEF1649}"/>
                </a:ext>
              </a:extLst>
            </p:cNvPr>
            <p:cNvSpPr>
              <a:spLocks/>
            </p:cNvSpPr>
            <p:nvPr/>
          </p:nvSpPr>
          <p:spPr>
            <a:xfrm>
              <a:off x="10127828" y="4202978"/>
              <a:ext cx="1878252" cy="9095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7" name="正方形/長方形 36">
              <a:extLst>
                <a:ext uri="{FF2B5EF4-FFF2-40B4-BE49-F238E27FC236}">
                  <a16:creationId xmlns:a16="http://schemas.microsoft.com/office/drawing/2014/main" id="{48F3BCAF-5E2B-4B46-BC3C-1D96E5000668}"/>
                </a:ext>
              </a:extLst>
            </p:cNvPr>
            <p:cNvSpPr>
              <a:spLocks/>
            </p:cNvSpPr>
            <p:nvPr/>
          </p:nvSpPr>
          <p:spPr>
            <a:xfrm>
              <a:off x="8447783" y="4402417"/>
              <a:ext cx="1179395" cy="9095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8" name="正方形/長方形 37">
              <a:extLst>
                <a:ext uri="{FF2B5EF4-FFF2-40B4-BE49-F238E27FC236}">
                  <a16:creationId xmlns:a16="http://schemas.microsoft.com/office/drawing/2014/main" id="{9FB9D687-EEB6-AB42-B5C8-C0B3C96EE012}"/>
                </a:ext>
              </a:extLst>
            </p:cNvPr>
            <p:cNvSpPr>
              <a:spLocks/>
            </p:cNvSpPr>
            <p:nvPr/>
          </p:nvSpPr>
          <p:spPr>
            <a:xfrm>
              <a:off x="10313916" y="4402417"/>
              <a:ext cx="1692164" cy="9008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9" name="正方形/長方形 38">
              <a:extLst>
                <a:ext uri="{FF2B5EF4-FFF2-40B4-BE49-F238E27FC236}">
                  <a16:creationId xmlns:a16="http://schemas.microsoft.com/office/drawing/2014/main" id="{072FEADB-51E7-994B-AF67-77FCB5DF3342}"/>
                </a:ext>
              </a:extLst>
            </p:cNvPr>
            <p:cNvSpPr>
              <a:spLocks/>
            </p:cNvSpPr>
            <p:nvPr/>
          </p:nvSpPr>
          <p:spPr>
            <a:xfrm>
              <a:off x="8447783" y="4597469"/>
              <a:ext cx="2501191"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0" name="正方形/長方形 39">
              <a:extLst>
                <a:ext uri="{FF2B5EF4-FFF2-40B4-BE49-F238E27FC236}">
                  <a16:creationId xmlns:a16="http://schemas.microsoft.com/office/drawing/2014/main" id="{A3B46F39-3265-7243-901F-8A820E683E8F}"/>
                </a:ext>
              </a:extLst>
            </p:cNvPr>
            <p:cNvSpPr>
              <a:spLocks/>
            </p:cNvSpPr>
            <p:nvPr/>
          </p:nvSpPr>
          <p:spPr>
            <a:xfrm>
              <a:off x="11092909" y="4597469"/>
              <a:ext cx="913170"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1" name="正方形/長方形 40">
              <a:extLst>
                <a:ext uri="{FF2B5EF4-FFF2-40B4-BE49-F238E27FC236}">
                  <a16:creationId xmlns:a16="http://schemas.microsoft.com/office/drawing/2014/main" id="{F01D2E35-8732-8142-A0FF-BE90DC37610A}"/>
                </a:ext>
              </a:extLst>
            </p:cNvPr>
            <p:cNvSpPr>
              <a:spLocks/>
            </p:cNvSpPr>
            <p:nvPr/>
          </p:nvSpPr>
          <p:spPr>
            <a:xfrm>
              <a:off x="8447783" y="4784389"/>
              <a:ext cx="1621767" cy="9008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2" name="テキスト ボックス 41">
              <a:extLst>
                <a:ext uri="{FF2B5EF4-FFF2-40B4-BE49-F238E27FC236}">
                  <a16:creationId xmlns:a16="http://schemas.microsoft.com/office/drawing/2014/main" id="{4699DFF7-11BD-9F4A-A1E6-AECC0452891F}"/>
                </a:ext>
              </a:extLst>
            </p:cNvPr>
            <p:cNvSpPr txBox="1"/>
            <p:nvPr/>
          </p:nvSpPr>
          <p:spPr>
            <a:xfrm>
              <a:off x="10369574" y="3911961"/>
              <a:ext cx="706820" cy="276999"/>
            </a:xfrm>
            <a:prstGeom prst="rect">
              <a:avLst/>
            </a:prstGeom>
            <a:noFill/>
          </p:spPr>
          <p:txBody>
            <a:bodyPr wrap="square" rtlCol="0">
              <a:spAutoFit/>
            </a:bodyPr>
            <a:lstStyle/>
            <a:p>
              <a:r>
                <a:rPr lang="en-US" altLang="ja-JP" sz="1200" dirty="0"/>
                <a:t>(</a:t>
              </a:r>
              <a:r>
                <a:rPr kumimoji="1" lang="ja-JP" altLang="en-US" sz="1200"/>
                <a:t>結論</a:t>
              </a:r>
              <a:r>
                <a:rPr kumimoji="1" lang="en-US" altLang="ja-JP" sz="1200" dirty="0"/>
                <a:t>)</a:t>
              </a:r>
              <a:endParaRPr kumimoji="1" lang="ja-JP" altLang="en-US" sz="1200"/>
            </a:p>
          </p:txBody>
        </p:sp>
        <p:sp>
          <p:nvSpPr>
            <p:cNvPr id="43" name="テキスト ボックス 42">
              <a:extLst>
                <a:ext uri="{FF2B5EF4-FFF2-40B4-BE49-F238E27FC236}">
                  <a16:creationId xmlns:a16="http://schemas.microsoft.com/office/drawing/2014/main" id="{5E435FC1-BF4D-894F-97A4-63BA6F3BC916}"/>
                </a:ext>
              </a:extLst>
            </p:cNvPr>
            <p:cNvSpPr txBox="1"/>
            <p:nvPr/>
          </p:nvSpPr>
          <p:spPr>
            <a:xfrm>
              <a:off x="9600872" y="4320470"/>
              <a:ext cx="768702" cy="276999"/>
            </a:xfrm>
            <a:prstGeom prst="rect">
              <a:avLst/>
            </a:prstGeom>
            <a:noFill/>
          </p:spPr>
          <p:txBody>
            <a:bodyPr wrap="square" rtlCol="0">
              <a:spAutoFit/>
            </a:bodyPr>
            <a:lstStyle/>
            <a:p>
              <a:r>
                <a:rPr lang="en-US" altLang="ja-JP" sz="1200" dirty="0"/>
                <a:t>(</a:t>
              </a:r>
              <a:r>
                <a:rPr lang="ja-JP" altLang="en-US" sz="1200"/>
                <a:t>情報①</a:t>
              </a:r>
              <a:r>
                <a:rPr kumimoji="1" lang="en-US" altLang="ja-JP" sz="1200" dirty="0"/>
                <a:t>)</a:t>
              </a:r>
              <a:endParaRPr kumimoji="1" lang="ja-JP" altLang="en-US" sz="1200"/>
            </a:p>
          </p:txBody>
        </p:sp>
        <p:sp>
          <p:nvSpPr>
            <p:cNvPr id="44" name="テキスト ボックス 43">
              <a:extLst>
                <a:ext uri="{FF2B5EF4-FFF2-40B4-BE49-F238E27FC236}">
                  <a16:creationId xmlns:a16="http://schemas.microsoft.com/office/drawing/2014/main" id="{1ABF7BF2-B0B3-ED4A-9C6D-695ECF14B6A4}"/>
                </a:ext>
              </a:extLst>
            </p:cNvPr>
            <p:cNvSpPr txBox="1"/>
            <p:nvPr/>
          </p:nvSpPr>
          <p:spPr>
            <a:xfrm>
              <a:off x="10069550" y="4690616"/>
              <a:ext cx="768702" cy="276999"/>
            </a:xfrm>
            <a:prstGeom prst="rect">
              <a:avLst/>
            </a:prstGeom>
            <a:noFill/>
          </p:spPr>
          <p:txBody>
            <a:bodyPr wrap="square" rtlCol="0">
              <a:spAutoFit/>
            </a:bodyPr>
            <a:lstStyle/>
            <a:p>
              <a:r>
                <a:rPr lang="en-US" altLang="ja-JP" sz="1200" dirty="0"/>
                <a:t>(</a:t>
              </a:r>
              <a:r>
                <a:rPr lang="ja-JP" altLang="en-US" sz="1200"/>
                <a:t>情報②</a:t>
              </a:r>
              <a:r>
                <a:rPr kumimoji="1" lang="en-US" altLang="ja-JP" sz="1200" dirty="0"/>
                <a:t>)</a:t>
              </a:r>
              <a:endParaRPr kumimoji="1" lang="ja-JP" altLang="en-US" sz="1200"/>
            </a:p>
          </p:txBody>
        </p:sp>
        <p:sp>
          <p:nvSpPr>
            <p:cNvPr id="45" name="正方形/長方形 44">
              <a:extLst>
                <a:ext uri="{FF2B5EF4-FFF2-40B4-BE49-F238E27FC236}">
                  <a16:creationId xmlns:a16="http://schemas.microsoft.com/office/drawing/2014/main" id="{15CAD2B1-9F3E-E54A-8D46-43C55E6C609C}"/>
                </a:ext>
              </a:extLst>
            </p:cNvPr>
            <p:cNvSpPr>
              <a:spLocks/>
            </p:cNvSpPr>
            <p:nvPr/>
          </p:nvSpPr>
          <p:spPr>
            <a:xfrm>
              <a:off x="10804727" y="4781323"/>
              <a:ext cx="1201352" cy="9008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6" name="正方形/長方形 45">
              <a:extLst>
                <a:ext uri="{FF2B5EF4-FFF2-40B4-BE49-F238E27FC236}">
                  <a16:creationId xmlns:a16="http://schemas.microsoft.com/office/drawing/2014/main" id="{98AEE72F-B946-CD40-B6F9-2834456D8D3F}"/>
                </a:ext>
              </a:extLst>
            </p:cNvPr>
            <p:cNvSpPr>
              <a:spLocks/>
            </p:cNvSpPr>
            <p:nvPr/>
          </p:nvSpPr>
          <p:spPr>
            <a:xfrm>
              <a:off x="8447783" y="4978387"/>
              <a:ext cx="2501191"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47" name="テキスト ボックス 46">
              <a:extLst>
                <a:ext uri="{FF2B5EF4-FFF2-40B4-BE49-F238E27FC236}">
                  <a16:creationId xmlns:a16="http://schemas.microsoft.com/office/drawing/2014/main" id="{C7CEDDDB-BBA6-6144-89D1-718EAB554AA1}"/>
                </a:ext>
              </a:extLst>
            </p:cNvPr>
            <p:cNvSpPr txBox="1"/>
            <p:nvPr/>
          </p:nvSpPr>
          <p:spPr>
            <a:xfrm>
              <a:off x="10948974" y="4886460"/>
              <a:ext cx="768702" cy="276999"/>
            </a:xfrm>
            <a:prstGeom prst="rect">
              <a:avLst/>
            </a:prstGeom>
            <a:noFill/>
          </p:spPr>
          <p:txBody>
            <a:bodyPr wrap="square" rtlCol="0">
              <a:spAutoFit/>
            </a:bodyPr>
            <a:lstStyle/>
            <a:p>
              <a:r>
                <a:rPr lang="en-US" altLang="ja-JP" sz="1200" dirty="0"/>
                <a:t>(</a:t>
              </a:r>
              <a:r>
                <a:rPr lang="ja-JP" altLang="en-US" sz="1200"/>
                <a:t>情報</a:t>
              </a:r>
              <a:r>
                <a:rPr lang="en-US" altLang="ja-JP" sz="1200" dirty="0"/>
                <a:t>③</a:t>
              </a:r>
              <a:r>
                <a:rPr kumimoji="1" lang="en-US" altLang="ja-JP" sz="1200" dirty="0"/>
                <a:t>)</a:t>
              </a:r>
              <a:endParaRPr kumimoji="1" lang="ja-JP" altLang="en-US" sz="1200"/>
            </a:p>
          </p:txBody>
        </p:sp>
      </p:grpSp>
      <p:sp>
        <p:nvSpPr>
          <p:cNvPr id="64" name="テキスト ボックス 6">
            <a:extLst>
              <a:ext uri="{FF2B5EF4-FFF2-40B4-BE49-F238E27FC236}">
                <a16:creationId xmlns:a16="http://schemas.microsoft.com/office/drawing/2014/main" id="{29692633-032F-DE49-871A-935DDE2BEACD}"/>
              </a:ext>
            </a:extLst>
          </p:cNvPr>
          <p:cNvSpPr txBox="1"/>
          <p:nvPr/>
        </p:nvSpPr>
        <p:spPr>
          <a:xfrm>
            <a:off x="837254" y="1367730"/>
            <a:ext cx="4150594" cy="63767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50000"/>
              </a:lnSpc>
            </a:pPr>
            <a:r>
              <a:rPr lang="ja-JP" altLang="en-US" sz="2800" b="1">
                <a:latin typeface="MS Mincho" panose="02020609040205080304" pitchFamily="49" charset="-128"/>
                <a:ea typeface="MS Mincho" panose="02020609040205080304" pitchFamily="49" charset="-128"/>
              </a:rPr>
              <a:t>まず何を述べるかを書く</a:t>
            </a:r>
            <a:endParaRPr lang="en-US" altLang="ja-JP" sz="2800" b="1" dirty="0">
              <a:latin typeface="MS Mincho" panose="02020609040205080304" pitchFamily="49" charset="-128"/>
              <a:ea typeface="MS Mincho" panose="02020609040205080304" pitchFamily="49" charset="-128"/>
            </a:endParaRPr>
          </a:p>
        </p:txBody>
      </p:sp>
      <p:grpSp>
        <p:nvGrpSpPr>
          <p:cNvPr id="76" name="グループ化 75">
            <a:extLst>
              <a:ext uri="{FF2B5EF4-FFF2-40B4-BE49-F238E27FC236}">
                <a16:creationId xmlns:a16="http://schemas.microsoft.com/office/drawing/2014/main" id="{892450B7-9BD2-E146-BAD3-3B04EC3F4009}"/>
              </a:ext>
            </a:extLst>
          </p:cNvPr>
          <p:cNvGrpSpPr/>
          <p:nvPr/>
        </p:nvGrpSpPr>
        <p:grpSpPr>
          <a:xfrm>
            <a:off x="182089" y="1376687"/>
            <a:ext cx="4874974" cy="720922"/>
            <a:chOff x="152871" y="1608108"/>
            <a:chExt cx="4610765" cy="952747"/>
          </a:xfrm>
        </p:grpSpPr>
        <p:pic>
          <p:nvPicPr>
            <p:cNvPr id="63" name="図 62" descr="アイコン&#10;&#10;自動的に生成された説明">
              <a:extLst>
                <a:ext uri="{FF2B5EF4-FFF2-40B4-BE49-F238E27FC236}">
                  <a16:creationId xmlns:a16="http://schemas.microsoft.com/office/drawing/2014/main" id="{57F95EDF-E3DE-C645-9280-BDD7C21DEEC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73" name="直線コネクタ 72">
              <a:extLst>
                <a:ext uri="{FF2B5EF4-FFF2-40B4-BE49-F238E27FC236}">
                  <a16:creationId xmlns:a16="http://schemas.microsoft.com/office/drawing/2014/main" id="{336188CE-71CD-B344-A274-09BD1E1431B9}"/>
                </a:ext>
              </a:extLst>
            </p:cNvPr>
            <p:cNvCxnSpPr>
              <a:cxnSpLocks/>
            </p:cNvCxnSpPr>
            <p:nvPr/>
          </p:nvCxnSpPr>
          <p:spPr>
            <a:xfrm flipV="1">
              <a:off x="749112" y="2509724"/>
              <a:ext cx="4014524" cy="13138"/>
            </a:xfrm>
            <a:prstGeom prst="line">
              <a:avLst/>
            </a:prstGeom>
            <a:ln w="19050"/>
          </p:spPr>
          <p:style>
            <a:lnRef idx="1">
              <a:schemeClr val="dk1"/>
            </a:lnRef>
            <a:fillRef idx="0">
              <a:schemeClr val="dk1"/>
            </a:fillRef>
            <a:effectRef idx="0">
              <a:schemeClr val="dk1"/>
            </a:effectRef>
            <a:fontRef idx="minor">
              <a:schemeClr val="tx1"/>
            </a:fontRef>
          </p:style>
        </p:cxnSp>
      </p:grpSp>
      <p:sp>
        <p:nvSpPr>
          <p:cNvPr id="82" name="角丸四角形吹き出し 81">
            <a:extLst>
              <a:ext uri="{FF2B5EF4-FFF2-40B4-BE49-F238E27FC236}">
                <a16:creationId xmlns:a16="http://schemas.microsoft.com/office/drawing/2014/main" id="{9B176F89-77EA-BE43-9A16-9212709200B9}"/>
              </a:ext>
            </a:extLst>
          </p:cNvPr>
          <p:cNvSpPr/>
          <p:nvPr/>
        </p:nvSpPr>
        <p:spPr>
          <a:xfrm>
            <a:off x="1475294" y="5400631"/>
            <a:ext cx="3002368" cy="591306"/>
          </a:xfrm>
          <a:prstGeom prst="wedgeRoundRectCallout">
            <a:avLst>
              <a:gd name="adj1" fmla="val -48781"/>
              <a:gd name="adj2" fmla="val 87915"/>
              <a:gd name="adj3" fmla="val 16667"/>
            </a:avLst>
          </a:prstGeom>
          <a:noFill/>
        </p:spPr>
        <p:style>
          <a:lnRef idx="2">
            <a:schemeClr val="dk1"/>
          </a:lnRef>
          <a:fillRef idx="1">
            <a:schemeClr val="lt1"/>
          </a:fillRef>
          <a:effectRef idx="0">
            <a:schemeClr val="dk1"/>
          </a:effectRef>
          <a:fontRef idx="minor">
            <a:schemeClr val="dk1"/>
          </a:fontRef>
        </p:style>
        <p:txBody>
          <a:bodyPr rtlCol="0" anchor="ctr"/>
          <a:lstStyle/>
          <a:p>
            <a:r>
              <a:rPr lang="ja-JP" altLang="en-US"/>
              <a:t>時には応用も必要である！</a:t>
            </a:r>
          </a:p>
        </p:txBody>
      </p:sp>
      <p:grpSp>
        <p:nvGrpSpPr>
          <p:cNvPr id="86" name="グループ化 85">
            <a:extLst>
              <a:ext uri="{FF2B5EF4-FFF2-40B4-BE49-F238E27FC236}">
                <a16:creationId xmlns:a16="http://schemas.microsoft.com/office/drawing/2014/main" id="{03F20028-F84B-914E-9F8E-157C703610C6}"/>
              </a:ext>
            </a:extLst>
          </p:cNvPr>
          <p:cNvGrpSpPr/>
          <p:nvPr/>
        </p:nvGrpSpPr>
        <p:grpSpPr>
          <a:xfrm>
            <a:off x="10553254" y="5406649"/>
            <a:ext cx="1384301" cy="1352448"/>
            <a:chOff x="1079642" y="5687591"/>
            <a:chExt cx="969917" cy="969917"/>
          </a:xfrm>
        </p:grpSpPr>
        <p:pic>
          <p:nvPicPr>
            <p:cNvPr id="84" name="図 83" descr="アイコン&#10;&#10;自動的に生成された説明">
              <a:extLst>
                <a:ext uri="{FF2B5EF4-FFF2-40B4-BE49-F238E27FC236}">
                  <a16:creationId xmlns:a16="http://schemas.microsoft.com/office/drawing/2014/main" id="{491E7029-937A-944F-ACA9-68EC06E86E6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642" y="5687591"/>
              <a:ext cx="969917" cy="969917"/>
            </a:xfrm>
            <a:prstGeom prst="rect">
              <a:avLst/>
            </a:prstGeom>
          </p:spPr>
        </p:pic>
        <p:sp>
          <p:nvSpPr>
            <p:cNvPr id="85" name="テキスト ボックス 84">
              <a:extLst>
                <a:ext uri="{FF2B5EF4-FFF2-40B4-BE49-F238E27FC236}">
                  <a16:creationId xmlns:a16="http://schemas.microsoft.com/office/drawing/2014/main" id="{7D9F3E29-8E57-924E-9E18-A4BFF8CFDF52}"/>
                </a:ext>
              </a:extLst>
            </p:cNvPr>
            <p:cNvSpPr txBox="1"/>
            <p:nvPr/>
          </p:nvSpPr>
          <p:spPr>
            <a:xfrm>
              <a:off x="1186547" y="6018754"/>
              <a:ext cx="756106" cy="463521"/>
            </a:xfrm>
            <a:prstGeom prst="rect">
              <a:avLst/>
            </a:prstGeom>
            <a:noFill/>
          </p:spPr>
          <p:txBody>
            <a:bodyPr wrap="none" rtlCol="0">
              <a:spAutoFit/>
            </a:bodyPr>
            <a:lstStyle/>
            <a:p>
              <a:pPr algn="ctr"/>
              <a:r>
                <a:rPr kumimoji="1" lang="ja-JP" altLang="en-US"/>
                <a:t>論文</a:t>
              </a:r>
              <a:endParaRPr kumimoji="1" lang="en-US" altLang="ja-JP" dirty="0"/>
            </a:p>
            <a:p>
              <a:pPr algn="ctr"/>
              <a:r>
                <a:rPr lang="en" altLang="ja-JP" dirty="0"/>
                <a:t>Abstract</a:t>
              </a:r>
              <a:endParaRPr kumimoji="1" lang="ja-JP" altLang="en-US"/>
            </a:p>
          </p:txBody>
        </p:sp>
      </p:grpSp>
      <p:sp>
        <p:nvSpPr>
          <p:cNvPr id="88" name="角丸四角形吹き出し 87">
            <a:extLst>
              <a:ext uri="{FF2B5EF4-FFF2-40B4-BE49-F238E27FC236}">
                <a16:creationId xmlns:a16="http://schemas.microsoft.com/office/drawing/2014/main" id="{F1B41AD6-FAE2-D940-9544-994919E69BBA}"/>
              </a:ext>
            </a:extLst>
          </p:cNvPr>
          <p:cNvSpPr/>
          <p:nvPr/>
        </p:nvSpPr>
        <p:spPr>
          <a:xfrm>
            <a:off x="4763636" y="5281035"/>
            <a:ext cx="5313202" cy="1101766"/>
          </a:xfrm>
          <a:prstGeom prst="wedgeRoundRectCallout">
            <a:avLst>
              <a:gd name="adj1" fmla="val 59958"/>
              <a:gd name="adj2" fmla="val 4924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a:t>　現状→問題点→目的→重要な情報（分析方法）→重要な情報（結果①）→重要な情報（結果②）→結論</a:t>
            </a:r>
            <a:endParaRPr kumimoji="1" lang="ja-JP" altLang="en-US"/>
          </a:p>
        </p:txBody>
      </p:sp>
      <p:pic>
        <p:nvPicPr>
          <p:cNvPr id="61" name="図 60" descr="アイコン&#10;&#10;自動的に生成された説明">
            <a:extLst>
              <a:ext uri="{FF2B5EF4-FFF2-40B4-BE49-F238E27FC236}">
                <a16:creationId xmlns:a16="http://schemas.microsoft.com/office/drawing/2014/main" id="{567B1CC7-351E-2244-BFE2-88823D5ABC2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70160" y="5400631"/>
            <a:ext cx="1359946" cy="1359946"/>
          </a:xfrm>
          <a:prstGeom prst="rect">
            <a:avLst/>
          </a:prstGeom>
        </p:spPr>
      </p:pic>
      <p:sp>
        <p:nvSpPr>
          <p:cNvPr id="54" name="正方形/長方形 53">
            <a:extLst>
              <a:ext uri="{FF2B5EF4-FFF2-40B4-BE49-F238E27FC236}">
                <a16:creationId xmlns:a16="http://schemas.microsoft.com/office/drawing/2014/main" id="{8B5A3EDE-F79E-1843-B248-D4695A92DDB0}"/>
              </a:ext>
            </a:extLst>
          </p:cNvPr>
          <p:cNvSpPr/>
          <p:nvPr/>
        </p:nvSpPr>
        <p:spPr>
          <a:xfrm>
            <a:off x="994778" y="722312"/>
            <a:ext cx="2319866" cy="461665"/>
          </a:xfrm>
          <a:prstGeom prst="rect">
            <a:avLst/>
          </a:prstGeom>
        </p:spPr>
        <p:txBody>
          <a:bodyPr wrap="none">
            <a:spAutoFit/>
          </a:bodyPr>
          <a:lstStyle/>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総論で始める</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206420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lvl="0" indent="-571500">
              <a:lnSpc>
                <a:spcPct val="100000"/>
              </a:lnSpc>
              <a:spcBef>
                <a:spcPts val="0"/>
              </a:spcBef>
              <a:buFont typeface="Wingdings" pitchFamily="2" charset="2"/>
              <a:buChar char="u"/>
            </a:pPr>
            <a:r>
              <a:rPr lang="ja-JP" altLang="en-US" sz="3600" dirty="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dirty="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12" name="テキスト ボックス 11">
            <a:extLst>
              <a:ext uri="{FF2B5EF4-FFF2-40B4-BE49-F238E27FC236}">
                <a16:creationId xmlns:a16="http://schemas.microsoft.com/office/drawing/2014/main" id="{CA535A8A-F1F5-BA4B-B644-E711A91317F4}"/>
              </a:ext>
            </a:extLst>
          </p:cNvPr>
          <p:cNvSpPr txBox="1"/>
          <p:nvPr/>
        </p:nvSpPr>
        <p:spPr>
          <a:xfrm>
            <a:off x="1077413" y="2627035"/>
            <a:ext cx="9948557" cy="2977931"/>
          </a:xfrm>
          <a:prstGeom prst="rect">
            <a:avLst/>
          </a:prstGeom>
          <a:noFill/>
        </p:spPr>
        <p:txBody>
          <a:bodyPr wrap="none" rtlCol="0">
            <a:spAutoFit/>
          </a:bodyPr>
          <a:lstStyle/>
          <a:p>
            <a:pPr marL="285750" indent="-285750">
              <a:lnSpc>
                <a:spcPct val="150000"/>
              </a:lnSpc>
              <a:buFont typeface="Wingdings" pitchFamily="2" charset="2"/>
              <a:buChar char="Ø"/>
            </a:pPr>
            <a:r>
              <a:rPr lang="ja-JP" altLang="en-US" sz="3200">
                <a:latin typeface="+mn-ea"/>
              </a:rPr>
              <a:t>主題を一つに絞る</a:t>
            </a:r>
          </a:p>
          <a:p>
            <a:pPr marL="285750" indent="-285750">
              <a:lnSpc>
                <a:spcPct val="150000"/>
              </a:lnSpc>
              <a:buFont typeface="Wingdings" pitchFamily="2" charset="2"/>
              <a:buChar char="Ø"/>
            </a:pPr>
            <a:r>
              <a:rPr lang="ja-JP" altLang="en-US" sz="3200">
                <a:latin typeface="+mn-ea"/>
              </a:rPr>
              <a:t>自分の主張が分かるように、ある程度具体的に書く</a:t>
            </a:r>
          </a:p>
          <a:p>
            <a:pPr marL="285750" indent="-285750">
              <a:lnSpc>
                <a:spcPct val="150000"/>
              </a:lnSpc>
              <a:buFont typeface="Wingdings" pitchFamily="2" charset="2"/>
              <a:buChar char="Ø"/>
            </a:pPr>
            <a:r>
              <a:rPr lang="ja-JP" altLang="en-US" sz="3200">
                <a:latin typeface="+mn-ea"/>
              </a:rPr>
              <a:t>総論で書いている内容を必ず各論で展開する</a:t>
            </a:r>
          </a:p>
          <a:p>
            <a:pPr marL="285750" indent="-285750">
              <a:lnSpc>
                <a:spcPct val="150000"/>
              </a:lnSpc>
              <a:buFont typeface="Wingdings" pitchFamily="2" charset="2"/>
              <a:buChar char="Ø"/>
            </a:pPr>
            <a:r>
              <a:rPr lang="ja-JP" altLang="en-US" sz="3200">
                <a:latin typeface="+mn-ea"/>
              </a:rPr>
              <a:t>総論と各論の論理展開の順序を一致させる</a:t>
            </a:r>
          </a:p>
        </p:txBody>
      </p:sp>
      <p:grpSp>
        <p:nvGrpSpPr>
          <p:cNvPr id="13" name="グループ化 12">
            <a:extLst>
              <a:ext uri="{FF2B5EF4-FFF2-40B4-BE49-F238E27FC236}">
                <a16:creationId xmlns:a16="http://schemas.microsoft.com/office/drawing/2014/main" id="{83E603FF-4216-4F47-AA20-3377BF228049}"/>
              </a:ext>
            </a:extLst>
          </p:cNvPr>
          <p:cNvGrpSpPr/>
          <p:nvPr/>
        </p:nvGrpSpPr>
        <p:grpSpPr>
          <a:xfrm>
            <a:off x="299733" y="1567945"/>
            <a:ext cx="3487076" cy="741363"/>
            <a:chOff x="150646" y="1392993"/>
            <a:chExt cx="3487076" cy="741363"/>
          </a:xfrm>
        </p:grpSpPr>
        <p:sp>
          <p:nvSpPr>
            <p:cNvPr id="7" name="テキスト ボックス 6">
              <a:extLst>
                <a:ext uri="{FF2B5EF4-FFF2-40B4-BE49-F238E27FC236}">
                  <a16:creationId xmlns:a16="http://schemas.microsoft.com/office/drawing/2014/main" id="{29692633-032F-DE49-871A-935DDE2BEACD}"/>
                </a:ext>
              </a:extLst>
            </p:cNvPr>
            <p:cNvSpPr txBox="1"/>
            <p:nvPr/>
          </p:nvSpPr>
          <p:spPr>
            <a:xfrm>
              <a:off x="928326" y="1409427"/>
              <a:ext cx="2709396"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注意すべきこと</a:t>
              </a:r>
              <a:endParaRPr lang="en-US" altLang="ja-JP" sz="2800" b="1" dirty="0">
                <a:latin typeface="MS Mincho" panose="02020609040205080304" pitchFamily="49" charset="-128"/>
                <a:ea typeface="MS Mincho" panose="02020609040205080304" pitchFamily="49" charset="-128"/>
              </a:endParaRPr>
            </a:p>
          </p:txBody>
        </p:sp>
        <p:cxnSp>
          <p:nvCxnSpPr>
            <p:cNvPr id="10" name="直線コネクタ 9">
              <a:extLst>
                <a:ext uri="{FF2B5EF4-FFF2-40B4-BE49-F238E27FC236}">
                  <a16:creationId xmlns:a16="http://schemas.microsoft.com/office/drawing/2014/main" id="{FB44A053-730E-1B45-A056-6AC3EEBACD49}"/>
                </a:ext>
              </a:extLst>
            </p:cNvPr>
            <p:cNvCxnSpPr>
              <a:cxnSpLocks/>
            </p:cNvCxnSpPr>
            <p:nvPr/>
          </p:nvCxnSpPr>
          <p:spPr>
            <a:xfrm flipV="1">
              <a:off x="812496" y="2063536"/>
              <a:ext cx="2825226" cy="5326"/>
            </a:xfrm>
            <a:prstGeom prst="line">
              <a:avLst/>
            </a:prstGeom>
            <a:ln w="19050"/>
          </p:spPr>
          <p:style>
            <a:lnRef idx="1">
              <a:schemeClr val="dk1"/>
            </a:lnRef>
            <a:fillRef idx="0">
              <a:schemeClr val="dk1"/>
            </a:fillRef>
            <a:effectRef idx="0">
              <a:schemeClr val="dk1"/>
            </a:effectRef>
            <a:fontRef idx="minor">
              <a:schemeClr val="tx1"/>
            </a:fontRef>
          </p:style>
        </p:cxnSp>
        <p:pic>
          <p:nvPicPr>
            <p:cNvPr id="11" name="図 10" descr="アイコン&#10;&#10;自動的に生成された説明">
              <a:extLst>
                <a:ext uri="{FF2B5EF4-FFF2-40B4-BE49-F238E27FC236}">
                  <a16:creationId xmlns:a16="http://schemas.microsoft.com/office/drawing/2014/main" id="{38CADB5C-DB3F-D64F-9416-8AEBF0D6E75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646" y="1392993"/>
              <a:ext cx="741363" cy="741363"/>
            </a:xfrm>
            <a:prstGeom prst="rect">
              <a:avLst/>
            </a:prstGeom>
          </p:spPr>
        </p:pic>
      </p:grpSp>
      <p:sp>
        <p:nvSpPr>
          <p:cNvPr id="8" name="正方形/長方形 7">
            <a:extLst>
              <a:ext uri="{FF2B5EF4-FFF2-40B4-BE49-F238E27FC236}">
                <a16:creationId xmlns:a16="http://schemas.microsoft.com/office/drawing/2014/main" id="{6CB2C382-D747-974A-A463-E4ED949A98CD}"/>
              </a:ext>
            </a:extLst>
          </p:cNvPr>
          <p:cNvSpPr/>
          <p:nvPr/>
        </p:nvSpPr>
        <p:spPr>
          <a:xfrm>
            <a:off x="994778" y="722312"/>
            <a:ext cx="2319866" cy="461665"/>
          </a:xfrm>
          <a:prstGeom prst="rect">
            <a:avLst/>
          </a:prstGeom>
        </p:spPr>
        <p:txBody>
          <a:bodyPr wrap="none">
            <a:spAutoFit/>
          </a:bodyPr>
          <a:lstStyle/>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総論で始める</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387198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右矢印 68">
            <a:extLst>
              <a:ext uri="{FF2B5EF4-FFF2-40B4-BE49-F238E27FC236}">
                <a16:creationId xmlns:a16="http://schemas.microsoft.com/office/drawing/2014/main" id="{041471EB-4D85-C044-A75D-1406FE8F7147}"/>
              </a:ext>
            </a:extLst>
          </p:cNvPr>
          <p:cNvSpPr/>
          <p:nvPr/>
        </p:nvSpPr>
        <p:spPr>
          <a:xfrm>
            <a:off x="651361" y="5718364"/>
            <a:ext cx="11328476" cy="775689"/>
          </a:xfrm>
          <a:prstGeom prst="rightArrow">
            <a:avLst/>
          </a:prstGeom>
          <a:solidFill>
            <a:schemeClr val="tx1">
              <a:lumMod val="65000"/>
              <a:lumOff val="35000"/>
              <a:alpha val="4111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7" name="テキスト ボックス 6">
            <a:extLst>
              <a:ext uri="{FF2B5EF4-FFF2-40B4-BE49-F238E27FC236}">
                <a16:creationId xmlns:a16="http://schemas.microsoft.com/office/drawing/2014/main" id="{29692633-032F-DE49-871A-935DDE2BEACD}"/>
              </a:ext>
            </a:extLst>
          </p:cNvPr>
          <p:cNvSpPr txBox="1"/>
          <p:nvPr/>
        </p:nvSpPr>
        <p:spPr>
          <a:xfrm>
            <a:off x="610700" y="1400384"/>
            <a:ext cx="7037504" cy="637675"/>
          </a:xfrm>
          <a:prstGeom prst="rect">
            <a:avLst/>
          </a:prstGeom>
          <a:noFill/>
        </p:spPr>
        <p:txBody>
          <a:bodyPr wrap="none" rtlCol="0">
            <a:spAutoFit/>
          </a:bodyPr>
          <a:lstStyle/>
          <a:p>
            <a:pPr>
              <a:lnSpc>
                <a:spcPct val="150000"/>
              </a:lnSpc>
            </a:pPr>
            <a:r>
              <a:rPr lang="ja-JP" altLang="en-US" sz="2800" b="1">
                <a:latin typeface="MS Mincho" panose="02020609040205080304" pitchFamily="49" charset="-128"/>
                <a:ea typeface="MS Mincho" panose="02020609040205080304" pitchFamily="49" charset="-128"/>
              </a:rPr>
              <a:t>全体の構成はパラグラフ単位で検討しよう</a:t>
            </a:r>
          </a:p>
        </p:txBody>
      </p:sp>
      <p:grpSp>
        <p:nvGrpSpPr>
          <p:cNvPr id="9" name="グループ化 8">
            <a:extLst>
              <a:ext uri="{FF2B5EF4-FFF2-40B4-BE49-F238E27FC236}">
                <a16:creationId xmlns:a16="http://schemas.microsoft.com/office/drawing/2014/main" id="{1321C9FC-B1E4-3348-9E74-A52E09E1ED38}"/>
              </a:ext>
            </a:extLst>
          </p:cNvPr>
          <p:cNvGrpSpPr/>
          <p:nvPr/>
        </p:nvGrpSpPr>
        <p:grpSpPr>
          <a:xfrm>
            <a:off x="246442" y="1365000"/>
            <a:ext cx="7133111" cy="720922"/>
            <a:chOff x="152871" y="1608108"/>
            <a:chExt cx="6746518" cy="952747"/>
          </a:xfrm>
        </p:grpSpPr>
        <p:pic>
          <p:nvPicPr>
            <p:cNvPr id="10" name="図 9" descr="アイコン&#10;&#10;自動的に生成された説明">
              <a:extLst>
                <a:ext uri="{FF2B5EF4-FFF2-40B4-BE49-F238E27FC236}">
                  <a16:creationId xmlns:a16="http://schemas.microsoft.com/office/drawing/2014/main" id="{4BA552E3-37FE-FC45-8BDF-2CA5206F8B3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871" y="1608108"/>
              <a:ext cx="596241" cy="952747"/>
            </a:xfrm>
            <a:prstGeom prst="rect">
              <a:avLst/>
            </a:prstGeom>
          </p:spPr>
        </p:pic>
        <p:cxnSp>
          <p:nvCxnSpPr>
            <p:cNvPr id="11" name="直線コネクタ 10">
              <a:extLst>
                <a:ext uri="{FF2B5EF4-FFF2-40B4-BE49-F238E27FC236}">
                  <a16:creationId xmlns:a16="http://schemas.microsoft.com/office/drawing/2014/main" id="{038B7080-421E-004B-BFBE-F402398CC7CD}"/>
                </a:ext>
              </a:extLst>
            </p:cNvPr>
            <p:cNvCxnSpPr>
              <a:cxnSpLocks/>
            </p:cNvCxnSpPr>
            <p:nvPr/>
          </p:nvCxnSpPr>
          <p:spPr>
            <a:xfrm flipV="1">
              <a:off x="749112" y="2522861"/>
              <a:ext cx="6150277" cy="1"/>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6" name="グループ化 5">
            <a:extLst>
              <a:ext uri="{FF2B5EF4-FFF2-40B4-BE49-F238E27FC236}">
                <a16:creationId xmlns:a16="http://schemas.microsoft.com/office/drawing/2014/main" id="{59B8F6AD-07AA-CB45-964E-011F46FC1D2C}"/>
              </a:ext>
            </a:extLst>
          </p:cNvPr>
          <p:cNvGrpSpPr/>
          <p:nvPr/>
        </p:nvGrpSpPr>
        <p:grpSpPr>
          <a:xfrm>
            <a:off x="3432229" y="2368488"/>
            <a:ext cx="2359542" cy="406470"/>
            <a:chOff x="3432229" y="2368488"/>
            <a:chExt cx="2359542" cy="406470"/>
          </a:xfrm>
        </p:grpSpPr>
        <p:grpSp>
          <p:nvGrpSpPr>
            <p:cNvPr id="5" name="グループ化 4">
              <a:extLst>
                <a:ext uri="{FF2B5EF4-FFF2-40B4-BE49-F238E27FC236}">
                  <a16:creationId xmlns:a16="http://schemas.microsoft.com/office/drawing/2014/main" id="{42CCEEE0-F16A-1647-B26C-1BD2042BEC5B}"/>
                </a:ext>
              </a:extLst>
            </p:cNvPr>
            <p:cNvGrpSpPr/>
            <p:nvPr/>
          </p:nvGrpSpPr>
          <p:grpSpPr>
            <a:xfrm>
              <a:off x="3645255" y="2467880"/>
              <a:ext cx="2037522" cy="202782"/>
              <a:chOff x="2840532" y="2749138"/>
              <a:chExt cx="2655808" cy="314089"/>
            </a:xfrm>
          </p:grpSpPr>
          <p:sp>
            <p:nvSpPr>
              <p:cNvPr id="13" name="正方形/長方形 12">
                <a:extLst>
                  <a:ext uri="{FF2B5EF4-FFF2-40B4-BE49-F238E27FC236}">
                    <a16:creationId xmlns:a16="http://schemas.microsoft.com/office/drawing/2014/main" id="{6033863F-459C-6340-8374-780A03BB9A2D}"/>
                  </a:ext>
                </a:extLst>
              </p:cNvPr>
              <p:cNvSpPr>
                <a:spLocks/>
              </p:cNvSpPr>
              <p:nvPr/>
            </p:nvSpPr>
            <p:spPr>
              <a:xfrm>
                <a:off x="3059176" y="2749138"/>
                <a:ext cx="2437164" cy="12193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4" name="正方形/長方形 13">
                <a:extLst>
                  <a:ext uri="{FF2B5EF4-FFF2-40B4-BE49-F238E27FC236}">
                    <a16:creationId xmlns:a16="http://schemas.microsoft.com/office/drawing/2014/main" id="{476C8E7A-DD31-9846-8078-8275B24D4EFB}"/>
                  </a:ext>
                </a:extLst>
              </p:cNvPr>
              <p:cNvSpPr>
                <a:spLocks/>
              </p:cNvSpPr>
              <p:nvPr/>
            </p:nvSpPr>
            <p:spPr>
              <a:xfrm>
                <a:off x="2840532" y="2941295"/>
                <a:ext cx="1562503" cy="121932"/>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32" name="線吹き出し 1 (枠付き) 31">
              <a:extLst>
                <a:ext uri="{FF2B5EF4-FFF2-40B4-BE49-F238E27FC236}">
                  <a16:creationId xmlns:a16="http://schemas.microsoft.com/office/drawing/2014/main" id="{C989DE8B-B5AB-1C44-AEEA-B2A2E56A41FF}"/>
                </a:ext>
              </a:extLst>
            </p:cNvPr>
            <p:cNvSpPr/>
            <p:nvPr/>
          </p:nvSpPr>
          <p:spPr>
            <a:xfrm>
              <a:off x="3432229" y="2368488"/>
              <a:ext cx="2359542" cy="406470"/>
            </a:xfrm>
            <a:prstGeom prst="borderCallout1">
              <a:avLst>
                <a:gd name="adj1" fmla="val 18750"/>
                <a:gd name="adj2" fmla="val -466"/>
                <a:gd name="adj3" fmla="val 64375"/>
                <a:gd name="adj4" fmla="val -29938"/>
              </a:avLst>
            </a:prstGeom>
            <a:noFill/>
            <a:ln w="6350">
              <a:solidFill>
                <a:schemeClr val="tx1"/>
              </a:solidFill>
              <a:prstDash val="solid"/>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a:extLst>
              <a:ext uri="{FF2B5EF4-FFF2-40B4-BE49-F238E27FC236}">
                <a16:creationId xmlns:a16="http://schemas.microsoft.com/office/drawing/2014/main" id="{ACC7800C-B123-B04F-A555-F7D20DA70AC4}"/>
              </a:ext>
            </a:extLst>
          </p:cNvPr>
          <p:cNvGrpSpPr/>
          <p:nvPr/>
        </p:nvGrpSpPr>
        <p:grpSpPr>
          <a:xfrm>
            <a:off x="8533712" y="2370489"/>
            <a:ext cx="2037522" cy="202782"/>
            <a:chOff x="2840532" y="2749138"/>
            <a:chExt cx="2655808" cy="314089"/>
          </a:xfrm>
        </p:grpSpPr>
        <p:sp>
          <p:nvSpPr>
            <p:cNvPr id="34" name="正方形/長方形 33">
              <a:extLst>
                <a:ext uri="{FF2B5EF4-FFF2-40B4-BE49-F238E27FC236}">
                  <a16:creationId xmlns:a16="http://schemas.microsoft.com/office/drawing/2014/main" id="{FEEDF48E-B27B-7D4B-9662-A6559DA3B2D2}"/>
                </a:ext>
              </a:extLst>
            </p:cNvPr>
            <p:cNvSpPr>
              <a:spLocks/>
            </p:cNvSpPr>
            <p:nvPr/>
          </p:nvSpPr>
          <p:spPr>
            <a:xfrm>
              <a:off x="3059176" y="2749138"/>
              <a:ext cx="2437164" cy="12193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5" name="正方形/長方形 34">
              <a:extLst>
                <a:ext uri="{FF2B5EF4-FFF2-40B4-BE49-F238E27FC236}">
                  <a16:creationId xmlns:a16="http://schemas.microsoft.com/office/drawing/2014/main" id="{0C446430-781D-704D-94E1-5A8E18B57CAD}"/>
                </a:ext>
              </a:extLst>
            </p:cNvPr>
            <p:cNvSpPr>
              <a:spLocks/>
            </p:cNvSpPr>
            <p:nvPr/>
          </p:nvSpPr>
          <p:spPr>
            <a:xfrm>
              <a:off x="2840532" y="2941295"/>
              <a:ext cx="1562503" cy="121932"/>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41" name="右矢印 40">
            <a:extLst>
              <a:ext uri="{FF2B5EF4-FFF2-40B4-BE49-F238E27FC236}">
                <a16:creationId xmlns:a16="http://schemas.microsoft.com/office/drawing/2014/main" id="{52A651E1-E011-6041-98F0-30B99993320A}"/>
              </a:ext>
            </a:extLst>
          </p:cNvPr>
          <p:cNvSpPr/>
          <p:nvPr/>
        </p:nvSpPr>
        <p:spPr>
          <a:xfrm>
            <a:off x="651361" y="2936012"/>
            <a:ext cx="11328476" cy="775689"/>
          </a:xfrm>
          <a:prstGeom prst="rightArrow">
            <a:avLst/>
          </a:prstGeom>
          <a:solidFill>
            <a:schemeClr val="tx1">
              <a:lumMod val="65000"/>
              <a:lumOff val="35000"/>
              <a:alpha val="4111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260C66E4-E27D-DF49-B56E-AD32FB51C470}"/>
              </a:ext>
            </a:extLst>
          </p:cNvPr>
          <p:cNvGrpSpPr/>
          <p:nvPr/>
        </p:nvGrpSpPr>
        <p:grpSpPr>
          <a:xfrm>
            <a:off x="6316177" y="4427730"/>
            <a:ext cx="2270762" cy="2297092"/>
            <a:chOff x="5432064" y="3276840"/>
            <a:chExt cx="4156841" cy="3536402"/>
          </a:xfrm>
        </p:grpSpPr>
        <p:cxnSp>
          <p:nvCxnSpPr>
            <p:cNvPr id="50" name="カギ線コネクタ 49">
              <a:extLst>
                <a:ext uri="{FF2B5EF4-FFF2-40B4-BE49-F238E27FC236}">
                  <a16:creationId xmlns:a16="http://schemas.microsoft.com/office/drawing/2014/main" id="{37A79B76-D3E8-8A49-B671-F23FEE055FD9}"/>
                </a:ext>
              </a:extLst>
            </p:cNvPr>
            <p:cNvCxnSpPr>
              <a:stCxn id="53" idx="2"/>
              <a:endCxn id="55" idx="0"/>
            </p:cNvCxnSpPr>
            <p:nvPr/>
          </p:nvCxnSpPr>
          <p:spPr>
            <a:xfrm rot="16200000" flipH="1">
              <a:off x="7797656" y="3420563"/>
              <a:ext cx="644859" cy="1219200"/>
            </a:xfrm>
            <a:prstGeom prst="bentConnector3">
              <a:avLst/>
            </a:prstGeom>
            <a:ln w="28575">
              <a:tailEnd type="triangle"/>
            </a:ln>
          </p:spPr>
          <p:style>
            <a:lnRef idx="1">
              <a:schemeClr val="dk1"/>
            </a:lnRef>
            <a:fillRef idx="0">
              <a:schemeClr val="dk1"/>
            </a:fillRef>
            <a:effectRef idx="0">
              <a:schemeClr val="dk1"/>
            </a:effectRef>
            <a:fontRef idx="minor">
              <a:schemeClr val="tx1"/>
            </a:fontRef>
          </p:style>
        </p:cxnSp>
        <p:sp>
          <p:nvSpPr>
            <p:cNvPr id="51" name="右大かっこ 50">
              <a:extLst>
                <a:ext uri="{FF2B5EF4-FFF2-40B4-BE49-F238E27FC236}">
                  <a16:creationId xmlns:a16="http://schemas.microsoft.com/office/drawing/2014/main" id="{26CC5165-277A-764C-88EF-DDB631E8B9E3}"/>
                </a:ext>
              </a:extLst>
            </p:cNvPr>
            <p:cNvSpPr/>
            <p:nvPr/>
          </p:nvSpPr>
          <p:spPr>
            <a:xfrm rot="5400000">
              <a:off x="7295035" y="3779736"/>
              <a:ext cx="430893" cy="2438398"/>
            </a:xfrm>
            <a:prstGeom prst="rightBracket">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cxnSp>
          <p:nvCxnSpPr>
            <p:cNvPr id="52" name="直線矢印コネクタ 51">
              <a:extLst>
                <a:ext uri="{FF2B5EF4-FFF2-40B4-BE49-F238E27FC236}">
                  <a16:creationId xmlns:a16="http://schemas.microsoft.com/office/drawing/2014/main" id="{C31F4CA7-BAD4-2A4A-A7C5-EFBC9829165C}"/>
                </a:ext>
              </a:extLst>
            </p:cNvPr>
            <p:cNvCxnSpPr>
              <a:cxnSpLocks/>
              <a:stCxn id="51" idx="2"/>
              <a:endCxn id="56" idx="0"/>
            </p:cNvCxnSpPr>
            <p:nvPr/>
          </p:nvCxnSpPr>
          <p:spPr>
            <a:xfrm>
              <a:off x="7510482" y="5214382"/>
              <a:ext cx="3" cy="42035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3" name="正方形/長方形 52">
              <a:extLst>
                <a:ext uri="{FF2B5EF4-FFF2-40B4-BE49-F238E27FC236}">
                  <a16:creationId xmlns:a16="http://schemas.microsoft.com/office/drawing/2014/main" id="{3AA3810F-485A-1348-B965-9DDBD161A0B5}"/>
                </a:ext>
              </a:extLst>
            </p:cNvPr>
            <p:cNvSpPr/>
            <p:nvPr/>
          </p:nvSpPr>
          <p:spPr>
            <a:xfrm>
              <a:off x="6291285" y="3276840"/>
              <a:ext cx="2438400" cy="430894"/>
            </a:xfrm>
            <a:prstGeom prst="rect">
              <a:avLst/>
            </a:prstGeom>
            <a:solidFill>
              <a:schemeClr val="bg1">
                <a:lumMod val="65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4" name="正方形/長方形 53">
              <a:extLst>
                <a:ext uri="{FF2B5EF4-FFF2-40B4-BE49-F238E27FC236}">
                  <a16:creationId xmlns:a16="http://schemas.microsoft.com/office/drawing/2014/main" id="{07F1F3FC-AA71-5D41-ABB5-D4ABA952BF6B}"/>
                </a:ext>
              </a:extLst>
            </p:cNvPr>
            <p:cNvSpPr/>
            <p:nvPr/>
          </p:nvSpPr>
          <p:spPr>
            <a:xfrm>
              <a:off x="5432064" y="4352593"/>
              <a:ext cx="1718441" cy="430894"/>
            </a:xfrm>
            <a:prstGeom prst="rect">
              <a:avLst/>
            </a:prstGeom>
            <a:solidFill>
              <a:schemeClr val="bg1">
                <a:lumMod val="65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5" name="正方形/長方形 54">
              <a:extLst>
                <a:ext uri="{FF2B5EF4-FFF2-40B4-BE49-F238E27FC236}">
                  <a16:creationId xmlns:a16="http://schemas.microsoft.com/office/drawing/2014/main" id="{BDF02D1F-774E-C740-BAD6-4375F41C0571}"/>
                </a:ext>
              </a:extLst>
            </p:cNvPr>
            <p:cNvSpPr/>
            <p:nvPr/>
          </p:nvSpPr>
          <p:spPr>
            <a:xfrm>
              <a:off x="7870464" y="4352593"/>
              <a:ext cx="1718441" cy="430894"/>
            </a:xfrm>
            <a:prstGeom prst="rect">
              <a:avLst/>
            </a:prstGeom>
            <a:solidFill>
              <a:schemeClr val="bg1">
                <a:lumMod val="65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56" name="正方形/長方形 55">
              <a:extLst>
                <a:ext uri="{FF2B5EF4-FFF2-40B4-BE49-F238E27FC236}">
                  <a16:creationId xmlns:a16="http://schemas.microsoft.com/office/drawing/2014/main" id="{5E039C4D-441D-AC4C-874D-84C3B95C25E3}"/>
                </a:ext>
              </a:extLst>
            </p:cNvPr>
            <p:cNvSpPr/>
            <p:nvPr/>
          </p:nvSpPr>
          <p:spPr>
            <a:xfrm>
              <a:off x="6651264" y="5634735"/>
              <a:ext cx="1718442" cy="430894"/>
            </a:xfrm>
            <a:prstGeom prst="rect">
              <a:avLst/>
            </a:prstGeom>
            <a:solidFill>
              <a:schemeClr val="bg1">
                <a:lumMod val="65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latin typeface="MS Mincho" panose="02020609040205080304" pitchFamily="49" charset="-128"/>
                <a:ea typeface="MS Mincho" panose="02020609040205080304" pitchFamily="49" charset="-128"/>
              </a:endParaRPr>
            </a:p>
          </p:txBody>
        </p:sp>
        <p:sp>
          <p:nvSpPr>
            <p:cNvPr id="57" name="正方形/長方形 56">
              <a:extLst>
                <a:ext uri="{FF2B5EF4-FFF2-40B4-BE49-F238E27FC236}">
                  <a16:creationId xmlns:a16="http://schemas.microsoft.com/office/drawing/2014/main" id="{F7E17C4D-E608-F041-8680-91BE75805263}"/>
                </a:ext>
              </a:extLst>
            </p:cNvPr>
            <p:cNvSpPr/>
            <p:nvPr/>
          </p:nvSpPr>
          <p:spPr>
            <a:xfrm>
              <a:off x="6651259" y="6382348"/>
              <a:ext cx="1718442" cy="430894"/>
            </a:xfrm>
            <a:prstGeom prst="rect">
              <a:avLst/>
            </a:prstGeom>
            <a:solidFill>
              <a:schemeClr val="bg1">
                <a:lumMod val="65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latin typeface="MS Mincho" panose="02020609040205080304" pitchFamily="49" charset="-128"/>
                <a:ea typeface="MS Mincho" panose="02020609040205080304" pitchFamily="49" charset="-128"/>
              </a:endParaRPr>
            </a:p>
          </p:txBody>
        </p:sp>
        <p:cxnSp>
          <p:nvCxnSpPr>
            <p:cNvPr id="58" name="直線矢印コネクタ 57">
              <a:extLst>
                <a:ext uri="{FF2B5EF4-FFF2-40B4-BE49-F238E27FC236}">
                  <a16:creationId xmlns:a16="http://schemas.microsoft.com/office/drawing/2014/main" id="{811E4BB0-C810-A341-AE7E-88616B8AA5E4}"/>
                </a:ext>
              </a:extLst>
            </p:cNvPr>
            <p:cNvCxnSpPr>
              <a:cxnSpLocks/>
              <a:stCxn id="56" idx="2"/>
              <a:endCxn id="57" idx="0"/>
            </p:cNvCxnSpPr>
            <p:nvPr/>
          </p:nvCxnSpPr>
          <p:spPr>
            <a:xfrm flipH="1">
              <a:off x="7510480" y="6065629"/>
              <a:ext cx="5" cy="31671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0" name="カギ線コネクタ 59">
              <a:extLst>
                <a:ext uri="{FF2B5EF4-FFF2-40B4-BE49-F238E27FC236}">
                  <a16:creationId xmlns:a16="http://schemas.microsoft.com/office/drawing/2014/main" id="{ABACBDB7-59F8-1E48-BB29-5707BDAD8169}"/>
                </a:ext>
              </a:extLst>
            </p:cNvPr>
            <p:cNvCxnSpPr/>
            <p:nvPr/>
          </p:nvCxnSpPr>
          <p:spPr>
            <a:xfrm rot="5400000">
              <a:off x="6578456" y="3418363"/>
              <a:ext cx="644859" cy="1219200"/>
            </a:xfrm>
            <a:prstGeom prst="bentConnector3">
              <a:avLst/>
            </a:prstGeom>
            <a:ln w="28575">
              <a:tailEnd type="triangle"/>
            </a:ln>
          </p:spPr>
          <p:style>
            <a:lnRef idx="1">
              <a:schemeClr val="dk1"/>
            </a:lnRef>
            <a:fillRef idx="0">
              <a:schemeClr val="dk1"/>
            </a:fillRef>
            <a:effectRef idx="0">
              <a:schemeClr val="dk1"/>
            </a:effectRef>
            <a:fontRef idx="minor">
              <a:schemeClr val="tx1"/>
            </a:fontRef>
          </p:style>
        </p:cxnSp>
      </p:grpSp>
      <p:cxnSp>
        <p:nvCxnSpPr>
          <p:cNvPr id="132" name="直線コネクタ 131">
            <a:extLst>
              <a:ext uri="{FF2B5EF4-FFF2-40B4-BE49-F238E27FC236}">
                <a16:creationId xmlns:a16="http://schemas.microsoft.com/office/drawing/2014/main" id="{81977997-A543-7C42-9FAC-A9F5A3424197}"/>
              </a:ext>
            </a:extLst>
          </p:cNvPr>
          <p:cNvCxnSpPr>
            <a:cxnSpLocks/>
          </p:cNvCxnSpPr>
          <p:nvPr/>
        </p:nvCxnSpPr>
        <p:spPr>
          <a:xfrm>
            <a:off x="0" y="3971089"/>
            <a:ext cx="12192000"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nvGrpSpPr>
          <p:cNvPr id="139" name="グループ化 138">
            <a:extLst>
              <a:ext uri="{FF2B5EF4-FFF2-40B4-BE49-F238E27FC236}">
                <a16:creationId xmlns:a16="http://schemas.microsoft.com/office/drawing/2014/main" id="{7B5E061F-60C0-A74F-A09D-6761E3C9B03F}"/>
              </a:ext>
            </a:extLst>
          </p:cNvPr>
          <p:cNvGrpSpPr/>
          <p:nvPr/>
        </p:nvGrpSpPr>
        <p:grpSpPr>
          <a:xfrm>
            <a:off x="983914" y="2447959"/>
            <a:ext cx="2164048" cy="1411710"/>
            <a:chOff x="983914" y="2447959"/>
            <a:chExt cx="2164048" cy="1411710"/>
          </a:xfrm>
        </p:grpSpPr>
        <p:grpSp>
          <p:nvGrpSpPr>
            <p:cNvPr id="17" name="グループ化 16">
              <a:extLst>
                <a:ext uri="{FF2B5EF4-FFF2-40B4-BE49-F238E27FC236}">
                  <a16:creationId xmlns:a16="http://schemas.microsoft.com/office/drawing/2014/main" id="{0F3AC94F-B0D3-D34B-A5D6-23CF6419CB24}"/>
                </a:ext>
              </a:extLst>
            </p:cNvPr>
            <p:cNvGrpSpPr/>
            <p:nvPr/>
          </p:nvGrpSpPr>
          <p:grpSpPr>
            <a:xfrm>
              <a:off x="1014698" y="2447959"/>
              <a:ext cx="2133264" cy="1294129"/>
              <a:chOff x="540362" y="2425107"/>
              <a:chExt cx="2133264" cy="1500850"/>
            </a:xfrm>
          </p:grpSpPr>
          <p:sp>
            <p:nvSpPr>
              <p:cNvPr id="3" name="雲 2">
                <a:extLst>
                  <a:ext uri="{FF2B5EF4-FFF2-40B4-BE49-F238E27FC236}">
                    <a16:creationId xmlns:a16="http://schemas.microsoft.com/office/drawing/2014/main" id="{A2E67F86-C8F3-2740-92FB-71B722BB14E8}"/>
                  </a:ext>
                </a:extLst>
              </p:cNvPr>
              <p:cNvSpPr/>
              <p:nvPr/>
            </p:nvSpPr>
            <p:spPr>
              <a:xfrm>
                <a:off x="540362" y="2425150"/>
                <a:ext cx="2037522" cy="1461008"/>
              </a:xfrm>
              <a:prstGeom prst="cloud">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626E2C10-5E5F-8449-80DB-F614E97EB241}"/>
                  </a:ext>
                </a:extLst>
              </p:cNvPr>
              <p:cNvSpPr/>
              <p:nvPr/>
            </p:nvSpPr>
            <p:spPr>
              <a:xfrm>
                <a:off x="540362" y="2782957"/>
                <a:ext cx="2133264" cy="1143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雲 15">
                <a:extLst>
                  <a:ext uri="{FF2B5EF4-FFF2-40B4-BE49-F238E27FC236}">
                    <a16:creationId xmlns:a16="http://schemas.microsoft.com/office/drawing/2014/main" id="{1AFCAD6E-B81D-9C4D-8DFF-292EA1F6EB54}"/>
                  </a:ext>
                </a:extLst>
              </p:cNvPr>
              <p:cNvSpPr/>
              <p:nvPr/>
            </p:nvSpPr>
            <p:spPr>
              <a:xfrm>
                <a:off x="540362" y="2425107"/>
                <a:ext cx="2037522" cy="1461008"/>
              </a:xfrm>
              <a:prstGeom prst="cloud">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pic>
          <p:nvPicPr>
            <p:cNvPr id="137" name="図 136" descr="アイコン&#10;&#10;自動的に生成された説明">
              <a:extLst>
                <a:ext uri="{FF2B5EF4-FFF2-40B4-BE49-F238E27FC236}">
                  <a16:creationId xmlns:a16="http://schemas.microsoft.com/office/drawing/2014/main" id="{2ECD932E-5746-F94C-880C-A672C656B36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83914" y="3148235"/>
              <a:ext cx="711434" cy="711434"/>
            </a:xfrm>
            <a:prstGeom prst="rect">
              <a:avLst/>
            </a:prstGeom>
          </p:spPr>
        </p:pic>
      </p:grpSp>
      <p:grpSp>
        <p:nvGrpSpPr>
          <p:cNvPr id="140" name="グループ化 139">
            <a:extLst>
              <a:ext uri="{FF2B5EF4-FFF2-40B4-BE49-F238E27FC236}">
                <a16:creationId xmlns:a16="http://schemas.microsoft.com/office/drawing/2014/main" id="{6BD45FB2-D455-9C44-B656-5BF240C3FFE7}"/>
              </a:ext>
            </a:extLst>
          </p:cNvPr>
          <p:cNvGrpSpPr/>
          <p:nvPr/>
        </p:nvGrpSpPr>
        <p:grpSpPr>
          <a:xfrm>
            <a:off x="6096000" y="2079356"/>
            <a:ext cx="2285488" cy="1780313"/>
            <a:chOff x="6096000" y="2079356"/>
            <a:chExt cx="2285488" cy="1780313"/>
          </a:xfrm>
        </p:grpSpPr>
        <p:grpSp>
          <p:nvGrpSpPr>
            <p:cNvPr id="31" name="グループ化 30">
              <a:extLst>
                <a:ext uri="{FF2B5EF4-FFF2-40B4-BE49-F238E27FC236}">
                  <a16:creationId xmlns:a16="http://schemas.microsoft.com/office/drawing/2014/main" id="{8B31D248-675F-DE4A-88C6-51B96B0046B7}"/>
                </a:ext>
              </a:extLst>
            </p:cNvPr>
            <p:cNvGrpSpPr/>
            <p:nvPr/>
          </p:nvGrpSpPr>
          <p:grpSpPr>
            <a:xfrm>
              <a:off x="6096000" y="2079356"/>
              <a:ext cx="2285488" cy="1669119"/>
              <a:chOff x="6096344" y="3461795"/>
              <a:chExt cx="2285488" cy="1935740"/>
            </a:xfrm>
          </p:grpSpPr>
          <p:sp>
            <p:nvSpPr>
              <p:cNvPr id="23" name="正方形/長方形 22">
                <a:extLst>
                  <a:ext uri="{FF2B5EF4-FFF2-40B4-BE49-F238E27FC236}">
                    <a16:creationId xmlns:a16="http://schemas.microsoft.com/office/drawing/2014/main" id="{A1B320E0-5CAF-524C-860D-7A399F7B16BC}"/>
                  </a:ext>
                </a:extLst>
              </p:cNvPr>
              <p:cNvSpPr/>
              <p:nvPr/>
            </p:nvSpPr>
            <p:spPr>
              <a:xfrm>
                <a:off x="6248568" y="3854319"/>
                <a:ext cx="2133264" cy="74394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8" name="グループ化 17">
                <a:extLst>
                  <a:ext uri="{FF2B5EF4-FFF2-40B4-BE49-F238E27FC236}">
                    <a16:creationId xmlns:a16="http://schemas.microsoft.com/office/drawing/2014/main" id="{ABD290AC-5195-BE42-AC55-16281086B796}"/>
                  </a:ext>
                </a:extLst>
              </p:cNvPr>
              <p:cNvGrpSpPr/>
              <p:nvPr/>
            </p:nvGrpSpPr>
            <p:grpSpPr>
              <a:xfrm>
                <a:off x="6096344" y="3461795"/>
                <a:ext cx="2133264" cy="1894636"/>
                <a:chOff x="492491" y="3775232"/>
                <a:chExt cx="2133264" cy="1894636"/>
              </a:xfrm>
            </p:grpSpPr>
            <p:sp>
              <p:nvSpPr>
                <p:cNvPr id="19" name="雲 18">
                  <a:extLst>
                    <a:ext uri="{FF2B5EF4-FFF2-40B4-BE49-F238E27FC236}">
                      <a16:creationId xmlns:a16="http://schemas.microsoft.com/office/drawing/2014/main" id="{B73CA3DF-5E15-9349-BF00-F967E5B22003}"/>
                    </a:ext>
                  </a:extLst>
                </p:cNvPr>
                <p:cNvSpPr/>
                <p:nvPr/>
              </p:nvSpPr>
              <p:spPr>
                <a:xfrm>
                  <a:off x="540362" y="4208860"/>
                  <a:ext cx="2037522" cy="1461008"/>
                </a:xfrm>
                <a:prstGeom prst="cloud">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C5D3AF49-E6C5-254C-B7E6-576CEEAACCD8}"/>
                    </a:ext>
                  </a:extLst>
                </p:cNvPr>
                <p:cNvSpPr/>
                <p:nvPr/>
              </p:nvSpPr>
              <p:spPr>
                <a:xfrm>
                  <a:off x="492491" y="3775232"/>
                  <a:ext cx="2133264" cy="74394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29" name="正方形/長方形 28">
                <a:extLst>
                  <a:ext uri="{FF2B5EF4-FFF2-40B4-BE49-F238E27FC236}">
                    <a16:creationId xmlns:a16="http://schemas.microsoft.com/office/drawing/2014/main" id="{91DD2BEF-ED88-9B4C-9752-A643842CB90A}"/>
                  </a:ext>
                </a:extLst>
              </p:cNvPr>
              <p:cNvSpPr/>
              <p:nvPr/>
            </p:nvSpPr>
            <p:spPr>
              <a:xfrm>
                <a:off x="6144215" y="4522561"/>
                <a:ext cx="2133264" cy="87497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雲 29">
                <a:extLst>
                  <a:ext uri="{FF2B5EF4-FFF2-40B4-BE49-F238E27FC236}">
                    <a16:creationId xmlns:a16="http://schemas.microsoft.com/office/drawing/2014/main" id="{F9A72CCE-A4F6-714A-996C-36D51E9C9D08}"/>
                  </a:ext>
                </a:extLst>
              </p:cNvPr>
              <p:cNvSpPr/>
              <p:nvPr/>
            </p:nvSpPr>
            <p:spPr>
              <a:xfrm>
                <a:off x="6144215" y="3895423"/>
                <a:ext cx="2037522" cy="1461008"/>
              </a:xfrm>
              <a:prstGeom prst="cloud">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pic>
          <p:nvPicPr>
            <p:cNvPr id="138" name="図 137" descr="アイコン&#10;&#10;自動的に生成された説明">
              <a:extLst>
                <a:ext uri="{FF2B5EF4-FFF2-40B4-BE49-F238E27FC236}">
                  <a16:creationId xmlns:a16="http://schemas.microsoft.com/office/drawing/2014/main" id="{E430F8D2-CEF3-A949-B82A-231EB90841C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96000" y="3148235"/>
              <a:ext cx="711434" cy="711434"/>
            </a:xfrm>
            <a:prstGeom prst="rect">
              <a:avLst/>
            </a:prstGeom>
          </p:spPr>
        </p:pic>
      </p:grpSp>
      <p:grpSp>
        <p:nvGrpSpPr>
          <p:cNvPr id="8" name="グループ化 7">
            <a:extLst>
              <a:ext uri="{FF2B5EF4-FFF2-40B4-BE49-F238E27FC236}">
                <a16:creationId xmlns:a16="http://schemas.microsoft.com/office/drawing/2014/main" id="{6C6CBBEB-7277-164B-933A-24D628056CD5}"/>
              </a:ext>
            </a:extLst>
          </p:cNvPr>
          <p:cNvGrpSpPr/>
          <p:nvPr/>
        </p:nvGrpSpPr>
        <p:grpSpPr>
          <a:xfrm>
            <a:off x="8424126" y="2610265"/>
            <a:ext cx="2359542" cy="310135"/>
            <a:chOff x="8424126" y="2610265"/>
            <a:chExt cx="2359542" cy="310135"/>
          </a:xfrm>
        </p:grpSpPr>
        <p:grpSp>
          <p:nvGrpSpPr>
            <p:cNvPr id="36" name="グループ化 35">
              <a:extLst>
                <a:ext uri="{FF2B5EF4-FFF2-40B4-BE49-F238E27FC236}">
                  <a16:creationId xmlns:a16="http://schemas.microsoft.com/office/drawing/2014/main" id="{A4CC76E6-925D-474A-80C9-FCD91A16A610}"/>
                </a:ext>
              </a:extLst>
            </p:cNvPr>
            <p:cNvGrpSpPr/>
            <p:nvPr/>
          </p:nvGrpSpPr>
          <p:grpSpPr>
            <a:xfrm>
              <a:off x="8533712" y="2660948"/>
              <a:ext cx="2037522" cy="202782"/>
              <a:chOff x="2840532" y="2749138"/>
              <a:chExt cx="2655808" cy="314089"/>
            </a:xfrm>
          </p:grpSpPr>
          <p:sp>
            <p:nvSpPr>
              <p:cNvPr id="37" name="正方形/長方形 36">
                <a:extLst>
                  <a:ext uri="{FF2B5EF4-FFF2-40B4-BE49-F238E27FC236}">
                    <a16:creationId xmlns:a16="http://schemas.microsoft.com/office/drawing/2014/main" id="{C4E8E8B2-F5D2-B441-9B4C-38F0402AA125}"/>
                  </a:ext>
                </a:extLst>
              </p:cNvPr>
              <p:cNvSpPr>
                <a:spLocks/>
              </p:cNvSpPr>
              <p:nvPr/>
            </p:nvSpPr>
            <p:spPr>
              <a:xfrm>
                <a:off x="3059176" y="2749138"/>
                <a:ext cx="2437164" cy="12193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38" name="正方形/長方形 37">
                <a:extLst>
                  <a:ext uri="{FF2B5EF4-FFF2-40B4-BE49-F238E27FC236}">
                    <a16:creationId xmlns:a16="http://schemas.microsoft.com/office/drawing/2014/main" id="{40D8B3D8-E8E8-5340-B3BE-7CEB6BD3EABD}"/>
                  </a:ext>
                </a:extLst>
              </p:cNvPr>
              <p:cNvSpPr>
                <a:spLocks/>
              </p:cNvSpPr>
              <p:nvPr/>
            </p:nvSpPr>
            <p:spPr>
              <a:xfrm>
                <a:off x="2840532" y="2941295"/>
                <a:ext cx="1562503" cy="121932"/>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sp>
          <p:nvSpPr>
            <p:cNvPr id="39" name="線吹き出し 1 (枠付き) 38">
              <a:extLst>
                <a:ext uri="{FF2B5EF4-FFF2-40B4-BE49-F238E27FC236}">
                  <a16:creationId xmlns:a16="http://schemas.microsoft.com/office/drawing/2014/main" id="{211B6D97-2AFB-9341-B5EF-B3BA1FAD93FA}"/>
                </a:ext>
              </a:extLst>
            </p:cNvPr>
            <p:cNvSpPr/>
            <p:nvPr/>
          </p:nvSpPr>
          <p:spPr>
            <a:xfrm>
              <a:off x="8424126" y="2610265"/>
              <a:ext cx="2359542" cy="310135"/>
            </a:xfrm>
            <a:prstGeom prst="borderCallout1">
              <a:avLst>
                <a:gd name="adj1" fmla="val 18750"/>
                <a:gd name="adj2" fmla="val -466"/>
                <a:gd name="adj3" fmla="val 53256"/>
                <a:gd name="adj4" fmla="val -12172"/>
              </a:avLst>
            </a:prstGeom>
            <a:noFill/>
            <a:ln w="6350">
              <a:solidFill>
                <a:schemeClr val="tx1"/>
              </a:solidFill>
              <a:prstDash val="solid"/>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2" name="グループ化 141">
            <a:extLst>
              <a:ext uri="{FF2B5EF4-FFF2-40B4-BE49-F238E27FC236}">
                <a16:creationId xmlns:a16="http://schemas.microsoft.com/office/drawing/2014/main" id="{5C7A65AB-57F4-9A46-8A2E-E6AAD1630134}"/>
              </a:ext>
            </a:extLst>
          </p:cNvPr>
          <p:cNvGrpSpPr/>
          <p:nvPr/>
        </p:nvGrpSpPr>
        <p:grpSpPr>
          <a:xfrm>
            <a:off x="867805" y="4877372"/>
            <a:ext cx="2100822" cy="1417124"/>
            <a:chOff x="867805" y="4877372"/>
            <a:chExt cx="2100822" cy="1417124"/>
          </a:xfrm>
        </p:grpSpPr>
        <p:sp>
          <p:nvSpPr>
            <p:cNvPr id="42" name="雲 41">
              <a:extLst>
                <a:ext uri="{FF2B5EF4-FFF2-40B4-BE49-F238E27FC236}">
                  <a16:creationId xmlns:a16="http://schemas.microsoft.com/office/drawing/2014/main" id="{C22B124A-B7FE-7F4C-8862-4366857C267D}"/>
                </a:ext>
              </a:extLst>
            </p:cNvPr>
            <p:cNvSpPr/>
            <p:nvPr/>
          </p:nvSpPr>
          <p:spPr>
            <a:xfrm>
              <a:off x="931105" y="4877372"/>
              <a:ext cx="2037522" cy="1259775"/>
            </a:xfrm>
            <a:prstGeom prst="cloud">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a:latin typeface="HGPSoeiKakugothicUB" panose="020B0900000000000000" pitchFamily="34" charset="-128"/>
                  <a:ea typeface="HGPSoeiKakugothicUB" panose="020B0900000000000000" pitchFamily="34" charset="-128"/>
                </a:rPr>
                <a:t>アイディア</a:t>
              </a:r>
              <a:endParaRPr kumimoji="1" lang="ja-JP" altLang="en-US">
                <a:latin typeface="HGPSoeiKakugothicUB" panose="020B0900000000000000" pitchFamily="34" charset="-128"/>
                <a:ea typeface="HGPSoeiKakugothicUB" panose="020B0900000000000000" pitchFamily="34" charset="-128"/>
              </a:endParaRPr>
            </a:p>
          </p:txBody>
        </p:sp>
        <p:pic>
          <p:nvPicPr>
            <p:cNvPr id="141" name="図 140" descr="アイコン&#10;&#10;自動的に生成された説明">
              <a:extLst>
                <a:ext uri="{FF2B5EF4-FFF2-40B4-BE49-F238E27FC236}">
                  <a16:creationId xmlns:a16="http://schemas.microsoft.com/office/drawing/2014/main" id="{19A2B549-2E64-B842-B4A5-DD039D00FC1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7805" y="5583062"/>
              <a:ext cx="711434" cy="711434"/>
            </a:xfrm>
            <a:prstGeom prst="rect">
              <a:avLst/>
            </a:prstGeom>
          </p:spPr>
        </p:pic>
      </p:grpSp>
      <p:grpSp>
        <p:nvGrpSpPr>
          <p:cNvPr id="2" name="グループ化 1">
            <a:extLst>
              <a:ext uri="{FF2B5EF4-FFF2-40B4-BE49-F238E27FC236}">
                <a16:creationId xmlns:a16="http://schemas.microsoft.com/office/drawing/2014/main" id="{6D0BB255-5C00-564F-9C7D-388F966136DF}"/>
              </a:ext>
            </a:extLst>
          </p:cNvPr>
          <p:cNvGrpSpPr/>
          <p:nvPr/>
        </p:nvGrpSpPr>
        <p:grpSpPr>
          <a:xfrm>
            <a:off x="3525317" y="4867949"/>
            <a:ext cx="2037522" cy="1259775"/>
            <a:chOff x="3525317" y="4867949"/>
            <a:chExt cx="2037522" cy="1259775"/>
          </a:xfrm>
        </p:grpSpPr>
        <p:grpSp>
          <p:nvGrpSpPr>
            <p:cNvPr id="123" name="グループ化 122">
              <a:extLst>
                <a:ext uri="{FF2B5EF4-FFF2-40B4-BE49-F238E27FC236}">
                  <a16:creationId xmlns:a16="http://schemas.microsoft.com/office/drawing/2014/main" id="{E087FD2E-C143-254B-BB9C-DED51AC73A3C}"/>
                </a:ext>
              </a:extLst>
            </p:cNvPr>
            <p:cNvGrpSpPr/>
            <p:nvPr/>
          </p:nvGrpSpPr>
          <p:grpSpPr>
            <a:xfrm>
              <a:off x="3525317" y="4867949"/>
              <a:ext cx="2037522" cy="1259775"/>
              <a:chOff x="3345568" y="4839735"/>
              <a:chExt cx="2037522" cy="1259775"/>
            </a:xfrm>
          </p:grpSpPr>
          <p:sp>
            <p:nvSpPr>
              <p:cNvPr id="43" name="雲 42">
                <a:extLst>
                  <a:ext uri="{FF2B5EF4-FFF2-40B4-BE49-F238E27FC236}">
                    <a16:creationId xmlns:a16="http://schemas.microsoft.com/office/drawing/2014/main" id="{34A8E7E1-794F-8942-832A-05D2E54FF57C}"/>
                  </a:ext>
                </a:extLst>
              </p:cNvPr>
              <p:cNvSpPr/>
              <p:nvPr/>
            </p:nvSpPr>
            <p:spPr>
              <a:xfrm>
                <a:off x="3345568" y="4839735"/>
                <a:ext cx="2037522" cy="1259775"/>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4" name="円/楕円 43">
                <a:extLst>
                  <a:ext uri="{FF2B5EF4-FFF2-40B4-BE49-F238E27FC236}">
                    <a16:creationId xmlns:a16="http://schemas.microsoft.com/office/drawing/2014/main" id="{F2B2E551-ED2D-4F4C-A571-579202FC9642}"/>
                  </a:ext>
                </a:extLst>
              </p:cNvPr>
              <p:cNvSpPr/>
              <p:nvPr/>
            </p:nvSpPr>
            <p:spPr>
              <a:xfrm rot="3804106">
                <a:off x="3453728" y="5445807"/>
                <a:ext cx="510006" cy="403623"/>
              </a:xfrm>
              <a:prstGeom prst="ellipse">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5" name="円/楕円 44">
                <a:extLst>
                  <a:ext uri="{FF2B5EF4-FFF2-40B4-BE49-F238E27FC236}">
                    <a16:creationId xmlns:a16="http://schemas.microsoft.com/office/drawing/2014/main" id="{8EF714F5-D6E6-DC4B-BEAB-0D21117C81C9}"/>
                  </a:ext>
                </a:extLst>
              </p:cNvPr>
              <p:cNvSpPr/>
              <p:nvPr/>
            </p:nvSpPr>
            <p:spPr>
              <a:xfrm rot="1357768">
                <a:off x="4562346" y="4983594"/>
                <a:ext cx="642315" cy="284974"/>
              </a:xfrm>
              <a:prstGeom prst="ellipse">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円/楕円 47">
                <a:extLst>
                  <a:ext uri="{FF2B5EF4-FFF2-40B4-BE49-F238E27FC236}">
                    <a16:creationId xmlns:a16="http://schemas.microsoft.com/office/drawing/2014/main" id="{4477D8ED-D055-164B-A2AC-DA882E1EA4C4}"/>
                  </a:ext>
                </a:extLst>
              </p:cNvPr>
              <p:cNvSpPr/>
              <p:nvPr/>
            </p:nvSpPr>
            <p:spPr>
              <a:xfrm>
                <a:off x="3574389" y="5021132"/>
                <a:ext cx="494394" cy="308113"/>
              </a:xfrm>
              <a:prstGeom prst="ellipse">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円/楕円 67">
                <a:extLst>
                  <a:ext uri="{FF2B5EF4-FFF2-40B4-BE49-F238E27FC236}">
                    <a16:creationId xmlns:a16="http://schemas.microsoft.com/office/drawing/2014/main" id="{668AF0F7-79C9-224A-98B4-78C28885E313}"/>
                  </a:ext>
                </a:extLst>
              </p:cNvPr>
              <p:cNvSpPr/>
              <p:nvPr/>
            </p:nvSpPr>
            <p:spPr>
              <a:xfrm rot="452453">
                <a:off x="4304104" y="5237840"/>
                <a:ext cx="666705" cy="284974"/>
              </a:xfrm>
              <a:prstGeom prst="ellipse">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6" name="円/楕円 45">
                <a:extLst>
                  <a:ext uri="{FF2B5EF4-FFF2-40B4-BE49-F238E27FC236}">
                    <a16:creationId xmlns:a16="http://schemas.microsoft.com/office/drawing/2014/main" id="{E0557504-4EC5-754E-8CCC-DFAA97568897}"/>
                  </a:ext>
                </a:extLst>
              </p:cNvPr>
              <p:cNvSpPr/>
              <p:nvPr/>
            </p:nvSpPr>
            <p:spPr>
              <a:xfrm>
                <a:off x="4260648" y="5551177"/>
                <a:ext cx="806031" cy="353842"/>
              </a:xfrm>
              <a:prstGeom prst="ellipse">
                <a:avLst/>
              </a:prstGeom>
              <a:solidFill>
                <a:schemeClr val="bg1">
                  <a:lumMod val="6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4" name="正方形/長方形 143">
              <a:extLst>
                <a:ext uri="{FF2B5EF4-FFF2-40B4-BE49-F238E27FC236}">
                  <a16:creationId xmlns:a16="http://schemas.microsoft.com/office/drawing/2014/main" id="{EC7D980C-F641-5F4D-A84A-8D68110CE95A}"/>
                </a:ext>
              </a:extLst>
            </p:cNvPr>
            <p:cNvSpPr/>
            <p:nvPr/>
          </p:nvSpPr>
          <p:spPr>
            <a:xfrm rot="3330885">
              <a:off x="4125210" y="5332901"/>
              <a:ext cx="259728" cy="271257"/>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3" name="三角形 142">
              <a:extLst>
                <a:ext uri="{FF2B5EF4-FFF2-40B4-BE49-F238E27FC236}">
                  <a16:creationId xmlns:a16="http://schemas.microsoft.com/office/drawing/2014/main" id="{20C62129-9AE7-AF49-9C87-4CCA8AF6D15C}"/>
                </a:ext>
              </a:extLst>
            </p:cNvPr>
            <p:cNvSpPr/>
            <p:nvPr/>
          </p:nvSpPr>
          <p:spPr>
            <a:xfrm rot="1341031">
              <a:off x="4285452" y="4931210"/>
              <a:ext cx="357090" cy="265445"/>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122" name="グループ化 121">
            <a:extLst>
              <a:ext uri="{FF2B5EF4-FFF2-40B4-BE49-F238E27FC236}">
                <a16:creationId xmlns:a16="http://schemas.microsoft.com/office/drawing/2014/main" id="{C7711F73-09F2-764C-99C6-05C4ED51754A}"/>
              </a:ext>
            </a:extLst>
          </p:cNvPr>
          <p:cNvGrpSpPr/>
          <p:nvPr/>
        </p:nvGrpSpPr>
        <p:grpSpPr>
          <a:xfrm>
            <a:off x="9524305" y="4092164"/>
            <a:ext cx="1920936" cy="2686035"/>
            <a:chOff x="12265272" y="2068861"/>
            <a:chExt cx="4022485" cy="5269000"/>
          </a:xfrm>
        </p:grpSpPr>
        <p:grpSp>
          <p:nvGrpSpPr>
            <p:cNvPr id="70" name="グループ化 69">
              <a:extLst>
                <a:ext uri="{FF2B5EF4-FFF2-40B4-BE49-F238E27FC236}">
                  <a16:creationId xmlns:a16="http://schemas.microsoft.com/office/drawing/2014/main" id="{562593ED-A9AB-DD4C-A41A-01CBA588C37C}"/>
                </a:ext>
              </a:extLst>
            </p:cNvPr>
            <p:cNvGrpSpPr/>
            <p:nvPr/>
          </p:nvGrpSpPr>
          <p:grpSpPr>
            <a:xfrm>
              <a:off x="12265272" y="2068861"/>
              <a:ext cx="4022485" cy="5269000"/>
              <a:chOff x="6876865" y="1774322"/>
              <a:chExt cx="4316652" cy="5755200"/>
            </a:xfrm>
          </p:grpSpPr>
          <p:sp>
            <p:nvSpPr>
              <p:cNvPr id="74" name="正方形/長方形 73">
                <a:extLst>
                  <a:ext uri="{FF2B5EF4-FFF2-40B4-BE49-F238E27FC236}">
                    <a16:creationId xmlns:a16="http://schemas.microsoft.com/office/drawing/2014/main" id="{F942F0B2-4BC3-1D4C-8621-4DCBA3B13CFC}"/>
                  </a:ext>
                </a:extLst>
              </p:cNvPr>
              <p:cNvSpPr/>
              <p:nvPr/>
            </p:nvSpPr>
            <p:spPr>
              <a:xfrm>
                <a:off x="6876865" y="1774322"/>
                <a:ext cx="4316652" cy="5755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en-US" altLang="ja-JP" dirty="0">
                  <a:latin typeface="MS Mincho" panose="02020609040205080304" pitchFamily="49" charset="-128"/>
                  <a:ea typeface="MS Mincho" panose="02020609040205080304" pitchFamily="49" charset="-128"/>
                </a:endParaRPr>
              </a:p>
              <a:p>
                <a:pPr algn="ctr"/>
                <a:endParaRPr kumimoji="1" lang="ja-JP" altLang="en-US">
                  <a:latin typeface="MS Mincho" panose="02020609040205080304" pitchFamily="49" charset="-128"/>
                  <a:ea typeface="MS Mincho" panose="02020609040205080304" pitchFamily="49" charset="-128"/>
                </a:endParaRPr>
              </a:p>
            </p:txBody>
          </p:sp>
          <p:grpSp>
            <p:nvGrpSpPr>
              <p:cNvPr id="71" name="グループ化 70">
                <a:extLst>
                  <a:ext uri="{FF2B5EF4-FFF2-40B4-BE49-F238E27FC236}">
                    <a16:creationId xmlns:a16="http://schemas.microsoft.com/office/drawing/2014/main" id="{473A8999-7EBC-614E-B659-8F7275E37072}"/>
                  </a:ext>
                </a:extLst>
              </p:cNvPr>
              <p:cNvGrpSpPr/>
              <p:nvPr/>
            </p:nvGrpSpPr>
            <p:grpSpPr>
              <a:xfrm>
                <a:off x="7125932" y="2001324"/>
                <a:ext cx="3818518" cy="949854"/>
                <a:chOff x="6688949" y="3330152"/>
                <a:chExt cx="3962400" cy="2085181"/>
              </a:xfrm>
            </p:grpSpPr>
            <p:sp>
              <p:nvSpPr>
                <p:cNvPr id="103" name="正方形/長方形 102">
                  <a:extLst>
                    <a:ext uri="{FF2B5EF4-FFF2-40B4-BE49-F238E27FC236}">
                      <a16:creationId xmlns:a16="http://schemas.microsoft.com/office/drawing/2014/main" id="{8464AE3C-D11D-AC4E-9DA6-1B67C5EFFF9B}"/>
                    </a:ext>
                  </a:extLst>
                </p:cNvPr>
                <p:cNvSpPr>
                  <a:spLocks/>
                </p:cNvSpPr>
                <p:nvPr/>
              </p:nvSpPr>
              <p:spPr>
                <a:xfrm>
                  <a:off x="6857115" y="3330152"/>
                  <a:ext cx="2333295" cy="21809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4" name="正方形/長方形 103">
                  <a:extLst>
                    <a:ext uri="{FF2B5EF4-FFF2-40B4-BE49-F238E27FC236}">
                      <a16:creationId xmlns:a16="http://schemas.microsoft.com/office/drawing/2014/main" id="{992AD5F7-6E71-9349-8A6B-C2E20B9FA7CA}"/>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5" name="正方形/長方形 104">
                  <a:extLst>
                    <a:ext uri="{FF2B5EF4-FFF2-40B4-BE49-F238E27FC236}">
                      <a16:creationId xmlns:a16="http://schemas.microsoft.com/office/drawing/2014/main" id="{CE201C57-53DA-E24E-878E-72D8AA600676}"/>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6" name="正方形/長方形 105">
                  <a:extLst>
                    <a:ext uri="{FF2B5EF4-FFF2-40B4-BE49-F238E27FC236}">
                      <a16:creationId xmlns:a16="http://schemas.microsoft.com/office/drawing/2014/main" id="{CD9002DF-31AE-CA43-BD2B-450175A533B9}"/>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7" name="正方形/長方形 106">
                  <a:extLst>
                    <a:ext uri="{FF2B5EF4-FFF2-40B4-BE49-F238E27FC236}">
                      <a16:creationId xmlns:a16="http://schemas.microsoft.com/office/drawing/2014/main" id="{5B4E614E-0244-8E49-A92D-9A303BA489F2}"/>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8" name="正方形/長方形 107">
                  <a:extLst>
                    <a:ext uri="{FF2B5EF4-FFF2-40B4-BE49-F238E27FC236}">
                      <a16:creationId xmlns:a16="http://schemas.microsoft.com/office/drawing/2014/main" id="{8939352C-D95C-834A-BD9E-F7D2214A3821}"/>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9" name="正方形/長方形 108">
                  <a:extLst>
                    <a:ext uri="{FF2B5EF4-FFF2-40B4-BE49-F238E27FC236}">
                      <a16:creationId xmlns:a16="http://schemas.microsoft.com/office/drawing/2014/main" id="{19C7E206-6AD5-5F4F-97B9-2115FC9094D5}"/>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0" name="正方形/長方形 109">
                  <a:extLst>
                    <a:ext uri="{FF2B5EF4-FFF2-40B4-BE49-F238E27FC236}">
                      <a16:creationId xmlns:a16="http://schemas.microsoft.com/office/drawing/2014/main" id="{62C1E2D3-AF01-8343-A66E-4DE7DA19DE30}"/>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1" name="正方形/長方形 110">
                  <a:extLst>
                    <a:ext uri="{FF2B5EF4-FFF2-40B4-BE49-F238E27FC236}">
                      <a16:creationId xmlns:a16="http://schemas.microsoft.com/office/drawing/2014/main" id="{7A658BAF-3DF4-AE48-B493-0E3CF0DA97B4}"/>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72" name="グループ化 71">
                <a:extLst>
                  <a:ext uri="{FF2B5EF4-FFF2-40B4-BE49-F238E27FC236}">
                    <a16:creationId xmlns:a16="http://schemas.microsoft.com/office/drawing/2014/main" id="{F62E1783-A273-5849-8ABD-50DCB7367ECA}"/>
                  </a:ext>
                </a:extLst>
              </p:cNvPr>
              <p:cNvGrpSpPr/>
              <p:nvPr/>
            </p:nvGrpSpPr>
            <p:grpSpPr>
              <a:xfrm>
                <a:off x="7125932" y="3145922"/>
                <a:ext cx="3818518" cy="949854"/>
                <a:chOff x="6688949" y="3330152"/>
                <a:chExt cx="3962400" cy="2085181"/>
              </a:xfrm>
            </p:grpSpPr>
            <p:sp>
              <p:nvSpPr>
                <p:cNvPr id="94" name="正方形/長方形 93">
                  <a:extLst>
                    <a:ext uri="{FF2B5EF4-FFF2-40B4-BE49-F238E27FC236}">
                      <a16:creationId xmlns:a16="http://schemas.microsoft.com/office/drawing/2014/main" id="{4CA6C384-1D14-074C-A132-AC3DDBAB014C}"/>
                    </a:ext>
                  </a:extLst>
                </p:cNvPr>
                <p:cNvSpPr>
                  <a:spLocks/>
                </p:cNvSpPr>
                <p:nvPr/>
              </p:nvSpPr>
              <p:spPr>
                <a:xfrm>
                  <a:off x="6857115" y="3330152"/>
                  <a:ext cx="2333295" cy="21809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5" name="正方形/長方形 94">
                  <a:extLst>
                    <a:ext uri="{FF2B5EF4-FFF2-40B4-BE49-F238E27FC236}">
                      <a16:creationId xmlns:a16="http://schemas.microsoft.com/office/drawing/2014/main" id="{3DC7D6EC-F570-CC4C-A584-FBB7EBC8C46B}"/>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6" name="正方形/長方形 95">
                  <a:extLst>
                    <a:ext uri="{FF2B5EF4-FFF2-40B4-BE49-F238E27FC236}">
                      <a16:creationId xmlns:a16="http://schemas.microsoft.com/office/drawing/2014/main" id="{D9F5FE55-D0CC-D942-8676-FFC19FF68041}"/>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7" name="正方形/長方形 96">
                  <a:extLst>
                    <a:ext uri="{FF2B5EF4-FFF2-40B4-BE49-F238E27FC236}">
                      <a16:creationId xmlns:a16="http://schemas.microsoft.com/office/drawing/2014/main" id="{725C0648-DC56-994F-A0E8-D19B87215FA0}"/>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8" name="正方形/長方形 97">
                  <a:extLst>
                    <a:ext uri="{FF2B5EF4-FFF2-40B4-BE49-F238E27FC236}">
                      <a16:creationId xmlns:a16="http://schemas.microsoft.com/office/drawing/2014/main" id="{ECA135BD-DE0E-2C4E-A48D-CF989ED35802}"/>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9" name="正方形/長方形 98">
                  <a:extLst>
                    <a:ext uri="{FF2B5EF4-FFF2-40B4-BE49-F238E27FC236}">
                      <a16:creationId xmlns:a16="http://schemas.microsoft.com/office/drawing/2014/main" id="{BC7F2D2B-7557-D64A-BA64-11CC12041A6F}"/>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0" name="正方形/長方形 99">
                  <a:extLst>
                    <a:ext uri="{FF2B5EF4-FFF2-40B4-BE49-F238E27FC236}">
                      <a16:creationId xmlns:a16="http://schemas.microsoft.com/office/drawing/2014/main" id="{4F656785-E5F1-4748-8BBD-070EA8781930}"/>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1" name="正方形/長方形 100">
                  <a:extLst>
                    <a:ext uri="{FF2B5EF4-FFF2-40B4-BE49-F238E27FC236}">
                      <a16:creationId xmlns:a16="http://schemas.microsoft.com/office/drawing/2014/main" id="{A997DCBD-5B44-1849-8390-A7A3DCD5AD95}"/>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02" name="正方形/長方形 101">
                  <a:extLst>
                    <a:ext uri="{FF2B5EF4-FFF2-40B4-BE49-F238E27FC236}">
                      <a16:creationId xmlns:a16="http://schemas.microsoft.com/office/drawing/2014/main" id="{0DAAFF71-EEFD-5249-B075-383C536D2558}"/>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73" name="グループ化 72">
                <a:extLst>
                  <a:ext uri="{FF2B5EF4-FFF2-40B4-BE49-F238E27FC236}">
                    <a16:creationId xmlns:a16="http://schemas.microsoft.com/office/drawing/2014/main" id="{B17D6310-0B58-5941-BF5B-5238E5A8C25A}"/>
                  </a:ext>
                </a:extLst>
              </p:cNvPr>
              <p:cNvGrpSpPr/>
              <p:nvPr/>
            </p:nvGrpSpPr>
            <p:grpSpPr>
              <a:xfrm>
                <a:off x="7095289" y="4290269"/>
                <a:ext cx="3818518" cy="949854"/>
                <a:chOff x="6688949" y="3330152"/>
                <a:chExt cx="3962400" cy="2085181"/>
              </a:xfrm>
            </p:grpSpPr>
            <p:sp>
              <p:nvSpPr>
                <p:cNvPr id="85" name="正方形/長方形 84">
                  <a:extLst>
                    <a:ext uri="{FF2B5EF4-FFF2-40B4-BE49-F238E27FC236}">
                      <a16:creationId xmlns:a16="http://schemas.microsoft.com/office/drawing/2014/main" id="{DF4F82D8-9EA4-A640-85B0-6D3F03352F83}"/>
                    </a:ext>
                  </a:extLst>
                </p:cNvPr>
                <p:cNvSpPr>
                  <a:spLocks/>
                </p:cNvSpPr>
                <p:nvPr/>
              </p:nvSpPr>
              <p:spPr>
                <a:xfrm>
                  <a:off x="6857115" y="3330152"/>
                  <a:ext cx="2333295" cy="21809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6" name="正方形/長方形 85">
                  <a:extLst>
                    <a:ext uri="{FF2B5EF4-FFF2-40B4-BE49-F238E27FC236}">
                      <a16:creationId xmlns:a16="http://schemas.microsoft.com/office/drawing/2014/main" id="{C6D5F8E9-9A27-D94F-836F-E55875316B18}"/>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7" name="正方形/長方形 86">
                  <a:extLst>
                    <a:ext uri="{FF2B5EF4-FFF2-40B4-BE49-F238E27FC236}">
                      <a16:creationId xmlns:a16="http://schemas.microsoft.com/office/drawing/2014/main" id="{73971727-8A67-9C40-8984-4E849FAE236F}"/>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8" name="正方形/長方形 87">
                  <a:extLst>
                    <a:ext uri="{FF2B5EF4-FFF2-40B4-BE49-F238E27FC236}">
                      <a16:creationId xmlns:a16="http://schemas.microsoft.com/office/drawing/2014/main" id="{758A83D9-F467-8F4A-82BC-23E6D14BCF98}"/>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9" name="正方形/長方形 88">
                  <a:extLst>
                    <a:ext uri="{FF2B5EF4-FFF2-40B4-BE49-F238E27FC236}">
                      <a16:creationId xmlns:a16="http://schemas.microsoft.com/office/drawing/2014/main" id="{70B0B641-CF30-DB4A-B873-E51AF8809C9B}"/>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0" name="正方形/長方形 89">
                  <a:extLst>
                    <a:ext uri="{FF2B5EF4-FFF2-40B4-BE49-F238E27FC236}">
                      <a16:creationId xmlns:a16="http://schemas.microsoft.com/office/drawing/2014/main" id="{685FFD23-1573-264C-96A2-1DC17FF37111}"/>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1" name="正方形/長方形 90">
                  <a:extLst>
                    <a:ext uri="{FF2B5EF4-FFF2-40B4-BE49-F238E27FC236}">
                      <a16:creationId xmlns:a16="http://schemas.microsoft.com/office/drawing/2014/main" id="{E7157A47-226A-164E-8886-D6D06F9DCA9F}"/>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2" name="正方形/長方形 91">
                  <a:extLst>
                    <a:ext uri="{FF2B5EF4-FFF2-40B4-BE49-F238E27FC236}">
                      <a16:creationId xmlns:a16="http://schemas.microsoft.com/office/drawing/2014/main" id="{63E22438-A259-D849-9921-DA6766C1F1D1}"/>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93" name="正方形/長方形 92">
                  <a:extLst>
                    <a:ext uri="{FF2B5EF4-FFF2-40B4-BE49-F238E27FC236}">
                      <a16:creationId xmlns:a16="http://schemas.microsoft.com/office/drawing/2014/main" id="{59CA0E98-D246-CC44-8A4B-FAD3DE66A40C}"/>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75" name="グループ化 74">
                <a:extLst>
                  <a:ext uri="{FF2B5EF4-FFF2-40B4-BE49-F238E27FC236}">
                    <a16:creationId xmlns:a16="http://schemas.microsoft.com/office/drawing/2014/main" id="{4A7D06DE-FBB5-0543-843E-4F7AE477A316}"/>
                  </a:ext>
                </a:extLst>
              </p:cNvPr>
              <p:cNvGrpSpPr/>
              <p:nvPr/>
            </p:nvGrpSpPr>
            <p:grpSpPr>
              <a:xfrm>
                <a:off x="7125932" y="5361763"/>
                <a:ext cx="3818518" cy="949854"/>
                <a:chOff x="6688949" y="3330152"/>
                <a:chExt cx="3962400" cy="2085181"/>
              </a:xfrm>
            </p:grpSpPr>
            <p:sp>
              <p:nvSpPr>
                <p:cNvPr id="76" name="正方形/長方形 75">
                  <a:extLst>
                    <a:ext uri="{FF2B5EF4-FFF2-40B4-BE49-F238E27FC236}">
                      <a16:creationId xmlns:a16="http://schemas.microsoft.com/office/drawing/2014/main" id="{8EA7A9AC-C9DB-2A4A-9611-546D2F0F6A9A}"/>
                    </a:ext>
                  </a:extLst>
                </p:cNvPr>
                <p:cNvSpPr>
                  <a:spLocks/>
                </p:cNvSpPr>
                <p:nvPr/>
              </p:nvSpPr>
              <p:spPr>
                <a:xfrm>
                  <a:off x="6857115" y="3330152"/>
                  <a:ext cx="2333295" cy="21809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7" name="正方形/長方形 76">
                  <a:extLst>
                    <a:ext uri="{FF2B5EF4-FFF2-40B4-BE49-F238E27FC236}">
                      <a16:creationId xmlns:a16="http://schemas.microsoft.com/office/drawing/2014/main" id="{41D39278-C107-2542-9437-5A43DA2B5C57}"/>
                    </a:ext>
                  </a:extLst>
                </p:cNvPr>
                <p:cNvSpPr>
                  <a:spLocks/>
                </p:cNvSpPr>
                <p:nvPr/>
              </p:nvSpPr>
              <p:spPr>
                <a:xfrm>
                  <a:off x="9338014" y="3330152"/>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8" name="正方形/長方形 77">
                  <a:extLst>
                    <a:ext uri="{FF2B5EF4-FFF2-40B4-BE49-F238E27FC236}">
                      <a16:creationId xmlns:a16="http://schemas.microsoft.com/office/drawing/2014/main" id="{35B4F05E-2C2E-8441-8EAD-817B1BCE1392}"/>
                    </a:ext>
                  </a:extLst>
                </p:cNvPr>
                <p:cNvSpPr>
                  <a:spLocks/>
                </p:cNvSpPr>
                <p:nvPr/>
              </p:nvSpPr>
              <p:spPr>
                <a:xfrm>
                  <a:off x="6688949" y="3797857"/>
                  <a:ext cx="1723697"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79" name="正方形/長方形 78">
                  <a:extLst>
                    <a:ext uri="{FF2B5EF4-FFF2-40B4-BE49-F238E27FC236}">
                      <a16:creationId xmlns:a16="http://schemas.microsoft.com/office/drawing/2014/main" id="{208261B0-6E56-114F-9754-65F668D2844D}"/>
                    </a:ext>
                  </a:extLst>
                </p:cNvPr>
                <p:cNvSpPr>
                  <a:spLocks/>
                </p:cNvSpPr>
                <p:nvPr/>
              </p:nvSpPr>
              <p:spPr>
                <a:xfrm>
                  <a:off x="8559791" y="3797857"/>
                  <a:ext cx="2091558" cy="21809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0" name="正方形/長方形 79">
                  <a:extLst>
                    <a:ext uri="{FF2B5EF4-FFF2-40B4-BE49-F238E27FC236}">
                      <a16:creationId xmlns:a16="http://schemas.microsoft.com/office/drawing/2014/main" id="{61BF813B-5221-7046-B2B4-FF23C73E1A65}"/>
                    </a:ext>
                  </a:extLst>
                </p:cNvPr>
                <p:cNvSpPr>
                  <a:spLocks/>
                </p:cNvSpPr>
                <p:nvPr/>
              </p:nvSpPr>
              <p:spPr>
                <a:xfrm>
                  <a:off x="6688949" y="4276078"/>
                  <a:ext cx="1313335" cy="218093"/>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1" name="正方形/長方形 80">
                  <a:extLst>
                    <a:ext uri="{FF2B5EF4-FFF2-40B4-BE49-F238E27FC236}">
                      <a16:creationId xmlns:a16="http://schemas.microsoft.com/office/drawing/2014/main" id="{6201BD60-01BE-2147-B9AE-C67AA513DDB8}"/>
                    </a:ext>
                  </a:extLst>
                </p:cNvPr>
                <p:cNvSpPr>
                  <a:spLocks/>
                </p:cNvSpPr>
                <p:nvPr/>
              </p:nvSpPr>
              <p:spPr>
                <a:xfrm>
                  <a:off x="8173533" y="4276076"/>
                  <a:ext cx="2477815" cy="21809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2" name="正方形/長方形 81">
                  <a:extLst>
                    <a:ext uri="{FF2B5EF4-FFF2-40B4-BE49-F238E27FC236}">
                      <a16:creationId xmlns:a16="http://schemas.microsoft.com/office/drawing/2014/main" id="{1D73EE92-5444-2E4E-A030-8CB1C67D90A9}"/>
                    </a:ext>
                  </a:extLst>
                </p:cNvPr>
                <p:cNvSpPr>
                  <a:spLocks/>
                </p:cNvSpPr>
                <p:nvPr/>
              </p:nvSpPr>
              <p:spPr>
                <a:xfrm>
                  <a:off x="6688949" y="4743782"/>
                  <a:ext cx="2785242"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3" name="正方形/長方形 82">
                  <a:extLst>
                    <a:ext uri="{FF2B5EF4-FFF2-40B4-BE49-F238E27FC236}">
                      <a16:creationId xmlns:a16="http://schemas.microsoft.com/office/drawing/2014/main" id="{20CBE44C-74E6-C24A-A508-815F3DA117CA}"/>
                    </a:ext>
                  </a:extLst>
                </p:cNvPr>
                <p:cNvSpPr>
                  <a:spLocks/>
                </p:cNvSpPr>
                <p:nvPr/>
              </p:nvSpPr>
              <p:spPr>
                <a:xfrm>
                  <a:off x="9634473" y="4743782"/>
                  <a:ext cx="1016875"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84" name="正方形/長方形 83">
                  <a:extLst>
                    <a:ext uri="{FF2B5EF4-FFF2-40B4-BE49-F238E27FC236}">
                      <a16:creationId xmlns:a16="http://schemas.microsoft.com/office/drawing/2014/main" id="{A4CEFCE2-44D2-D94A-9314-8853BF3C1BBA}"/>
                    </a:ext>
                  </a:extLst>
                </p:cNvPr>
                <p:cNvSpPr>
                  <a:spLocks/>
                </p:cNvSpPr>
                <p:nvPr/>
              </p:nvSpPr>
              <p:spPr>
                <a:xfrm>
                  <a:off x="6688949" y="5191982"/>
                  <a:ext cx="3594538" cy="22335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sp>
          <p:nvSpPr>
            <p:cNvPr id="113" name="正方形/長方形 112">
              <a:extLst>
                <a:ext uri="{FF2B5EF4-FFF2-40B4-BE49-F238E27FC236}">
                  <a16:creationId xmlns:a16="http://schemas.microsoft.com/office/drawing/2014/main" id="{B3A6B965-2223-874B-AC1B-15F3E965DC03}"/>
                </a:ext>
              </a:extLst>
            </p:cNvPr>
            <p:cNvSpPr>
              <a:spLocks/>
            </p:cNvSpPr>
            <p:nvPr/>
          </p:nvSpPr>
          <p:spPr>
            <a:xfrm>
              <a:off x="12648382" y="6323739"/>
              <a:ext cx="2095335" cy="90954"/>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4" name="正方形/長方形 113">
              <a:extLst>
                <a:ext uri="{FF2B5EF4-FFF2-40B4-BE49-F238E27FC236}">
                  <a16:creationId xmlns:a16="http://schemas.microsoft.com/office/drawing/2014/main" id="{600BE3B9-9CCA-4F46-BB78-F27191530703}"/>
                </a:ext>
              </a:extLst>
            </p:cNvPr>
            <p:cNvSpPr>
              <a:spLocks/>
            </p:cNvSpPr>
            <p:nvPr/>
          </p:nvSpPr>
          <p:spPr>
            <a:xfrm>
              <a:off x="14876268" y="6323739"/>
              <a:ext cx="1179395" cy="9095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5" name="正方形/長方形 114">
              <a:extLst>
                <a:ext uri="{FF2B5EF4-FFF2-40B4-BE49-F238E27FC236}">
                  <a16:creationId xmlns:a16="http://schemas.microsoft.com/office/drawing/2014/main" id="{C359A7C7-AF36-0047-B93C-8B4A5B15D69E}"/>
                </a:ext>
              </a:extLst>
            </p:cNvPr>
            <p:cNvSpPr>
              <a:spLocks/>
            </p:cNvSpPr>
            <p:nvPr/>
          </p:nvSpPr>
          <p:spPr>
            <a:xfrm>
              <a:off x="12497366" y="6518792"/>
              <a:ext cx="1547907" cy="9095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6" name="正方形/長方形 115">
              <a:extLst>
                <a:ext uri="{FF2B5EF4-FFF2-40B4-BE49-F238E27FC236}">
                  <a16:creationId xmlns:a16="http://schemas.microsoft.com/office/drawing/2014/main" id="{F395754C-468D-F740-B8BD-F7460AF6BCA0}"/>
                </a:ext>
              </a:extLst>
            </p:cNvPr>
            <p:cNvSpPr>
              <a:spLocks/>
            </p:cNvSpPr>
            <p:nvPr/>
          </p:nvSpPr>
          <p:spPr>
            <a:xfrm>
              <a:off x="14177411" y="6518792"/>
              <a:ext cx="1878252" cy="9095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7" name="正方形/長方形 116">
              <a:extLst>
                <a:ext uri="{FF2B5EF4-FFF2-40B4-BE49-F238E27FC236}">
                  <a16:creationId xmlns:a16="http://schemas.microsoft.com/office/drawing/2014/main" id="{FF3CB009-E526-1F46-8FF9-7848C46DE451}"/>
                </a:ext>
              </a:extLst>
            </p:cNvPr>
            <p:cNvSpPr>
              <a:spLocks/>
            </p:cNvSpPr>
            <p:nvPr/>
          </p:nvSpPr>
          <p:spPr>
            <a:xfrm>
              <a:off x="12497366" y="6718231"/>
              <a:ext cx="1179395" cy="90954"/>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8" name="正方形/長方形 117">
              <a:extLst>
                <a:ext uri="{FF2B5EF4-FFF2-40B4-BE49-F238E27FC236}">
                  <a16:creationId xmlns:a16="http://schemas.microsoft.com/office/drawing/2014/main" id="{091DDE20-89B7-A944-B6D5-20A31ECB2142}"/>
                </a:ext>
              </a:extLst>
            </p:cNvPr>
            <p:cNvSpPr>
              <a:spLocks/>
            </p:cNvSpPr>
            <p:nvPr/>
          </p:nvSpPr>
          <p:spPr>
            <a:xfrm>
              <a:off x="13830546" y="6718230"/>
              <a:ext cx="2225117" cy="90955"/>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19" name="正方形/長方形 118">
              <a:extLst>
                <a:ext uri="{FF2B5EF4-FFF2-40B4-BE49-F238E27FC236}">
                  <a16:creationId xmlns:a16="http://schemas.microsoft.com/office/drawing/2014/main" id="{E860CAE4-2628-B04D-BD18-40BE78F448BE}"/>
                </a:ext>
              </a:extLst>
            </p:cNvPr>
            <p:cNvSpPr>
              <a:spLocks/>
            </p:cNvSpPr>
            <p:nvPr/>
          </p:nvSpPr>
          <p:spPr>
            <a:xfrm>
              <a:off x="12497366" y="6913283"/>
              <a:ext cx="2501191"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20" name="正方形/長方形 119">
              <a:extLst>
                <a:ext uri="{FF2B5EF4-FFF2-40B4-BE49-F238E27FC236}">
                  <a16:creationId xmlns:a16="http://schemas.microsoft.com/office/drawing/2014/main" id="{98CA4874-A2D5-004A-800A-88956A6EA6DD}"/>
                </a:ext>
              </a:extLst>
            </p:cNvPr>
            <p:cNvSpPr>
              <a:spLocks/>
            </p:cNvSpPr>
            <p:nvPr/>
          </p:nvSpPr>
          <p:spPr>
            <a:xfrm>
              <a:off x="15142492" y="6913283"/>
              <a:ext cx="913170"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sp>
          <p:nvSpPr>
            <p:cNvPr id="121" name="正方形/長方形 120">
              <a:extLst>
                <a:ext uri="{FF2B5EF4-FFF2-40B4-BE49-F238E27FC236}">
                  <a16:creationId xmlns:a16="http://schemas.microsoft.com/office/drawing/2014/main" id="{C089F98A-E7A7-F146-B297-AD5F0DBC2585}"/>
                </a:ext>
              </a:extLst>
            </p:cNvPr>
            <p:cNvSpPr>
              <a:spLocks/>
            </p:cNvSpPr>
            <p:nvPr/>
          </p:nvSpPr>
          <p:spPr>
            <a:xfrm>
              <a:off x="12497366" y="7100202"/>
              <a:ext cx="3227951" cy="9314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S Mincho" panose="02020609040205080304" pitchFamily="49" charset="-128"/>
                <a:ea typeface="MS Mincho" panose="02020609040205080304" pitchFamily="49" charset="-128"/>
              </a:endParaRPr>
            </a:p>
          </p:txBody>
        </p:sp>
      </p:grpSp>
      <p:grpSp>
        <p:nvGrpSpPr>
          <p:cNvPr id="133" name="グループ化 132">
            <a:extLst>
              <a:ext uri="{FF2B5EF4-FFF2-40B4-BE49-F238E27FC236}">
                <a16:creationId xmlns:a16="http://schemas.microsoft.com/office/drawing/2014/main" id="{8131737C-31A8-1349-AD78-8EDD778B547B}"/>
              </a:ext>
            </a:extLst>
          </p:cNvPr>
          <p:cNvGrpSpPr/>
          <p:nvPr/>
        </p:nvGrpSpPr>
        <p:grpSpPr>
          <a:xfrm>
            <a:off x="3928012" y="4591345"/>
            <a:ext cx="3992911" cy="2085183"/>
            <a:chOff x="3928012" y="4591345"/>
            <a:chExt cx="3992911" cy="2085183"/>
          </a:xfrm>
        </p:grpSpPr>
        <p:sp>
          <p:nvSpPr>
            <p:cNvPr id="12" name="フリーフォーム 11">
              <a:extLst>
                <a:ext uri="{FF2B5EF4-FFF2-40B4-BE49-F238E27FC236}">
                  <a16:creationId xmlns:a16="http://schemas.microsoft.com/office/drawing/2014/main" id="{375472F3-5036-D946-BBDE-44776100BCF8}"/>
                </a:ext>
              </a:extLst>
            </p:cNvPr>
            <p:cNvSpPr/>
            <p:nvPr/>
          </p:nvSpPr>
          <p:spPr>
            <a:xfrm>
              <a:off x="3928012" y="4591345"/>
              <a:ext cx="2857531" cy="490547"/>
            </a:xfrm>
            <a:custGeom>
              <a:avLst/>
              <a:gdLst>
                <a:gd name="connsiteX0" fmla="*/ 0 w 2901600"/>
                <a:gd name="connsiteY0" fmla="*/ 662400 h 662400"/>
                <a:gd name="connsiteX1" fmla="*/ 518400 w 2901600"/>
                <a:gd name="connsiteY1" fmla="*/ 79200 h 662400"/>
                <a:gd name="connsiteX2" fmla="*/ 2901600 w 2901600"/>
                <a:gd name="connsiteY2" fmla="*/ 0 h 662400"/>
              </a:gdLst>
              <a:ahLst/>
              <a:cxnLst>
                <a:cxn ang="0">
                  <a:pos x="connsiteX0" y="connsiteY0"/>
                </a:cxn>
                <a:cxn ang="0">
                  <a:pos x="connsiteX1" y="connsiteY1"/>
                </a:cxn>
                <a:cxn ang="0">
                  <a:pos x="connsiteX2" y="connsiteY2"/>
                </a:cxn>
              </a:cxnLst>
              <a:rect l="l" t="t" r="r" b="b"/>
              <a:pathLst>
                <a:path w="2901600" h="662400">
                  <a:moveTo>
                    <a:pt x="0" y="662400"/>
                  </a:moveTo>
                  <a:cubicBezTo>
                    <a:pt x="17400" y="426000"/>
                    <a:pt x="34800" y="189600"/>
                    <a:pt x="518400" y="79200"/>
                  </a:cubicBezTo>
                  <a:cubicBezTo>
                    <a:pt x="1002000" y="-31200"/>
                    <a:pt x="2461200" y="12000"/>
                    <a:pt x="2901600" y="0"/>
                  </a:cubicBezTo>
                </a:path>
              </a:pathLst>
            </a:custGeom>
            <a:ln w="12700">
              <a:prstDash val="dash"/>
              <a:headEnd type="none" w="med" len="med"/>
              <a:tailEnd type="arrow" w="med" len="med"/>
              <a:extLst>
                <a:ext uri="{C807C97D-BFC1-408E-A445-0C87EB9F89A2}">
                  <ask:lineSketchStyleProps xmlns:ask="http://schemas.microsoft.com/office/drawing/2018/sketchyshapes" sd="1219033472">
                    <a:custGeom>
                      <a:avLst/>
                      <a:gdLst>
                        <a:gd name="connsiteX0" fmla="*/ 0 w 2857531"/>
                        <a:gd name="connsiteY0" fmla="*/ 490547 h 490547"/>
                        <a:gd name="connsiteX1" fmla="*/ 510526 w 2857531"/>
                        <a:gd name="connsiteY1" fmla="*/ 58652 h 490547"/>
                        <a:gd name="connsiteX2" fmla="*/ 2857531 w 2857531"/>
                        <a:gd name="connsiteY2" fmla="*/ 0 h 490547"/>
                      </a:gdLst>
                      <a:ahLst/>
                      <a:cxnLst>
                        <a:cxn ang="0">
                          <a:pos x="connsiteX0" y="connsiteY0"/>
                        </a:cxn>
                        <a:cxn ang="0">
                          <a:pos x="connsiteX1" y="connsiteY1"/>
                        </a:cxn>
                        <a:cxn ang="0">
                          <a:pos x="connsiteX2" y="connsiteY2"/>
                        </a:cxn>
                      </a:cxnLst>
                      <a:rect l="l" t="t" r="r" b="b"/>
                      <a:pathLst>
                        <a:path w="2857531" h="490547" fill="none" extrusionOk="0">
                          <a:moveTo>
                            <a:pt x="0" y="490547"/>
                          </a:moveTo>
                          <a:cubicBezTo>
                            <a:pt x="131" y="332083"/>
                            <a:pt x="29922" y="164451"/>
                            <a:pt x="510526" y="58652"/>
                          </a:cubicBezTo>
                          <a:cubicBezTo>
                            <a:pt x="934527" y="-51695"/>
                            <a:pt x="2464696" y="28417"/>
                            <a:pt x="2857531" y="0"/>
                          </a:cubicBezTo>
                        </a:path>
                        <a:path w="2857531" h="490547" stroke="0" extrusionOk="0">
                          <a:moveTo>
                            <a:pt x="0" y="490547"/>
                          </a:moveTo>
                          <a:cubicBezTo>
                            <a:pt x="-6368" y="300981"/>
                            <a:pt x="1759" y="152612"/>
                            <a:pt x="510526" y="58652"/>
                          </a:cubicBezTo>
                          <a:cubicBezTo>
                            <a:pt x="1067107" y="-6196"/>
                            <a:pt x="2379803" y="10286"/>
                            <a:pt x="2857531" y="0"/>
                          </a:cubicBezTo>
                        </a:path>
                      </a:pathLst>
                    </a:custGeom>
                    <ask:type>
                      <ask:lineSketchNone/>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2" name="フリーフォーム 21">
              <a:extLst>
                <a:ext uri="{FF2B5EF4-FFF2-40B4-BE49-F238E27FC236}">
                  <a16:creationId xmlns:a16="http://schemas.microsoft.com/office/drawing/2014/main" id="{AF291C58-ED2A-B74C-BA34-0691072F52F8}"/>
                </a:ext>
              </a:extLst>
            </p:cNvPr>
            <p:cNvSpPr/>
            <p:nvPr/>
          </p:nvSpPr>
          <p:spPr>
            <a:xfrm>
              <a:off x="5041374" y="5428468"/>
              <a:ext cx="2879549" cy="171494"/>
            </a:xfrm>
            <a:custGeom>
              <a:avLst/>
              <a:gdLst>
                <a:gd name="connsiteX0" fmla="*/ 0 w 3736800"/>
                <a:gd name="connsiteY0" fmla="*/ 14400 h 501827"/>
                <a:gd name="connsiteX1" fmla="*/ 770400 w 3736800"/>
                <a:gd name="connsiteY1" fmla="*/ 439200 h 501827"/>
                <a:gd name="connsiteX2" fmla="*/ 3160800 w 3736800"/>
                <a:gd name="connsiteY2" fmla="*/ 453600 h 501827"/>
                <a:gd name="connsiteX3" fmla="*/ 3736800 w 3736800"/>
                <a:gd name="connsiteY3" fmla="*/ 0 h 501827"/>
              </a:gdLst>
              <a:ahLst/>
              <a:cxnLst>
                <a:cxn ang="0">
                  <a:pos x="connsiteX0" y="connsiteY0"/>
                </a:cxn>
                <a:cxn ang="0">
                  <a:pos x="connsiteX1" y="connsiteY1"/>
                </a:cxn>
                <a:cxn ang="0">
                  <a:pos x="connsiteX2" y="connsiteY2"/>
                </a:cxn>
                <a:cxn ang="0">
                  <a:pos x="connsiteX3" y="connsiteY3"/>
                </a:cxn>
              </a:cxnLst>
              <a:rect l="l" t="t" r="r" b="b"/>
              <a:pathLst>
                <a:path w="3736800" h="501827">
                  <a:moveTo>
                    <a:pt x="0" y="14400"/>
                  </a:moveTo>
                  <a:cubicBezTo>
                    <a:pt x="121800" y="190200"/>
                    <a:pt x="243600" y="366000"/>
                    <a:pt x="770400" y="439200"/>
                  </a:cubicBezTo>
                  <a:cubicBezTo>
                    <a:pt x="1297200" y="512400"/>
                    <a:pt x="2666400" y="526800"/>
                    <a:pt x="3160800" y="453600"/>
                  </a:cubicBezTo>
                  <a:cubicBezTo>
                    <a:pt x="3655200" y="380400"/>
                    <a:pt x="3696000" y="190200"/>
                    <a:pt x="3736800" y="0"/>
                  </a:cubicBezTo>
                </a:path>
              </a:pathLst>
            </a:custGeom>
            <a:ln w="12700">
              <a:prstDash val="dash"/>
              <a:headEnd type="none" w="med" len="med"/>
              <a:tailEnd type="arrow" w="med" len="med"/>
              <a:extLst>
                <a:ext uri="{C807C97D-BFC1-408E-A445-0C87EB9F89A2}">
                  <ask:lineSketchStyleProps xmlns:ask="http://schemas.microsoft.com/office/drawing/2018/sketchyshapes" sd="777724152">
                    <a:custGeom>
                      <a:avLst/>
                      <a:gdLst>
                        <a:gd name="connsiteX0" fmla="*/ 0 w 2879549"/>
                        <a:gd name="connsiteY0" fmla="*/ 4921 h 171494"/>
                        <a:gd name="connsiteX1" fmla="*/ 593664 w 2879549"/>
                        <a:gd name="connsiteY1" fmla="*/ 150091 h 171494"/>
                        <a:gd name="connsiteX2" fmla="*/ 2435687 w 2879549"/>
                        <a:gd name="connsiteY2" fmla="*/ 155012 h 171494"/>
                        <a:gd name="connsiteX3" fmla="*/ 2879549 w 2879549"/>
                        <a:gd name="connsiteY3" fmla="*/ 0 h 171494"/>
                      </a:gdLst>
                      <a:ahLst/>
                      <a:cxnLst>
                        <a:cxn ang="0">
                          <a:pos x="connsiteX0" y="connsiteY0"/>
                        </a:cxn>
                        <a:cxn ang="0">
                          <a:pos x="connsiteX1" y="connsiteY1"/>
                        </a:cxn>
                        <a:cxn ang="0">
                          <a:pos x="connsiteX2" y="connsiteY2"/>
                        </a:cxn>
                        <a:cxn ang="0">
                          <a:pos x="connsiteX3" y="connsiteY3"/>
                        </a:cxn>
                      </a:cxnLst>
                      <a:rect l="l" t="t" r="r" b="b"/>
                      <a:pathLst>
                        <a:path w="2879549" h="171494" fill="none" extrusionOk="0">
                          <a:moveTo>
                            <a:pt x="0" y="4921"/>
                          </a:moveTo>
                          <a:cubicBezTo>
                            <a:pt x="88760" y="63797"/>
                            <a:pt x="187284" y="130316"/>
                            <a:pt x="593664" y="150091"/>
                          </a:cubicBezTo>
                          <a:cubicBezTo>
                            <a:pt x="1003470" y="182335"/>
                            <a:pt x="2095368" y="166783"/>
                            <a:pt x="2435687" y="155012"/>
                          </a:cubicBezTo>
                          <a:cubicBezTo>
                            <a:pt x="2816242" y="125009"/>
                            <a:pt x="2840486" y="59024"/>
                            <a:pt x="2879549" y="0"/>
                          </a:cubicBezTo>
                        </a:path>
                        <a:path w="2879549" h="171494" stroke="0" extrusionOk="0">
                          <a:moveTo>
                            <a:pt x="0" y="4921"/>
                          </a:moveTo>
                          <a:cubicBezTo>
                            <a:pt x="84800" y="50577"/>
                            <a:pt x="189100" y="128399"/>
                            <a:pt x="593664" y="150091"/>
                          </a:cubicBezTo>
                          <a:cubicBezTo>
                            <a:pt x="973821" y="176588"/>
                            <a:pt x="2106114" y="209184"/>
                            <a:pt x="2435687" y="155012"/>
                          </a:cubicBezTo>
                          <a:cubicBezTo>
                            <a:pt x="2818838" y="131856"/>
                            <a:pt x="2846606" y="66545"/>
                            <a:pt x="2879549" y="0"/>
                          </a:cubicBezTo>
                        </a:path>
                      </a:pathLst>
                    </a:custGeom>
                    <ask:type>
                      <ask:lineSketchNone/>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4" name="フリーフォーム 23">
              <a:extLst>
                <a:ext uri="{FF2B5EF4-FFF2-40B4-BE49-F238E27FC236}">
                  <a16:creationId xmlns:a16="http://schemas.microsoft.com/office/drawing/2014/main" id="{EB581646-B9BA-D143-9142-97289A75D9C4}"/>
                </a:ext>
              </a:extLst>
            </p:cNvPr>
            <p:cNvSpPr/>
            <p:nvPr/>
          </p:nvSpPr>
          <p:spPr>
            <a:xfrm>
              <a:off x="5119200" y="4768640"/>
              <a:ext cx="1432800" cy="364960"/>
            </a:xfrm>
            <a:custGeom>
              <a:avLst/>
              <a:gdLst>
                <a:gd name="connsiteX0" fmla="*/ 0 w 1432800"/>
                <a:gd name="connsiteY0" fmla="*/ 321760 h 364960"/>
                <a:gd name="connsiteX1" fmla="*/ 410400 w 1432800"/>
                <a:gd name="connsiteY1" fmla="*/ 55360 h 364960"/>
                <a:gd name="connsiteX2" fmla="*/ 1008000 w 1432800"/>
                <a:gd name="connsiteY2" fmla="*/ 26560 h 364960"/>
                <a:gd name="connsiteX3" fmla="*/ 1432800 w 1432800"/>
                <a:gd name="connsiteY3" fmla="*/ 364960 h 364960"/>
              </a:gdLst>
              <a:ahLst/>
              <a:cxnLst>
                <a:cxn ang="0">
                  <a:pos x="connsiteX0" y="connsiteY0"/>
                </a:cxn>
                <a:cxn ang="0">
                  <a:pos x="connsiteX1" y="connsiteY1"/>
                </a:cxn>
                <a:cxn ang="0">
                  <a:pos x="connsiteX2" y="connsiteY2"/>
                </a:cxn>
                <a:cxn ang="0">
                  <a:pos x="connsiteX3" y="connsiteY3"/>
                </a:cxn>
              </a:cxnLst>
              <a:rect l="l" t="t" r="r" b="b"/>
              <a:pathLst>
                <a:path w="1432800" h="364960">
                  <a:moveTo>
                    <a:pt x="0" y="321760"/>
                  </a:moveTo>
                  <a:cubicBezTo>
                    <a:pt x="121200" y="213160"/>
                    <a:pt x="242400" y="104560"/>
                    <a:pt x="410400" y="55360"/>
                  </a:cubicBezTo>
                  <a:cubicBezTo>
                    <a:pt x="578400" y="6160"/>
                    <a:pt x="837600" y="-25040"/>
                    <a:pt x="1008000" y="26560"/>
                  </a:cubicBezTo>
                  <a:cubicBezTo>
                    <a:pt x="1178400" y="78160"/>
                    <a:pt x="1305600" y="221560"/>
                    <a:pt x="1432800" y="364960"/>
                  </a:cubicBezTo>
                </a:path>
              </a:pathLst>
            </a:custGeom>
            <a:ln w="12700">
              <a:prstDash val="dash"/>
              <a:headEnd type="none" w="med" len="med"/>
              <a:tailEnd type="arrow" w="med" len="med"/>
              <a:extLst>
                <a:ext uri="{C807C97D-BFC1-408E-A445-0C87EB9F89A2}">
                  <ask:lineSketchStyleProps xmlns:ask="http://schemas.microsoft.com/office/drawing/2018/sketchyshapes" sd="2116632749">
                    <a:custGeom>
                      <a:avLst/>
                      <a:gdLst>
                        <a:gd name="connsiteX0" fmla="*/ 0 w 1432800"/>
                        <a:gd name="connsiteY0" fmla="*/ 321760 h 364960"/>
                        <a:gd name="connsiteX1" fmla="*/ 410400 w 1432800"/>
                        <a:gd name="connsiteY1" fmla="*/ 55360 h 364960"/>
                        <a:gd name="connsiteX2" fmla="*/ 1008000 w 1432800"/>
                        <a:gd name="connsiteY2" fmla="*/ 26560 h 364960"/>
                        <a:gd name="connsiteX3" fmla="*/ 1432800 w 1432800"/>
                        <a:gd name="connsiteY3" fmla="*/ 364960 h 364960"/>
                      </a:gdLst>
                      <a:ahLst/>
                      <a:cxnLst>
                        <a:cxn ang="0">
                          <a:pos x="connsiteX0" y="connsiteY0"/>
                        </a:cxn>
                        <a:cxn ang="0">
                          <a:pos x="connsiteX1" y="connsiteY1"/>
                        </a:cxn>
                        <a:cxn ang="0">
                          <a:pos x="connsiteX2" y="connsiteY2"/>
                        </a:cxn>
                        <a:cxn ang="0">
                          <a:pos x="connsiteX3" y="connsiteY3"/>
                        </a:cxn>
                      </a:cxnLst>
                      <a:rect l="l" t="t" r="r" b="b"/>
                      <a:pathLst>
                        <a:path w="1432800" h="364960" fill="none" extrusionOk="0">
                          <a:moveTo>
                            <a:pt x="0" y="321760"/>
                          </a:moveTo>
                          <a:cubicBezTo>
                            <a:pt x="125629" y="230794"/>
                            <a:pt x="220834" y="90472"/>
                            <a:pt x="410400" y="55360"/>
                          </a:cubicBezTo>
                          <a:cubicBezTo>
                            <a:pt x="582972" y="-496"/>
                            <a:pt x="846378" y="-26588"/>
                            <a:pt x="1008000" y="26560"/>
                          </a:cubicBezTo>
                          <a:cubicBezTo>
                            <a:pt x="1189477" y="77420"/>
                            <a:pt x="1283647" y="250367"/>
                            <a:pt x="1432800" y="364960"/>
                          </a:cubicBezTo>
                        </a:path>
                        <a:path w="1432800" h="364960" stroke="0" extrusionOk="0">
                          <a:moveTo>
                            <a:pt x="0" y="321760"/>
                          </a:moveTo>
                          <a:cubicBezTo>
                            <a:pt x="118436" y="212938"/>
                            <a:pt x="221026" y="118537"/>
                            <a:pt x="410400" y="55360"/>
                          </a:cubicBezTo>
                          <a:cubicBezTo>
                            <a:pt x="572816" y="-15205"/>
                            <a:pt x="843743" y="-42042"/>
                            <a:pt x="1008000" y="26560"/>
                          </a:cubicBezTo>
                          <a:cubicBezTo>
                            <a:pt x="1190579" y="66651"/>
                            <a:pt x="1276642" y="235409"/>
                            <a:pt x="1432800" y="364960"/>
                          </a:cubicBezTo>
                        </a:path>
                      </a:pathLst>
                    </a:custGeom>
                    <ask:type>
                      <ask:lineSketchNone/>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5" name="フリーフォーム 24">
              <a:extLst>
                <a:ext uri="{FF2B5EF4-FFF2-40B4-BE49-F238E27FC236}">
                  <a16:creationId xmlns:a16="http://schemas.microsoft.com/office/drawing/2014/main" id="{0218F21F-5724-974E-B53D-E13B479891C9}"/>
                </a:ext>
              </a:extLst>
            </p:cNvPr>
            <p:cNvSpPr/>
            <p:nvPr/>
          </p:nvSpPr>
          <p:spPr>
            <a:xfrm>
              <a:off x="4951195" y="5842814"/>
              <a:ext cx="2008800" cy="310879"/>
            </a:xfrm>
            <a:custGeom>
              <a:avLst/>
              <a:gdLst>
                <a:gd name="connsiteX0" fmla="*/ 0 w 2008800"/>
                <a:gd name="connsiteY0" fmla="*/ 0 h 437024"/>
                <a:gd name="connsiteX1" fmla="*/ 691200 w 2008800"/>
                <a:gd name="connsiteY1" fmla="*/ 388800 h 437024"/>
                <a:gd name="connsiteX2" fmla="*/ 2008800 w 2008800"/>
                <a:gd name="connsiteY2" fmla="*/ 417600 h 437024"/>
              </a:gdLst>
              <a:ahLst/>
              <a:cxnLst>
                <a:cxn ang="0">
                  <a:pos x="connsiteX0" y="connsiteY0"/>
                </a:cxn>
                <a:cxn ang="0">
                  <a:pos x="connsiteX1" y="connsiteY1"/>
                </a:cxn>
                <a:cxn ang="0">
                  <a:pos x="connsiteX2" y="connsiteY2"/>
                </a:cxn>
              </a:cxnLst>
              <a:rect l="l" t="t" r="r" b="b"/>
              <a:pathLst>
                <a:path w="2008800" h="437024">
                  <a:moveTo>
                    <a:pt x="0" y="0"/>
                  </a:moveTo>
                  <a:cubicBezTo>
                    <a:pt x="178200" y="159600"/>
                    <a:pt x="356400" y="319200"/>
                    <a:pt x="691200" y="388800"/>
                  </a:cubicBezTo>
                  <a:cubicBezTo>
                    <a:pt x="1026000" y="458400"/>
                    <a:pt x="1517400" y="438000"/>
                    <a:pt x="2008800" y="417600"/>
                  </a:cubicBezTo>
                </a:path>
              </a:pathLst>
            </a:custGeom>
            <a:ln w="12700">
              <a:prstDash val="dash"/>
              <a:headEnd type="none" w="med" len="med"/>
              <a:tailEnd type="arrow" w="med" len="med"/>
              <a:extLst>
                <a:ext uri="{C807C97D-BFC1-408E-A445-0C87EB9F89A2}">
                  <ask:lineSketchStyleProps xmlns:ask="http://schemas.microsoft.com/office/drawing/2018/sketchyshapes" sd="3381723523">
                    <a:custGeom>
                      <a:avLst/>
                      <a:gdLst>
                        <a:gd name="connsiteX0" fmla="*/ 0 w 2008800"/>
                        <a:gd name="connsiteY0" fmla="*/ 0 h 310879"/>
                        <a:gd name="connsiteX1" fmla="*/ 691200 w 2008800"/>
                        <a:gd name="connsiteY1" fmla="*/ 276574 h 310879"/>
                        <a:gd name="connsiteX2" fmla="*/ 2008800 w 2008800"/>
                        <a:gd name="connsiteY2" fmla="*/ 297061 h 310879"/>
                      </a:gdLst>
                      <a:ahLst/>
                      <a:cxnLst>
                        <a:cxn ang="0">
                          <a:pos x="connsiteX0" y="connsiteY0"/>
                        </a:cxn>
                        <a:cxn ang="0">
                          <a:pos x="connsiteX1" y="connsiteY1"/>
                        </a:cxn>
                        <a:cxn ang="0">
                          <a:pos x="connsiteX2" y="connsiteY2"/>
                        </a:cxn>
                      </a:cxnLst>
                      <a:rect l="l" t="t" r="r" b="b"/>
                      <a:pathLst>
                        <a:path w="2008800" h="310879" fill="none" extrusionOk="0">
                          <a:moveTo>
                            <a:pt x="0" y="0"/>
                          </a:moveTo>
                          <a:cubicBezTo>
                            <a:pt x="157840" y="111556"/>
                            <a:pt x="355268" y="241267"/>
                            <a:pt x="691200" y="276574"/>
                          </a:cubicBezTo>
                          <a:cubicBezTo>
                            <a:pt x="1083429" y="278342"/>
                            <a:pt x="1526266" y="232796"/>
                            <a:pt x="2008800" y="297061"/>
                          </a:cubicBezTo>
                        </a:path>
                        <a:path w="2008800" h="310879" stroke="0" extrusionOk="0">
                          <a:moveTo>
                            <a:pt x="0" y="0"/>
                          </a:moveTo>
                          <a:cubicBezTo>
                            <a:pt x="149979" y="139438"/>
                            <a:pt x="378019" y="207627"/>
                            <a:pt x="691200" y="276574"/>
                          </a:cubicBezTo>
                          <a:cubicBezTo>
                            <a:pt x="1043019" y="342773"/>
                            <a:pt x="1503505" y="313323"/>
                            <a:pt x="2008800" y="297061"/>
                          </a:cubicBezTo>
                        </a:path>
                      </a:pathLst>
                    </a:custGeom>
                    <ask:type>
                      <ask:lineSketchNone/>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6" name="フリーフォーム 25">
              <a:extLst>
                <a:ext uri="{FF2B5EF4-FFF2-40B4-BE49-F238E27FC236}">
                  <a16:creationId xmlns:a16="http://schemas.microsoft.com/office/drawing/2014/main" id="{6533225B-BFDE-FC47-9D93-0E20C22E0323}"/>
                </a:ext>
              </a:extLst>
            </p:cNvPr>
            <p:cNvSpPr/>
            <p:nvPr/>
          </p:nvSpPr>
          <p:spPr>
            <a:xfrm>
              <a:off x="3974400" y="5832000"/>
              <a:ext cx="2988000" cy="844528"/>
            </a:xfrm>
            <a:custGeom>
              <a:avLst/>
              <a:gdLst>
                <a:gd name="connsiteX0" fmla="*/ 0 w 2988000"/>
                <a:gd name="connsiteY0" fmla="*/ 0 h 844528"/>
                <a:gd name="connsiteX1" fmla="*/ 669600 w 2988000"/>
                <a:gd name="connsiteY1" fmla="*/ 734400 h 844528"/>
                <a:gd name="connsiteX2" fmla="*/ 2988000 w 2988000"/>
                <a:gd name="connsiteY2" fmla="*/ 828000 h 844528"/>
              </a:gdLst>
              <a:ahLst/>
              <a:cxnLst>
                <a:cxn ang="0">
                  <a:pos x="connsiteX0" y="connsiteY0"/>
                </a:cxn>
                <a:cxn ang="0">
                  <a:pos x="connsiteX1" y="connsiteY1"/>
                </a:cxn>
                <a:cxn ang="0">
                  <a:pos x="connsiteX2" y="connsiteY2"/>
                </a:cxn>
              </a:cxnLst>
              <a:rect l="l" t="t" r="r" b="b"/>
              <a:pathLst>
                <a:path w="2988000" h="844528">
                  <a:moveTo>
                    <a:pt x="0" y="0"/>
                  </a:moveTo>
                  <a:cubicBezTo>
                    <a:pt x="85800" y="298200"/>
                    <a:pt x="171600" y="596400"/>
                    <a:pt x="669600" y="734400"/>
                  </a:cubicBezTo>
                  <a:cubicBezTo>
                    <a:pt x="1167600" y="872400"/>
                    <a:pt x="2077800" y="850200"/>
                    <a:pt x="2988000" y="828000"/>
                  </a:cubicBezTo>
                </a:path>
              </a:pathLst>
            </a:custGeom>
            <a:ln w="12700">
              <a:prstDash val="dash"/>
              <a:headEnd type="none" w="med" len="med"/>
              <a:tailEnd type="arrow" w="med" len="med"/>
              <a:extLst>
                <a:ext uri="{C807C97D-BFC1-408E-A445-0C87EB9F89A2}">
                  <ask:lineSketchStyleProps xmlns:ask="http://schemas.microsoft.com/office/drawing/2018/sketchyshapes" sd="2446343125">
                    <a:custGeom>
                      <a:avLst/>
                      <a:gdLst>
                        <a:gd name="connsiteX0" fmla="*/ 0 w 2988000"/>
                        <a:gd name="connsiteY0" fmla="*/ 0 h 844528"/>
                        <a:gd name="connsiteX1" fmla="*/ 669600 w 2988000"/>
                        <a:gd name="connsiteY1" fmla="*/ 734400 h 844528"/>
                        <a:gd name="connsiteX2" fmla="*/ 2988000 w 2988000"/>
                        <a:gd name="connsiteY2" fmla="*/ 828000 h 844528"/>
                      </a:gdLst>
                      <a:ahLst/>
                      <a:cxnLst>
                        <a:cxn ang="0">
                          <a:pos x="connsiteX0" y="connsiteY0"/>
                        </a:cxn>
                        <a:cxn ang="0">
                          <a:pos x="connsiteX1" y="connsiteY1"/>
                        </a:cxn>
                        <a:cxn ang="0">
                          <a:pos x="connsiteX2" y="connsiteY2"/>
                        </a:cxn>
                      </a:cxnLst>
                      <a:rect l="l" t="t" r="r" b="b"/>
                      <a:pathLst>
                        <a:path w="2988000" h="844528" fill="none" extrusionOk="0">
                          <a:moveTo>
                            <a:pt x="0" y="0"/>
                          </a:moveTo>
                          <a:cubicBezTo>
                            <a:pt x="84562" y="281402"/>
                            <a:pt x="138110" y="561702"/>
                            <a:pt x="669600" y="734400"/>
                          </a:cubicBezTo>
                          <a:cubicBezTo>
                            <a:pt x="1196475" y="1044888"/>
                            <a:pt x="2104278" y="777589"/>
                            <a:pt x="2988000" y="828000"/>
                          </a:cubicBezTo>
                        </a:path>
                        <a:path w="2988000" h="844528" stroke="0" extrusionOk="0">
                          <a:moveTo>
                            <a:pt x="0" y="0"/>
                          </a:moveTo>
                          <a:cubicBezTo>
                            <a:pt x="47572" y="316562"/>
                            <a:pt x="158925" y="594420"/>
                            <a:pt x="669600" y="734400"/>
                          </a:cubicBezTo>
                          <a:cubicBezTo>
                            <a:pt x="1177943" y="857777"/>
                            <a:pt x="2020537" y="910761"/>
                            <a:pt x="2988000" y="828000"/>
                          </a:cubicBezTo>
                        </a:path>
                      </a:pathLst>
                    </a:custGeom>
                    <ask:type>
                      <ask:lineSketchNone/>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grpSp>
        <p:nvGrpSpPr>
          <p:cNvPr id="131" name="グループ化 130">
            <a:extLst>
              <a:ext uri="{FF2B5EF4-FFF2-40B4-BE49-F238E27FC236}">
                <a16:creationId xmlns:a16="http://schemas.microsoft.com/office/drawing/2014/main" id="{F13FE36D-8F67-5E49-82FE-D1AD59A1D9D8}"/>
              </a:ext>
            </a:extLst>
          </p:cNvPr>
          <p:cNvGrpSpPr/>
          <p:nvPr/>
        </p:nvGrpSpPr>
        <p:grpSpPr>
          <a:xfrm>
            <a:off x="7027200" y="4320727"/>
            <a:ext cx="2607942" cy="2264773"/>
            <a:chOff x="7027200" y="4320727"/>
            <a:chExt cx="2607942" cy="2264773"/>
          </a:xfrm>
        </p:grpSpPr>
        <p:cxnSp>
          <p:nvCxnSpPr>
            <p:cNvPr id="40" name="曲線コネクタ 39">
              <a:extLst>
                <a:ext uri="{FF2B5EF4-FFF2-40B4-BE49-F238E27FC236}">
                  <a16:creationId xmlns:a16="http://schemas.microsoft.com/office/drawing/2014/main" id="{F1CA9814-7701-3C44-B17C-07374AEB1CB2}"/>
                </a:ext>
              </a:extLst>
            </p:cNvPr>
            <p:cNvCxnSpPr>
              <a:cxnSpLocks/>
              <a:stCxn id="53" idx="0"/>
              <a:endCxn id="105" idx="1"/>
            </p:cNvCxnSpPr>
            <p:nvPr/>
          </p:nvCxnSpPr>
          <p:spPr>
            <a:xfrm rot="5400000" flipH="1" flipV="1">
              <a:off x="8489849" y="3282438"/>
              <a:ext cx="107003" cy="2183582"/>
            </a:xfrm>
            <a:prstGeom prst="curvedConnector2">
              <a:avLst/>
            </a:prstGeom>
            <a:ln w="12700">
              <a:prstDash val="dashDot"/>
              <a:tailEnd type="triangle"/>
            </a:ln>
          </p:spPr>
          <p:style>
            <a:lnRef idx="1">
              <a:schemeClr val="dk1"/>
            </a:lnRef>
            <a:fillRef idx="0">
              <a:schemeClr val="dk1"/>
            </a:fillRef>
            <a:effectRef idx="0">
              <a:schemeClr val="dk1"/>
            </a:effectRef>
            <a:fontRef idx="minor">
              <a:schemeClr val="tx1"/>
            </a:fontRef>
          </p:style>
        </p:cxnSp>
        <p:sp>
          <p:nvSpPr>
            <p:cNvPr id="64" name="フリーフォーム 63">
              <a:extLst>
                <a:ext uri="{FF2B5EF4-FFF2-40B4-BE49-F238E27FC236}">
                  <a16:creationId xmlns:a16="http://schemas.microsoft.com/office/drawing/2014/main" id="{38BA0BFA-3626-D84E-8989-014FCACFC775}"/>
                </a:ext>
              </a:extLst>
            </p:cNvPr>
            <p:cNvSpPr/>
            <p:nvPr/>
          </p:nvSpPr>
          <p:spPr>
            <a:xfrm>
              <a:off x="7027200" y="4839062"/>
              <a:ext cx="2594305" cy="294538"/>
            </a:xfrm>
            <a:custGeom>
              <a:avLst/>
              <a:gdLst>
                <a:gd name="connsiteX0" fmla="*/ 0 w 2671200"/>
                <a:gd name="connsiteY0" fmla="*/ 417600 h 417600"/>
                <a:gd name="connsiteX1" fmla="*/ 590400 w 2671200"/>
                <a:gd name="connsiteY1" fmla="*/ 79200 h 417600"/>
                <a:gd name="connsiteX2" fmla="*/ 2671200 w 2671200"/>
                <a:gd name="connsiteY2" fmla="*/ 0 h 417600"/>
              </a:gdLst>
              <a:ahLst/>
              <a:cxnLst>
                <a:cxn ang="0">
                  <a:pos x="connsiteX0" y="connsiteY0"/>
                </a:cxn>
                <a:cxn ang="0">
                  <a:pos x="connsiteX1" y="connsiteY1"/>
                </a:cxn>
                <a:cxn ang="0">
                  <a:pos x="connsiteX2" y="connsiteY2"/>
                </a:cxn>
              </a:cxnLst>
              <a:rect l="l" t="t" r="r" b="b"/>
              <a:pathLst>
                <a:path w="2671200" h="417600">
                  <a:moveTo>
                    <a:pt x="0" y="417600"/>
                  </a:moveTo>
                  <a:cubicBezTo>
                    <a:pt x="72600" y="283200"/>
                    <a:pt x="145200" y="148800"/>
                    <a:pt x="590400" y="79200"/>
                  </a:cubicBezTo>
                  <a:cubicBezTo>
                    <a:pt x="1035600" y="9600"/>
                    <a:pt x="2306400" y="19200"/>
                    <a:pt x="2671200" y="0"/>
                  </a:cubicBezTo>
                </a:path>
              </a:pathLst>
            </a:custGeom>
            <a:ln w="12700">
              <a:prstDash val="dashDot"/>
              <a:headEnd type="none" w="med" len="med"/>
              <a:tailEnd type="triangle" w="med" len="med"/>
              <a:extLst>
                <a:ext uri="{C807C97D-BFC1-408E-A445-0C87EB9F89A2}">
                  <ask:lineSketchStyleProps xmlns:ask="http://schemas.microsoft.com/office/drawing/2018/sketchyshapes" sd="2446343125">
                    <a:custGeom>
                      <a:avLst/>
                      <a:gdLst>
                        <a:gd name="connsiteX0" fmla="*/ 0 w 2594305"/>
                        <a:gd name="connsiteY0" fmla="*/ 294538 h 294538"/>
                        <a:gd name="connsiteX1" fmla="*/ 573404 w 2594305"/>
                        <a:gd name="connsiteY1" fmla="*/ 55860 h 294538"/>
                        <a:gd name="connsiteX2" fmla="*/ 2594305 w 2594305"/>
                        <a:gd name="connsiteY2" fmla="*/ 0 h 294538"/>
                      </a:gdLst>
                      <a:ahLst/>
                      <a:cxnLst>
                        <a:cxn ang="0">
                          <a:pos x="connsiteX0" y="connsiteY0"/>
                        </a:cxn>
                        <a:cxn ang="0">
                          <a:pos x="connsiteX1" y="connsiteY1"/>
                        </a:cxn>
                        <a:cxn ang="0">
                          <a:pos x="connsiteX2" y="connsiteY2"/>
                        </a:cxn>
                      </a:cxnLst>
                      <a:rect l="l" t="t" r="r" b="b"/>
                      <a:pathLst>
                        <a:path w="2594305" h="294538" fill="none" extrusionOk="0">
                          <a:moveTo>
                            <a:pt x="0" y="294538"/>
                          </a:moveTo>
                          <a:cubicBezTo>
                            <a:pt x="70234" y="196001"/>
                            <a:pt x="125633" y="89008"/>
                            <a:pt x="573404" y="55860"/>
                          </a:cubicBezTo>
                          <a:cubicBezTo>
                            <a:pt x="1012457" y="46610"/>
                            <a:pt x="2259605" y="-40206"/>
                            <a:pt x="2594305" y="0"/>
                          </a:cubicBezTo>
                        </a:path>
                        <a:path w="2594305" h="294538" stroke="0" extrusionOk="0">
                          <a:moveTo>
                            <a:pt x="0" y="294538"/>
                          </a:moveTo>
                          <a:cubicBezTo>
                            <a:pt x="68526" y="200697"/>
                            <a:pt x="119773" y="101631"/>
                            <a:pt x="573404" y="55860"/>
                          </a:cubicBezTo>
                          <a:cubicBezTo>
                            <a:pt x="1034470" y="-33780"/>
                            <a:pt x="2223918" y="30555"/>
                            <a:pt x="2594305" y="0"/>
                          </a:cubicBezTo>
                        </a:path>
                      </a:pathLst>
                    </a:custGeom>
                    <ask:type>
                      <ask:lineSketchNone/>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6" name="フリーフォーム 65">
              <a:extLst>
                <a:ext uri="{FF2B5EF4-FFF2-40B4-BE49-F238E27FC236}">
                  <a16:creationId xmlns:a16="http://schemas.microsoft.com/office/drawing/2014/main" id="{E2177581-8FA1-9D4B-8F24-AC98FA886C18}"/>
                </a:ext>
              </a:extLst>
            </p:cNvPr>
            <p:cNvSpPr/>
            <p:nvPr/>
          </p:nvSpPr>
          <p:spPr>
            <a:xfrm>
              <a:off x="8277135" y="5428800"/>
              <a:ext cx="1358006" cy="104468"/>
            </a:xfrm>
            <a:custGeom>
              <a:avLst/>
              <a:gdLst>
                <a:gd name="connsiteX0" fmla="*/ 8764 w 1239964"/>
                <a:gd name="connsiteY0" fmla="*/ 0 h 110499"/>
                <a:gd name="connsiteX1" fmla="*/ 181564 w 1239964"/>
                <a:gd name="connsiteY1" fmla="*/ 100800 h 110499"/>
                <a:gd name="connsiteX2" fmla="*/ 1239964 w 1239964"/>
                <a:gd name="connsiteY2" fmla="*/ 100800 h 110499"/>
              </a:gdLst>
              <a:ahLst/>
              <a:cxnLst>
                <a:cxn ang="0">
                  <a:pos x="connsiteX0" y="connsiteY0"/>
                </a:cxn>
                <a:cxn ang="0">
                  <a:pos x="connsiteX1" y="connsiteY1"/>
                </a:cxn>
                <a:cxn ang="0">
                  <a:pos x="connsiteX2" y="connsiteY2"/>
                </a:cxn>
              </a:cxnLst>
              <a:rect l="l" t="t" r="r" b="b"/>
              <a:pathLst>
                <a:path w="1239964" h="110499">
                  <a:moveTo>
                    <a:pt x="8764" y="0"/>
                  </a:moveTo>
                  <a:cubicBezTo>
                    <a:pt x="-7436" y="42000"/>
                    <a:pt x="-23636" y="84000"/>
                    <a:pt x="181564" y="100800"/>
                  </a:cubicBezTo>
                  <a:cubicBezTo>
                    <a:pt x="386764" y="117600"/>
                    <a:pt x="813364" y="109200"/>
                    <a:pt x="1239964" y="100800"/>
                  </a:cubicBezTo>
                </a:path>
              </a:pathLst>
            </a:custGeom>
            <a:ln w="12700">
              <a:prstDash val="dashDot"/>
              <a:headEnd type="none" w="med" len="med"/>
              <a:tailEnd type="triangle" w="med" len="med"/>
              <a:extLst>
                <a:ext uri="{C807C97D-BFC1-408E-A445-0C87EB9F89A2}">
                  <ask:lineSketchStyleProps xmlns:ask="http://schemas.microsoft.com/office/drawing/2018/sketchyshapes" sd="3381723523">
                    <a:custGeom>
                      <a:avLst/>
                      <a:gdLst>
                        <a:gd name="connsiteX0" fmla="*/ 9598 w 1358006"/>
                        <a:gd name="connsiteY0" fmla="*/ 0 h 104468"/>
                        <a:gd name="connsiteX1" fmla="*/ 198848 w 1358006"/>
                        <a:gd name="connsiteY1" fmla="*/ 95298 h 104468"/>
                        <a:gd name="connsiteX2" fmla="*/ 1358006 w 1358006"/>
                        <a:gd name="connsiteY2" fmla="*/ 95298 h 104468"/>
                      </a:gdLst>
                      <a:ahLst/>
                      <a:cxnLst>
                        <a:cxn ang="0">
                          <a:pos x="connsiteX0" y="connsiteY0"/>
                        </a:cxn>
                        <a:cxn ang="0">
                          <a:pos x="connsiteX1" y="connsiteY1"/>
                        </a:cxn>
                        <a:cxn ang="0">
                          <a:pos x="connsiteX2" y="connsiteY2"/>
                        </a:cxn>
                      </a:cxnLst>
                      <a:rect l="l" t="t" r="r" b="b"/>
                      <a:pathLst>
                        <a:path w="1358006" h="104468" fill="none" extrusionOk="0">
                          <a:moveTo>
                            <a:pt x="9598" y="0"/>
                          </a:moveTo>
                          <a:cubicBezTo>
                            <a:pt x="-15893" y="38955"/>
                            <a:pt x="-25972" y="80486"/>
                            <a:pt x="198848" y="95298"/>
                          </a:cubicBezTo>
                          <a:cubicBezTo>
                            <a:pt x="443354" y="94745"/>
                            <a:pt x="895992" y="57053"/>
                            <a:pt x="1358006" y="95298"/>
                          </a:cubicBezTo>
                        </a:path>
                        <a:path w="1358006" h="104468" stroke="0" extrusionOk="0">
                          <a:moveTo>
                            <a:pt x="9598" y="0"/>
                          </a:moveTo>
                          <a:cubicBezTo>
                            <a:pt x="-13644" y="44756"/>
                            <a:pt x="-23860" y="77593"/>
                            <a:pt x="198848" y="95298"/>
                          </a:cubicBezTo>
                          <a:cubicBezTo>
                            <a:pt x="434257" y="121648"/>
                            <a:pt x="861377" y="106944"/>
                            <a:pt x="1358006" y="95298"/>
                          </a:cubicBezTo>
                        </a:path>
                      </a:pathLst>
                    </a:custGeom>
                    <ask:type>
                      <ask:lineSketchNone/>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25" name="直線矢印コネクタ 124">
              <a:extLst>
                <a:ext uri="{FF2B5EF4-FFF2-40B4-BE49-F238E27FC236}">
                  <a16:creationId xmlns:a16="http://schemas.microsoft.com/office/drawing/2014/main" id="{21DBE974-64A0-E446-9CE4-AF285CD4F811}"/>
                </a:ext>
              </a:extLst>
            </p:cNvPr>
            <p:cNvCxnSpPr>
              <a:stCxn id="56" idx="3"/>
              <a:endCxn id="82" idx="1"/>
            </p:cNvCxnSpPr>
            <p:nvPr/>
          </p:nvCxnSpPr>
          <p:spPr>
            <a:xfrm flipV="1">
              <a:off x="7920926" y="6090757"/>
              <a:ext cx="1714215" cy="8503"/>
            </a:xfrm>
            <a:prstGeom prst="straightConnector1">
              <a:avLst/>
            </a:prstGeom>
            <a:ln w="12700">
              <a:prstDash val="dashDot"/>
              <a:tailEnd type="triangle"/>
            </a:ln>
          </p:spPr>
          <p:style>
            <a:lnRef idx="1">
              <a:schemeClr val="dk1"/>
            </a:lnRef>
            <a:fillRef idx="0">
              <a:schemeClr val="dk1"/>
            </a:fillRef>
            <a:effectRef idx="0">
              <a:schemeClr val="dk1"/>
            </a:effectRef>
            <a:fontRef idx="minor">
              <a:schemeClr val="tx1"/>
            </a:fontRef>
          </p:style>
        </p:cxnSp>
        <p:cxnSp>
          <p:nvCxnSpPr>
            <p:cNvPr id="127" name="直線矢印コネクタ 126">
              <a:extLst>
                <a:ext uri="{FF2B5EF4-FFF2-40B4-BE49-F238E27FC236}">
                  <a16:creationId xmlns:a16="http://schemas.microsoft.com/office/drawing/2014/main" id="{D6A64D43-34A1-8649-8184-FCC85207F5D8}"/>
                </a:ext>
              </a:extLst>
            </p:cNvPr>
            <p:cNvCxnSpPr>
              <a:cxnSpLocks/>
              <a:stCxn id="57" idx="3"/>
              <a:endCxn id="119" idx="1"/>
            </p:cNvCxnSpPr>
            <p:nvPr/>
          </p:nvCxnSpPr>
          <p:spPr>
            <a:xfrm>
              <a:off x="7920923" y="6584877"/>
              <a:ext cx="1714218" cy="623"/>
            </a:xfrm>
            <a:prstGeom prst="straightConnector1">
              <a:avLst/>
            </a:prstGeom>
            <a:ln w="12700">
              <a:prstDash val="dashDot"/>
              <a:tailEnd type="triangle"/>
            </a:ln>
          </p:spPr>
          <p:style>
            <a:lnRef idx="1">
              <a:schemeClr val="dk1"/>
            </a:lnRef>
            <a:fillRef idx="0">
              <a:schemeClr val="dk1"/>
            </a:fillRef>
            <a:effectRef idx="0">
              <a:schemeClr val="dk1"/>
            </a:effectRef>
            <a:fontRef idx="minor">
              <a:schemeClr val="tx1"/>
            </a:fontRef>
          </p:style>
        </p:cxnSp>
      </p:grpSp>
      <p:sp>
        <p:nvSpPr>
          <p:cNvPr id="124" name="正方形/長方形 123">
            <a:extLst>
              <a:ext uri="{FF2B5EF4-FFF2-40B4-BE49-F238E27FC236}">
                <a16:creationId xmlns:a16="http://schemas.microsoft.com/office/drawing/2014/main" id="{23C0F4AF-87DF-5648-9859-5C6E638E7E0F}"/>
              </a:ext>
            </a:extLst>
          </p:cNvPr>
          <p:cNvSpPr/>
          <p:nvPr/>
        </p:nvSpPr>
        <p:spPr>
          <a:xfrm>
            <a:off x="994778" y="722312"/>
            <a:ext cx="3421129" cy="461665"/>
          </a:xfrm>
          <a:prstGeom prst="rect">
            <a:avLst/>
          </a:prstGeom>
        </p:spPr>
        <p:txBody>
          <a:bodyPr wrap="none">
            <a:spAutoFit/>
          </a:bodyPr>
          <a:lstStyle/>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パラグラフを使って書く</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1434138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79FA4061-2AC0-BF42-BC17-E8BAFFA99D00}"/>
              </a:ext>
            </a:extLst>
          </p:cNvPr>
          <p:cNvSpPr>
            <a:spLocks noGrp="1"/>
          </p:cNvSpPr>
          <p:nvPr>
            <p:ph type="title"/>
          </p:nvPr>
        </p:nvSpPr>
        <p:spPr>
          <a:xfrm>
            <a:off x="0" y="1"/>
            <a:ext cx="12192000" cy="1343818"/>
          </a:xfr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571500" indent="-571500">
              <a:lnSpc>
                <a:spcPct val="100000"/>
              </a:lnSpc>
              <a:spcBef>
                <a:spcPts val="0"/>
              </a:spcBef>
              <a:buFont typeface="Wingdings" pitchFamily="2" charset="2"/>
              <a:buChar char="u"/>
            </a:pPr>
            <a:r>
              <a:rPr lang="ja-JP" altLang="en-US" sz="3600">
                <a:latin typeface="HGPSoeiKakugothicUB" panose="020B0900000000000000" pitchFamily="34" charset="-128"/>
                <a:ea typeface="HGPSoeiKakugothicUB" panose="020B0900000000000000" pitchFamily="34" charset="-128"/>
              </a:rPr>
              <a:t>パラグラフで書く</a:t>
            </a:r>
            <a:br>
              <a:rPr lang="en-US" altLang="ja-JP" sz="3600" dirty="0">
                <a:latin typeface="HGPSoeiKakugothicUB" panose="020B0900000000000000" pitchFamily="34" charset="-128"/>
                <a:ea typeface="HGPSoeiKakugothicUB" panose="020B0900000000000000" pitchFamily="34" charset="-128"/>
              </a:rPr>
            </a:br>
            <a:r>
              <a:rPr lang="ja-JP" altLang="en-US" sz="3600">
                <a:latin typeface="HGPSoeiKakugothicUB" panose="020B0900000000000000" pitchFamily="34" charset="-128"/>
                <a:ea typeface="HGPSoeiKakugothicUB" panose="020B0900000000000000" pitchFamily="34" charset="-128"/>
              </a:rPr>
              <a:t>　</a:t>
            </a:r>
            <a:endParaRPr lang="en-US" altLang="ja-JP" sz="3600" u="sng" dirty="0">
              <a:latin typeface="HGPSoeiKakugothicUB" panose="020B0900000000000000" pitchFamily="34" charset="-128"/>
              <a:ea typeface="HGPSoeiKakugothicUB" panose="020B0900000000000000" pitchFamily="34" charset="-128"/>
            </a:endParaRPr>
          </a:p>
        </p:txBody>
      </p:sp>
      <p:sp>
        <p:nvSpPr>
          <p:cNvPr id="12" name="テキスト ボックス 11">
            <a:extLst>
              <a:ext uri="{FF2B5EF4-FFF2-40B4-BE49-F238E27FC236}">
                <a16:creationId xmlns:a16="http://schemas.microsoft.com/office/drawing/2014/main" id="{CA535A8A-F1F5-BA4B-B644-E711A91317F4}"/>
              </a:ext>
            </a:extLst>
          </p:cNvPr>
          <p:cNvSpPr txBox="1"/>
          <p:nvPr/>
        </p:nvSpPr>
        <p:spPr>
          <a:xfrm>
            <a:off x="2523083" y="2536592"/>
            <a:ext cx="7896714" cy="2977931"/>
          </a:xfrm>
          <a:prstGeom prst="rect">
            <a:avLst/>
          </a:prstGeom>
          <a:noFill/>
        </p:spPr>
        <p:txBody>
          <a:bodyPr wrap="none" rtlCol="0">
            <a:spAutoFit/>
          </a:bodyPr>
          <a:lstStyle/>
          <a:p>
            <a:pPr marL="285750" indent="-285750">
              <a:lnSpc>
                <a:spcPct val="150000"/>
              </a:lnSpc>
              <a:buFont typeface="Wingdings" pitchFamily="2" charset="2"/>
              <a:buChar char="Ø"/>
            </a:pPr>
            <a:r>
              <a:rPr lang="ja-JP" altLang="en-US" sz="3200">
                <a:latin typeface="+mn-ea"/>
              </a:rPr>
              <a:t>情報を取捨選択する</a:t>
            </a:r>
          </a:p>
          <a:p>
            <a:pPr marL="285750" indent="-285750">
              <a:lnSpc>
                <a:spcPct val="150000"/>
              </a:lnSpc>
              <a:buFont typeface="Wingdings" pitchFamily="2" charset="2"/>
              <a:buChar char="Ø"/>
            </a:pPr>
            <a:r>
              <a:rPr lang="ja-JP" altLang="en-US" sz="3200">
                <a:latin typeface="+mn-ea"/>
              </a:rPr>
              <a:t>情報を適切なパラグラフへ分類する</a:t>
            </a:r>
          </a:p>
          <a:p>
            <a:pPr marL="285750" indent="-285750">
              <a:lnSpc>
                <a:spcPct val="150000"/>
              </a:lnSpc>
              <a:buFont typeface="Wingdings" pitchFamily="2" charset="2"/>
              <a:buChar char="Ø"/>
            </a:pPr>
            <a:r>
              <a:rPr lang="ja-JP" altLang="en-US" sz="3200">
                <a:latin typeface="+mn-ea"/>
              </a:rPr>
              <a:t>パラグラフ間で情報を正しく対応させる</a:t>
            </a:r>
          </a:p>
          <a:p>
            <a:pPr marL="285750" indent="-285750">
              <a:lnSpc>
                <a:spcPct val="150000"/>
              </a:lnSpc>
              <a:buFont typeface="Wingdings" pitchFamily="2" charset="2"/>
              <a:buChar char="Ø"/>
            </a:pPr>
            <a:r>
              <a:rPr lang="ja-JP" altLang="en-US" sz="3200">
                <a:latin typeface="+mn-ea"/>
              </a:rPr>
              <a:t>各パラグラフの展開順序に気をつける</a:t>
            </a:r>
          </a:p>
        </p:txBody>
      </p:sp>
      <p:sp>
        <p:nvSpPr>
          <p:cNvPr id="2" name="角丸四角形吹き出し 1">
            <a:extLst>
              <a:ext uri="{FF2B5EF4-FFF2-40B4-BE49-F238E27FC236}">
                <a16:creationId xmlns:a16="http://schemas.microsoft.com/office/drawing/2014/main" id="{4B101BAD-CDCC-B947-BB17-C964587513F3}"/>
              </a:ext>
            </a:extLst>
          </p:cNvPr>
          <p:cNvSpPr/>
          <p:nvPr/>
        </p:nvSpPr>
        <p:spPr>
          <a:xfrm>
            <a:off x="2060028" y="2288082"/>
            <a:ext cx="8587095" cy="3428593"/>
          </a:xfrm>
          <a:prstGeom prst="wedgeRoundRectCallout">
            <a:avLst>
              <a:gd name="adj1" fmla="val -55627"/>
              <a:gd name="adj2" fmla="val 33684"/>
              <a:gd name="adj3" fmla="val 16667"/>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E889C796-9A74-B740-A7A4-28387EE13E45}"/>
              </a:ext>
            </a:extLst>
          </p:cNvPr>
          <p:cNvGrpSpPr/>
          <p:nvPr/>
        </p:nvGrpSpPr>
        <p:grpSpPr>
          <a:xfrm>
            <a:off x="121044" y="4828109"/>
            <a:ext cx="1777132" cy="1777132"/>
            <a:chOff x="121044" y="4828109"/>
            <a:chExt cx="1777132" cy="1777132"/>
          </a:xfrm>
        </p:grpSpPr>
        <p:pic>
          <p:nvPicPr>
            <p:cNvPr id="18" name="図 17" descr="アイコン&#10;&#10;自動的に生成された説明">
              <a:extLst>
                <a:ext uri="{FF2B5EF4-FFF2-40B4-BE49-F238E27FC236}">
                  <a16:creationId xmlns:a16="http://schemas.microsoft.com/office/drawing/2014/main" id="{54003B26-76A9-F546-9401-62616B488D20}"/>
                </a:ext>
              </a:extLst>
            </p:cNvPr>
            <p:cNvPicPr>
              <a:picLocks noChangeAspect="1"/>
            </p:cNvPicPr>
            <p:nvPr/>
          </p:nvPicPr>
          <p:blipFill>
            <a:blip r:embed="rId3"/>
            <a:stretch>
              <a:fillRect/>
            </a:stretch>
          </p:blipFill>
          <p:spPr>
            <a:xfrm>
              <a:off x="121044" y="4828109"/>
              <a:ext cx="1777132" cy="1777132"/>
            </a:xfrm>
            <a:prstGeom prst="rect">
              <a:avLst/>
            </a:prstGeom>
          </p:spPr>
        </p:pic>
        <p:sp>
          <p:nvSpPr>
            <p:cNvPr id="3" name="テキスト ボックス 2">
              <a:extLst>
                <a:ext uri="{FF2B5EF4-FFF2-40B4-BE49-F238E27FC236}">
                  <a16:creationId xmlns:a16="http://schemas.microsoft.com/office/drawing/2014/main" id="{1D5B3035-524B-CC48-9BD1-FD98FC3939DD}"/>
                </a:ext>
              </a:extLst>
            </p:cNvPr>
            <p:cNvSpPr txBox="1"/>
            <p:nvPr/>
          </p:nvSpPr>
          <p:spPr>
            <a:xfrm>
              <a:off x="522938" y="6152350"/>
              <a:ext cx="973343" cy="369332"/>
            </a:xfrm>
            <a:prstGeom prst="rect">
              <a:avLst/>
            </a:prstGeom>
            <a:noFill/>
          </p:spPr>
          <p:txBody>
            <a:bodyPr wrap="none" rtlCol="0">
              <a:spAutoFit/>
            </a:bodyPr>
            <a:lstStyle/>
            <a:p>
              <a:r>
                <a:rPr kumimoji="1" lang="en-US" altLang="ja-JP" b="1" dirty="0">
                  <a:latin typeface="Times New Roman" panose="02020603050405020304" pitchFamily="18" charset="0"/>
                  <a:ea typeface="STCaiyun" panose="02010800040101010101" pitchFamily="2" charset="-122"/>
                  <a:cs typeface="Times New Roman" panose="02020603050405020304" pitchFamily="18" charset="0"/>
                </a:rPr>
                <a:t> POINT</a:t>
              </a:r>
              <a:endParaRPr kumimoji="1" lang="ja-JP" altLang="en-US" b="1">
                <a:latin typeface="Times New Roman" panose="02020603050405020304" pitchFamily="18" charset="0"/>
                <a:ea typeface="STCaiyun" panose="02010800040101010101" pitchFamily="2" charset="-122"/>
                <a:cs typeface="Times New Roman" panose="02020603050405020304" pitchFamily="18" charset="0"/>
              </a:endParaRPr>
            </a:p>
          </p:txBody>
        </p:sp>
      </p:grpSp>
      <p:sp>
        <p:nvSpPr>
          <p:cNvPr id="9" name="正方形/長方形 8">
            <a:extLst>
              <a:ext uri="{FF2B5EF4-FFF2-40B4-BE49-F238E27FC236}">
                <a16:creationId xmlns:a16="http://schemas.microsoft.com/office/drawing/2014/main" id="{4F219794-591D-184A-819A-7A98EDD200FA}"/>
              </a:ext>
            </a:extLst>
          </p:cNvPr>
          <p:cNvSpPr/>
          <p:nvPr/>
        </p:nvSpPr>
        <p:spPr>
          <a:xfrm>
            <a:off x="994778" y="722312"/>
            <a:ext cx="3421129" cy="461665"/>
          </a:xfrm>
          <a:prstGeom prst="rect">
            <a:avLst/>
          </a:prstGeom>
        </p:spPr>
        <p:txBody>
          <a:bodyPr wrap="none">
            <a:spAutoFit/>
          </a:bodyPr>
          <a:lstStyle/>
          <a:p>
            <a:pPr marL="285750" indent="-285750">
              <a:buFont typeface="Wingdings" pitchFamily="2" charset="2"/>
              <a:buChar char="Ø"/>
            </a:pPr>
            <a:r>
              <a:rPr lang="ja-JP" altLang="en-US" sz="2400">
                <a:latin typeface="HGPMinchoE" panose="02020900000000000000" pitchFamily="18" charset="-128"/>
                <a:ea typeface="HGPMinchoE" panose="02020900000000000000" pitchFamily="18" charset="-128"/>
              </a:rPr>
              <a:t>パラグラフを使って書く</a:t>
            </a:r>
            <a:endParaRPr lang="en-US" altLang="ja-JP" sz="2400" dirty="0">
              <a:latin typeface="HGPMinchoE" panose="02020900000000000000" pitchFamily="18" charset="-128"/>
              <a:ea typeface="HGPMinchoE" panose="02020900000000000000" pitchFamily="18" charset="-128"/>
            </a:endParaRPr>
          </a:p>
        </p:txBody>
      </p:sp>
    </p:spTree>
    <p:extLst>
      <p:ext uri="{BB962C8B-B14F-4D97-AF65-F5344CB8AC3E}">
        <p14:creationId xmlns:p14="http://schemas.microsoft.com/office/powerpoint/2010/main" val="39197966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7559</TotalTime>
  <Words>5414</Words>
  <Application>Microsoft Office PowerPoint</Application>
  <PresentationFormat>ワイド画面</PresentationFormat>
  <Paragraphs>542</Paragraphs>
  <Slides>24</Slides>
  <Notes>24</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24</vt:i4>
      </vt:variant>
    </vt:vector>
  </HeadingPairs>
  <TitlesOfParts>
    <vt:vector size="36" baseType="lpstr">
      <vt:lpstr>HGPSoeiKakugothicUB</vt:lpstr>
      <vt:lpstr>HGPMinchoE</vt:lpstr>
      <vt:lpstr>MS Gothic</vt:lpstr>
      <vt:lpstr>MS Mincho</vt:lpstr>
      <vt:lpstr>UD Digi Kyokasho N-R</vt:lpstr>
      <vt:lpstr>游ゴシック</vt:lpstr>
      <vt:lpstr>游ゴシック Light</vt:lpstr>
      <vt:lpstr>Arial</vt:lpstr>
      <vt:lpstr>Berlin Sans FB</vt:lpstr>
      <vt:lpstr>Times New Roman</vt:lpstr>
      <vt:lpstr>Wingdings</vt:lpstr>
      <vt:lpstr>Office テーマ</vt:lpstr>
      <vt:lpstr>PowerPoint プレゼンテーション</vt:lpstr>
      <vt:lpstr>本日の内容</vt:lpstr>
      <vt:lpstr>なぜパラグラフなの？ </vt:lpstr>
      <vt:lpstr>なぜパラグラフなの？ </vt:lpstr>
      <vt:lpstr>なぜパラグラフなの？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パラグラフで書く </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learningad-2way@rikkyo.ac.jp</dc:creator>
  <cp:lastModifiedBy>ユーザ 02</cp:lastModifiedBy>
  <cp:revision>44</cp:revision>
  <cp:lastPrinted>2022-02-01T07:17:23Z</cp:lastPrinted>
  <dcterms:created xsi:type="dcterms:W3CDTF">2021-09-30T05:52:38Z</dcterms:created>
  <dcterms:modified xsi:type="dcterms:W3CDTF">2024-02-29T06:53:05Z</dcterms:modified>
</cp:coreProperties>
</file>