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5"/>
  </p:notesMasterIdLst>
  <p:sldIdLst>
    <p:sldId id="256" r:id="rId2"/>
    <p:sldId id="273" r:id="rId3"/>
    <p:sldId id="257" r:id="rId4"/>
    <p:sldId id="259" r:id="rId5"/>
    <p:sldId id="270" r:id="rId6"/>
    <p:sldId id="266" r:id="rId7"/>
    <p:sldId id="269" r:id="rId8"/>
    <p:sldId id="261" r:id="rId9"/>
    <p:sldId id="262" r:id="rId10"/>
    <p:sldId id="258" r:id="rId11"/>
    <p:sldId id="265" r:id="rId12"/>
    <p:sldId id="278" r:id="rId13"/>
    <p:sldId id="260" r:id="rId14"/>
    <p:sldId id="267" r:id="rId15"/>
    <p:sldId id="279" r:id="rId16"/>
    <p:sldId id="268" r:id="rId17"/>
    <p:sldId id="277" r:id="rId18"/>
    <p:sldId id="263" r:id="rId19"/>
    <p:sldId id="264" r:id="rId20"/>
    <p:sldId id="271"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48"/>
    <p:restoredTop sz="66717"/>
  </p:normalViewPr>
  <p:slideViewPr>
    <p:cSldViewPr snapToGrid="0" snapToObjects="1">
      <p:cViewPr varScale="1">
        <p:scale>
          <a:sx n="48" d="100"/>
          <a:sy n="48" d="100"/>
        </p:scale>
        <p:origin x="9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BF9D-0B4A-6D4E-AEC8-252559588B06}" type="datetimeFigureOut">
              <a:rPr kumimoji="1" lang="ja-JP" altLang="en-US" smtClean="0"/>
              <a:t>2022/2/1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4A7A4-3019-294F-A564-6AEDF002D617}" type="slidenum">
              <a:rPr kumimoji="1" lang="ja-JP" altLang="en-US" smtClean="0"/>
              <a:t>‹#›</a:t>
            </a:fld>
            <a:endParaRPr kumimoji="1" lang="ja-JP" altLang="en-US"/>
          </a:p>
        </p:txBody>
      </p:sp>
    </p:spTree>
    <p:extLst>
      <p:ext uri="{BB962C8B-B14F-4D97-AF65-F5344CB8AC3E}">
        <p14:creationId xmlns:p14="http://schemas.microsoft.com/office/powerpoint/2010/main" val="2618252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i.nii.ac.jp/book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iss.ndl.go.j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p</a:t>
            </a:r>
            <a:r>
              <a:rPr kumimoji="1" lang="en-US" altLang="ja-JP" dirty="0"/>
              <a:t>1</a:t>
            </a:r>
            <a:endParaRPr kumimoji="1" lang="en" altLang="ja-JP" dirty="0"/>
          </a:p>
          <a:p>
            <a:pPr algn="just"/>
            <a:r>
              <a:rPr kumimoji="1" lang="ja-JP" altLang="en-US">
                <a:latin typeface="MS Mincho" panose="02020609040205080304" pitchFamily="49" charset="-128"/>
                <a:ea typeface="MS Mincho" panose="02020609040205080304" pitchFamily="49" charset="-128"/>
              </a:rPr>
              <a:t>本日は</a:t>
            </a:r>
            <a:r>
              <a:rPr kumimoji="1" lang="en-US" altLang="ja-JP" dirty="0">
                <a:latin typeface="MS Mincho" panose="02020609040205080304" pitchFamily="49" charset="-128"/>
                <a:ea typeface="MS Mincho" panose="02020609040205080304" pitchFamily="49" charset="-128"/>
              </a:rPr>
              <a:t>LA</a:t>
            </a:r>
            <a:r>
              <a:rPr kumimoji="1" lang="ja-JP" altLang="en-US">
                <a:latin typeface="MS Mincho" panose="02020609040205080304" pitchFamily="49" charset="-128"/>
                <a:ea typeface="MS Mincho" panose="02020609040205080304" pitchFamily="49" charset="-128"/>
              </a:rPr>
              <a:t>ショートセミナー「</a:t>
            </a:r>
            <a:r>
              <a:rPr kumimoji="1" lang="ja-JP" altLang="en-US" sz="1600" b="0" kern="1200">
                <a:solidFill>
                  <a:schemeClr val="tx1"/>
                </a:solidFill>
                <a:latin typeface="MS Mincho" panose="02020609040205080304" pitchFamily="49" charset="-128"/>
                <a:ea typeface="MS Mincho" panose="02020609040205080304" pitchFamily="49" charset="-128"/>
                <a:cs typeface="+mn-cs"/>
              </a:rPr>
              <a:t>近現代文学研究関連の情報収集</a:t>
            </a:r>
            <a:r>
              <a:rPr kumimoji="1" lang="en-US" altLang="ja-JP" sz="1200" b="0" dirty="0">
                <a:solidFill>
                  <a:schemeClr val="accent2"/>
                </a:solidFill>
                <a:latin typeface="MS Mincho" panose="02020609040205080304" pitchFamily="49" charset="-128"/>
                <a:ea typeface="MS Mincho" panose="02020609040205080304" pitchFamily="49" charset="-128"/>
              </a:rPr>
              <a:t>〜</a:t>
            </a:r>
            <a:r>
              <a:rPr kumimoji="1" lang="ja-JP" altLang="en-US" sz="1200" b="0">
                <a:solidFill>
                  <a:schemeClr val="accent2"/>
                </a:solidFill>
                <a:latin typeface="MS Mincho" panose="02020609040205080304" pitchFamily="49" charset="-128"/>
                <a:ea typeface="MS Mincho" panose="02020609040205080304" pitchFamily="49" charset="-128"/>
              </a:rPr>
              <a:t>図書館機関の特色について</a:t>
            </a:r>
            <a:r>
              <a:rPr kumimoji="1" lang="en-US" altLang="ja-JP" sz="1200" b="0" dirty="0">
                <a:solidFill>
                  <a:schemeClr val="accent2"/>
                </a:solidFill>
                <a:latin typeface="MS Mincho" panose="02020609040205080304" pitchFamily="49" charset="-128"/>
                <a:ea typeface="MS Mincho" panose="02020609040205080304" pitchFamily="49" charset="-128"/>
              </a:rPr>
              <a:t>〜</a:t>
            </a:r>
            <a:r>
              <a:rPr kumimoji="1" lang="ja-JP" altLang="en-US">
                <a:latin typeface="MS Mincho" panose="02020609040205080304" pitchFamily="49" charset="-128"/>
                <a:ea typeface="MS Mincho" panose="02020609040205080304" pitchFamily="49" charset="-128"/>
              </a:rPr>
              <a:t>」と題しまして、お話します。</a:t>
            </a:r>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a:t>
            </a:fld>
            <a:endParaRPr kumimoji="1" lang="ja-JP" altLang="en-US"/>
          </a:p>
        </p:txBody>
      </p:sp>
    </p:spTree>
    <p:extLst>
      <p:ext uri="{BB962C8B-B14F-4D97-AF65-F5344CB8AC3E}">
        <p14:creationId xmlns:p14="http://schemas.microsoft.com/office/powerpoint/2010/main" val="208668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kumimoji="1" lang="en-US" altLang="ja-JP" sz="1600" dirty="0"/>
              <a:t>p10</a:t>
            </a:r>
          </a:p>
          <a:p>
            <a:pPr algn="just">
              <a:lnSpc>
                <a:spcPct val="90000"/>
              </a:lnSpc>
              <a:spcAft>
                <a:spcPts val="600"/>
              </a:spcAft>
              <a:buClr>
                <a:schemeClr val="accent1">
                  <a:lumMod val="75000"/>
                </a:schemeClr>
              </a:buClr>
              <a:buSzPct val="85000"/>
            </a:pPr>
            <a:r>
              <a:rPr kumimoji="1" lang="en-US" altLang="ja-JP" sz="1600" dirty="0" err="1"/>
              <a:t>CiNii</a:t>
            </a:r>
            <a:r>
              <a:rPr kumimoji="1" lang="en-US" altLang="ja-JP" sz="1600" dirty="0"/>
              <a:t> Books</a:t>
            </a:r>
            <a:r>
              <a:rPr kumimoji="1" lang="ja-JP" altLang="en-US" sz="1600"/>
              <a:t>は、</a:t>
            </a:r>
            <a:r>
              <a:rPr kumimoji="1" lang="ja-JP" altLang="en-US" sz="1200"/>
              <a:t>国立情報学研究所のサービスで、全国の大学図書館・研究所などの蔵書を横断検索できます。所蔵先もわかるのが利点で、</a:t>
            </a:r>
            <a:r>
              <a:rPr lang="ja-JP" altLang="en-US" sz="1200"/>
              <a:t>約</a:t>
            </a:r>
            <a:r>
              <a:rPr lang="en-US" altLang="ja-JP" sz="1200" dirty="0"/>
              <a:t>1,000</a:t>
            </a:r>
            <a:r>
              <a:rPr lang="ja-JP" altLang="en-US" sz="1200"/>
              <a:t>万件（のべ</a:t>
            </a:r>
            <a:r>
              <a:rPr lang="en-US" altLang="ja-JP" sz="1200" dirty="0"/>
              <a:t>1</a:t>
            </a:r>
            <a:r>
              <a:rPr lang="ja-JP" altLang="en-US" sz="1200"/>
              <a:t>億冊以上）の本の情報や、 約</a:t>
            </a:r>
            <a:r>
              <a:rPr lang="en-US" altLang="ja-JP" sz="1200" dirty="0"/>
              <a:t>150</a:t>
            </a:r>
            <a:r>
              <a:rPr lang="ja-JP" altLang="en-US" sz="1200"/>
              <a:t>万件の著者の情報を検索することができます。容易に研究論文を調べることができるのが魅力です。</a:t>
            </a:r>
            <a:endParaRPr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10</a:t>
            </a:fld>
            <a:endParaRPr kumimoji="1" lang="ja-JP" altLang="en-US"/>
          </a:p>
        </p:txBody>
      </p:sp>
    </p:spTree>
    <p:extLst>
      <p:ext uri="{BB962C8B-B14F-4D97-AF65-F5344CB8AC3E}">
        <p14:creationId xmlns:p14="http://schemas.microsoft.com/office/powerpoint/2010/main" val="30771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kumimoji="1" lang="en-US" altLang="ja-JP" sz="1600" dirty="0"/>
              <a:t>p11</a:t>
            </a:r>
          </a:p>
          <a:p>
            <a:pPr marL="0" marR="0" lvl="0" indent="0" algn="just" defTabSz="914400" rtl="0" eaLnBrk="1" fontAlgn="auto" latinLnBrk="0" hangingPunct="1">
              <a:lnSpc>
                <a:spcPct val="90000"/>
              </a:lnSpc>
              <a:spcBef>
                <a:spcPts val="0"/>
              </a:spcBef>
              <a:spcAft>
                <a:spcPts val="600"/>
              </a:spcAft>
              <a:buClr>
                <a:schemeClr val="accent1">
                  <a:lumMod val="75000"/>
                </a:schemeClr>
              </a:buClr>
              <a:buSzPct val="85000"/>
              <a:buFontTx/>
              <a:buNone/>
              <a:tabLst/>
              <a:defRPr/>
            </a:pPr>
            <a:r>
              <a:rPr kumimoji="1" lang="en-US" altLang="ja-JP" sz="1600" dirty="0" err="1">
                <a:latin typeface="+mn-ea"/>
              </a:rPr>
              <a:t>CiNii</a:t>
            </a:r>
            <a:r>
              <a:rPr kumimoji="1" lang="en-US" altLang="ja-JP" sz="1600" dirty="0">
                <a:latin typeface="+mn-ea"/>
              </a:rPr>
              <a:t> Articles</a:t>
            </a:r>
            <a:r>
              <a:rPr kumimoji="1" lang="ja-JP" altLang="en-US" sz="1600">
                <a:latin typeface="+mn-ea"/>
              </a:rPr>
              <a:t>は、</a:t>
            </a:r>
            <a:r>
              <a:rPr lang="ja-JP" altLang="en-US" sz="1600">
                <a:latin typeface="+mn-ea"/>
              </a:rPr>
              <a:t>国内の学会誌・大学研究紀要・国会図書館のデータベースなど、学術論文情報を検索できます。国内のあらゆる分野の学術論文の情報を網羅的に検索できるのがポイントです。</a:t>
            </a:r>
            <a:endParaRPr lang="en-US" altLang="ja-JP" sz="1600" dirty="0">
              <a:latin typeface="+mn-ea"/>
            </a:endParaRPr>
          </a:p>
          <a:p>
            <a:pPr algn="just">
              <a:lnSpc>
                <a:spcPct val="90000"/>
              </a:lnSpc>
              <a:spcAft>
                <a:spcPts val="600"/>
              </a:spcAft>
              <a:buClr>
                <a:schemeClr val="accent1">
                  <a:lumMod val="75000"/>
                </a:schemeClr>
              </a:buClr>
              <a:buSzPct val="85000"/>
            </a:pPr>
            <a:endParaRPr kumimoji="1" lang="en-US" altLang="ja-JP" sz="1600" dirty="0"/>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11</a:t>
            </a:fld>
            <a:endParaRPr kumimoji="1" lang="ja-JP" altLang="en-US"/>
          </a:p>
        </p:txBody>
      </p:sp>
    </p:spTree>
    <p:extLst>
      <p:ext uri="{BB962C8B-B14F-4D97-AF65-F5344CB8AC3E}">
        <p14:creationId xmlns:p14="http://schemas.microsoft.com/office/powerpoint/2010/main" val="366870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kumimoji="1" lang="en-US" altLang="ja-JP" sz="1600" dirty="0"/>
              <a:t>p12</a:t>
            </a:r>
          </a:p>
          <a:p>
            <a:pPr algn="just">
              <a:lnSpc>
                <a:spcPct val="90000"/>
              </a:lnSpc>
              <a:spcAft>
                <a:spcPts val="600"/>
              </a:spcAft>
              <a:buClr>
                <a:schemeClr val="accent1">
                  <a:lumMod val="75000"/>
                </a:schemeClr>
              </a:buClr>
              <a:buSzPct val="85000"/>
            </a:pPr>
            <a:r>
              <a:rPr kumimoji="1" lang="en-US" altLang="ja-JP" sz="1600" dirty="0" err="1"/>
              <a:t>Webcat</a:t>
            </a:r>
            <a:r>
              <a:rPr kumimoji="1" lang="en-US" altLang="ja-JP" sz="1600" dirty="0"/>
              <a:t> Plus</a:t>
            </a:r>
            <a:r>
              <a:rPr kumimoji="1" lang="ja-JP" altLang="en-US" sz="1600"/>
              <a:t>は、</a:t>
            </a:r>
            <a:r>
              <a:rPr lang="ja-JP" altLang="en-US" sz="1200"/>
              <a:t>国立情報学研究所のサービスです。「連想検索」と「一致検索」の両方から検索でき、曖昧な記憶や断片的なキーワードをもとに関連書籍を探し出すことができます。</a:t>
            </a:r>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12</a:t>
            </a:fld>
            <a:endParaRPr kumimoji="1" lang="ja-JP" altLang="en-US"/>
          </a:p>
        </p:txBody>
      </p:sp>
    </p:spTree>
    <p:extLst>
      <p:ext uri="{BB962C8B-B14F-4D97-AF65-F5344CB8AC3E}">
        <p14:creationId xmlns:p14="http://schemas.microsoft.com/office/powerpoint/2010/main" val="336338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p13</a:t>
            </a:r>
          </a:p>
          <a:p>
            <a:pPr algn="just">
              <a:lnSpc>
                <a:spcPct val="90000"/>
              </a:lnSpc>
              <a:spcAft>
                <a:spcPts val="600"/>
              </a:spcAft>
              <a:buClr>
                <a:schemeClr val="accent1">
                  <a:lumMod val="75000"/>
                </a:schemeClr>
              </a:buClr>
              <a:buSzPct val="85000"/>
            </a:pPr>
            <a:r>
              <a:rPr lang="ja-JP" altLang="en-US" sz="1600"/>
              <a:t>日文研</a:t>
            </a:r>
            <a:r>
              <a:rPr lang="en-US" altLang="ja-JP" sz="1600" dirty="0"/>
              <a:t>OPAC</a:t>
            </a:r>
            <a:r>
              <a:rPr lang="ja-JP" altLang="en-US" sz="1600"/>
              <a:t>は、</a:t>
            </a:r>
            <a:r>
              <a:rPr lang="ja-JP" altLang="en-US" sz="1200"/>
              <a:t>国際日本文化研究センターの蔵書検索です。デジタル資料も公開しており、その他にも、日文研の出版物のデータベースや日文研が関わって構築した各種豊富なデータベースもあります。</a:t>
            </a:r>
            <a:endParaRPr lang="en-US" altLang="ja-JP" sz="1200"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13</a:t>
            </a:fld>
            <a:endParaRPr kumimoji="1" lang="ja-JP" altLang="en-US"/>
          </a:p>
        </p:txBody>
      </p:sp>
    </p:spTree>
    <p:extLst>
      <p:ext uri="{BB962C8B-B14F-4D97-AF65-F5344CB8AC3E}">
        <p14:creationId xmlns:p14="http://schemas.microsoft.com/office/powerpoint/2010/main" val="2317877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kumimoji="1" lang="en-US" altLang="ja-JP" sz="1600" dirty="0"/>
              <a:t>p14</a:t>
            </a:r>
          </a:p>
          <a:p>
            <a:pPr algn="just">
              <a:lnSpc>
                <a:spcPct val="90000"/>
              </a:lnSpc>
              <a:spcAft>
                <a:spcPts val="600"/>
              </a:spcAft>
              <a:buClr>
                <a:schemeClr val="accent1">
                  <a:lumMod val="75000"/>
                </a:schemeClr>
              </a:buClr>
              <a:buSzPct val="85000"/>
            </a:pPr>
            <a:r>
              <a:rPr kumimoji="1" lang="ja-JP" altLang="en-US" sz="1600"/>
              <a:t>ざっさくプラスは、</a:t>
            </a:r>
            <a:r>
              <a:rPr lang="ja-JP" altLang="en-US" sz="1200"/>
              <a:t>国会図書館の雑誌記事や、</a:t>
            </a:r>
            <a:r>
              <a:rPr lang="en-US" altLang="ja-JP" sz="1200" dirty="0" err="1"/>
              <a:t>CiNii</a:t>
            </a:r>
            <a:r>
              <a:rPr lang="ja-JP" altLang="en-US" sz="1200"/>
              <a:t>、プランゲ文庫、雑誌</a:t>
            </a:r>
            <a:r>
              <a:rPr lang="en-US" altLang="ja-JP" sz="1200" dirty="0"/>
              <a:t>『</a:t>
            </a:r>
            <a:r>
              <a:rPr lang="ja-JP" altLang="en-US" sz="1200"/>
              <a:t>太陽</a:t>
            </a:r>
            <a:r>
              <a:rPr lang="en-US" altLang="ja-JP" sz="1200" dirty="0"/>
              <a:t>』</a:t>
            </a:r>
            <a:r>
              <a:rPr lang="ja-JP" altLang="en-US" sz="1200"/>
              <a:t>などに加えて、独自の雑誌を採録している。年度毎にヒットした資料がいくつあるのかが、棒グラフでわかりやすく表示されるので、言説の生産と時代背景の関係性を一目でわかるのが魅力な点です。</a:t>
            </a:r>
            <a:endParaRPr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14</a:t>
            </a:fld>
            <a:endParaRPr kumimoji="1" lang="ja-JP" altLang="en-US"/>
          </a:p>
        </p:txBody>
      </p:sp>
    </p:spTree>
    <p:extLst>
      <p:ext uri="{BB962C8B-B14F-4D97-AF65-F5344CB8AC3E}">
        <p14:creationId xmlns:p14="http://schemas.microsoft.com/office/powerpoint/2010/main" val="7770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kumimoji="1" lang="en-US" altLang="ja-JP" sz="1600" dirty="0"/>
              <a:t>p15</a:t>
            </a:r>
          </a:p>
          <a:p>
            <a:pPr marL="0" marR="0" lvl="0" indent="0" algn="just" defTabSz="914400" rtl="0" eaLnBrk="1" fontAlgn="auto" latinLnBrk="0" hangingPunct="1">
              <a:lnSpc>
                <a:spcPct val="90000"/>
              </a:lnSpc>
              <a:spcBef>
                <a:spcPts val="0"/>
              </a:spcBef>
              <a:spcAft>
                <a:spcPts val="600"/>
              </a:spcAft>
              <a:buClr>
                <a:schemeClr val="accent1">
                  <a:lumMod val="75000"/>
                </a:schemeClr>
              </a:buClr>
              <a:buSzPct val="85000"/>
              <a:buFontTx/>
              <a:buNone/>
              <a:tabLst/>
              <a:defRPr/>
            </a:pPr>
            <a:r>
              <a:rPr kumimoji="1" lang="en-US" altLang="ja-JP" sz="1600" kern="1200" dirty="0">
                <a:solidFill>
                  <a:schemeClr val="tx1"/>
                </a:solidFill>
                <a:latin typeface="+mj-ea"/>
                <a:ea typeface="+mn-ea"/>
                <a:cs typeface="+mn-cs"/>
              </a:rPr>
              <a:t>1945</a:t>
            </a:r>
            <a:r>
              <a:rPr kumimoji="1" lang="ja-JP" altLang="en-US" sz="1600" kern="1200">
                <a:solidFill>
                  <a:schemeClr val="tx1"/>
                </a:solidFill>
                <a:latin typeface="+mj-ea"/>
                <a:ea typeface="+mn-ea"/>
                <a:cs typeface="+mn-cs"/>
              </a:rPr>
              <a:t>年から</a:t>
            </a:r>
            <a:r>
              <a:rPr kumimoji="1" lang="en-US" altLang="ja-JP" sz="1600" kern="1200" dirty="0">
                <a:solidFill>
                  <a:schemeClr val="tx1"/>
                </a:solidFill>
                <a:latin typeface="+mj-ea"/>
                <a:ea typeface="+mn-ea"/>
                <a:cs typeface="+mn-cs"/>
              </a:rPr>
              <a:t>1949</a:t>
            </a:r>
            <a:r>
              <a:rPr kumimoji="1" lang="ja-JP" altLang="en-US" sz="1600" kern="1200">
                <a:solidFill>
                  <a:schemeClr val="tx1"/>
                </a:solidFill>
                <a:latin typeface="+mj-ea"/>
                <a:ea typeface="+mn-ea"/>
                <a:cs typeface="+mn-cs"/>
              </a:rPr>
              <a:t>年にかけて、</a:t>
            </a:r>
            <a:r>
              <a:rPr kumimoji="1" lang="en-US" altLang="ja-JP" sz="1600" kern="1200" dirty="0">
                <a:solidFill>
                  <a:schemeClr val="tx1"/>
                </a:solidFill>
                <a:latin typeface="+mj-ea"/>
                <a:ea typeface="+mn-ea"/>
                <a:cs typeface="+mn-cs"/>
              </a:rPr>
              <a:t>GHQ</a:t>
            </a:r>
            <a:r>
              <a:rPr kumimoji="1" lang="ja-JP" altLang="en-US" sz="1600" kern="1200">
                <a:solidFill>
                  <a:schemeClr val="tx1"/>
                </a:solidFill>
                <a:latin typeface="+mj-ea"/>
                <a:ea typeface="+mn-ea"/>
                <a:cs typeface="+mn-cs"/>
              </a:rPr>
              <a:t>によるメディア検閲の目的で収集された出版物・コレクションの総体が、「プランゲ文庫」と呼ばれるものです。</a:t>
            </a:r>
            <a:r>
              <a:rPr kumimoji="1" lang="en-US" altLang="ja-JP" sz="1600" dirty="0">
                <a:latin typeface="+mj-ea"/>
              </a:rPr>
              <a:t> 20</a:t>
            </a:r>
            <a:r>
              <a:rPr kumimoji="1" lang="ja-JP" altLang="en-US" sz="1600">
                <a:latin typeface="+mj-ea"/>
              </a:rPr>
              <a:t>世紀メディア情報データベースは、</a:t>
            </a:r>
            <a:r>
              <a:rPr kumimoji="1" lang="ja-JP" altLang="en-US" sz="1600" kern="1200">
                <a:solidFill>
                  <a:schemeClr val="tx1"/>
                </a:solidFill>
                <a:latin typeface="+mj-ea"/>
                <a:ea typeface="+mn-ea"/>
                <a:cs typeface="+mn-cs"/>
              </a:rPr>
              <a:t>その検閲情報の詳細にアクセス可能なデータベースです。なお、マイクロ版のプランゲ文庫は、国会図書館の憲政資料室で一般公開されています。</a:t>
            </a:r>
            <a:endParaRPr kumimoji="1" lang="en-US" altLang="ja-JP" sz="1600" kern="1200" dirty="0">
              <a:solidFill>
                <a:schemeClr val="tx1"/>
              </a:solidFill>
              <a:latin typeface="+mj-ea"/>
              <a:ea typeface="+mn-ea"/>
              <a:cs typeface="+mn-cs"/>
            </a:endParaRPr>
          </a:p>
          <a:p>
            <a:pPr algn="just">
              <a:lnSpc>
                <a:spcPct val="90000"/>
              </a:lnSpc>
              <a:spcAft>
                <a:spcPts val="600"/>
              </a:spcAft>
              <a:buClr>
                <a:schemeClr val="accent1">
                  <a:lumMod val="75000"/>
                </a:schemeClr>
              </a:buClr>
              <a:buSzPct val="85000"/>
            </a:pPr>
            <a:endParaRPr kumimoji="1" lang="en-US" altLang="ja-JP" sz="16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15</a:t>
            </a:fld>
            <a:endParaRPr kumimoji="1" lang="ja-JP" altLang="en-US"/>
          </a:p>
        </p:txBody>
      </p:sp>
    </p:spTree>
    <p:extLst>
      <p:ext uri="{BB962C8B-B14F-4D97-AF65-F5344CB8AC3E}">
        <p14:creationId xmlns:p14="http://schemas.microsoft.com/office/powerpoint/2010/main" val="2351059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90000"/>
              </a:lnSpc>
              <a:spcAft>
                <a:spcPts val="600"/>
              </a:spcAft>
              <a:buClr>
                <a:schemeClr val="accent1">
                  <a:lumMod val="75000"/>
                </a:schemeClr>
              </a:buClr>
              <a:buSzPct val="85000"/>
            </a:pPr>
            <a:r>
              <a:rPr lang="en-US" altLang="ja-JP" sz="1600" dirty="0"/>
              <a:t>p16</a:t>
            </a:r>
          </a:p>
          <a:p>
            <a:pPr>
              <a:lnSpc>
                <a:spcPct val="90000"/>
              </a:lnSpc>
              <a:spcAft>
                <a:spcPts val="600"/>
              </a:spcAft>
              <a:buClr>
                <a:schemeClr val="accent1">
                  <a:lumMod val="75000"/>
                </a:schemeClr>
              </a:buClr>
              <a:buSzPct val="85000"/>
            </a:pPr>
            <a:r>
              <a:rPr lang="ja-JP" altLang="en-US" sz="1200"/>
              <a:t>大学図書館や大きな公立図書館では、上記の新聞などの過去の主要記事が検索できるデータベースを利用できます。なお、国会図書館のリサーチナビ「全国紙等の記事索引・検索サービス」には、上記の新聞などの調べ方が記載されているので、一度、参照してください。</a:t>
            </a:r>
            <a:endParaRPr lang="en-US" altLang="ja-JP" sz="1200" dirty="0"/>
          </a:p>
          <a:p>
            <a:pPr>
              <a:lnSpc>
                <a:spcPct val="90000"/>
              </a:lnSpc>
              <a:spcAft>
                <a:spcPts val="600"/>
              </a:spcAft>
              <a:buClr>
                <a:schemeClr val="accent1">
                  <a:lumMod val="75000"/>
                </a:schemeClr>
              </a:buClr>
              <a:buSzPct val="85000"/>
            </a:pPr>
            <a:endParaRPr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16</a:t>
            </a:fld>
            <a:endParaRPr kumimoji="1" lang="ja-JP" altLang="en-US"/>
          </a:p>
        </p:txBody>
      </p:sp>
    </p:spTree>
    <p:extLst>
      <p:ext uri="{BB962C8B-B14F-4D97-AF65-F5344CB8AC3E}">
        <p14:creationId xmlns:p14="http://schemas.microsoft.com/office/powerpoint/2010/main" val="157111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p17</a:t>
            </a:r>
          </a:p>
          <a:p>
            <a:r>
              <a:rPr kumimoji="1" lang="ja-JP" altLang="en-US"/>
              <a:t>以上のまとめを行います。</a:t>
            </a:r>
            <a:endParaRPr kumimoji="1" lang="en-US" altLang="ja-JP" dirty="0"/>
          </a:p>
          <a:p>
            <a:endParaRPr kumimoji="1" lang="en-US" altLang="ja-JP" dirty="0"/>
          </a:p>
          <a:p>
            <a:r>
              <a:rPr lang="en-US" altLang="ja-JP" sz="1200" dirty="0">
                <a:latin typeface="+mn-ea"/>
              </a:rPr>
              <a:t>①</a:t>
            </a:r>
            <a:r>
              <a:rPr kumimoji="1" lang="ja-JP" altLang="en-US" sz="1200"/>
              <a:t>国立国会図書館サーチと</a:t>
            </a:r>
            <a:r>
              <a:rPr kumimoji="1" lang="en-US" altLang="ja-JP" sz="1200" dirty="0">
                <a:latin typeface="+mn-ea"/>
              </a:rPr>
              <a:t>②</a:t>
            </a:r>
            <a:r>
              <a:rPr kumimoji="1" lang="ja-JP" altLang="en-US" sz="1200">
                <a:latin typeface="+mn-ea"/>
              </a:rPr>
              <a:t>国文学研究資料館（</a:t>
            </a:r>
            <a:r>
              <a:rPr lang="ja-JP" altLang="en-US" sz="1200">
                <a:latin typeface="+mn-ea"/>
              </a:rPr>
              <a:t>国文学論文目録データベース）は、基本的・基礎的なツールですので、必ず押さえておいてください。</a:t>
            </a:r>
            <a:endParaRPr lang="en-US" altLang="ja-JP" sz="1200" dirty="0">
              <a:latin typeface="+mn-ea"/>
            </a:endParaRPr>
          </a:p>
          <a:p>
            <a:r>
              <a:rPr lang="ja-JP" altLang="en-US" sz="1200">
                <a:latin typeface="+mn-ea"/>
              </a:rPr>
              <a:t>また、</a:t>
            </a:r>
            <a:r>
              <a:rPr lang="en-US" altLang="ja-JP" sz="1200" dirty="0">
                <a:latin typeface="+mn-ea"/>
              </a:rPr>
              <a:t>⑦</a:t>
            </a:r>
            <a:r>
              <a:rPr kumimoji="1" lang="ja-JP" altLang="en-US" sz="1200">
                <a:latin typeface="+mn-ea"/>
              </a:rPr>
              <a:t>大宅壮一文庫雑誌記事索引と</a:t>
            </a:r>
            <a:r>
              <a:rPr lang="ja-JP" altLang="en-US" sz="1200"/>
              <a:t>⑫</a:t>
            </a:r>
            <a:r>
              <a:rPr kumimoji="1" lang="ja-JP" altLang="en-US" sz="1200">
                <a:latin typeface="+mj-ea"/>
              </a:rPr>
              <a:t>ざっさくプラスも作品の周辺言説（同時代言説、先行研究）を調べる上で欠かせないので、ぜひ、利用してみてください。</a:t>
            </a:r>
            <a:endParaRPr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latin typeface="+mj-ea"/>
              </a:rPr>
              <a:t>立教のリサーチツールには、</a:t>
            </a:r>
            <a:r>
              <a:rPr lang="ja-JP" altLang="en-US" sz="1200">
                <a:solidFill>
                  <a:schemeClr val="accent2"/>
                </a:solidFill>
                <a:latin typeface="+mn-ea"/>
              </a:rPr>
              <a:t> </a:t>
            </a:r>
            <a:r>
              <a:rPr kumimoji="1" lang="en-US" altLang="ja-JP" sz="1200" dirty="0">
                <a:latin typeface="+mn-ea"/>
              </a:rPr>
              <a:t>①</a:t>
            </a:r>
            <a:r>
              <a:rPr kumimoji="1" lang="ja-JP" altLang="en-US" sz="1200">
                <a:latin typeface="+mn-ea"/>
              </a:rPr>
              <a:t>国会図書館サーチ、⑥</a:t>
            </a:r>
            <a:r>
              <a:rPr kumimoji="1" lang="en-US" altLang="ja-JP" sz="1200" dirty="0">
                <a:latin typeface="+mn-ea"/>
              </a:rPr>
              <a:t>J-Stage</a:t>
            </a:r>
            <a:r>
              <a:rPr kumimoji="1" lang="ja-JP" altLang="en-US" sz="1200">
                <a:latin typeface="+mn-ea"/>
              </a:rPr>
              <a:t>、</a:t>
            </a:r>
            <a:r>
              <a:rPr kumimoji="1" lang="ja-JP" altLang="en-US" sz="1200">
                <a:latin typeface="+mj-ea"/>
              </a:rPr>
              <a:t>⑦</a:t>
            </a:r>
            <a:r>
              <a:rPr kumimoji="1" lang="ja-JP" altLang="en-US" sz="1200">
                <a:latin typeface="+mn-ea"/>
              </a:rPr>
              <a:t>大宅壮一文庫雑誌記事索引、⑧</a:t>
            </a:r>
            <a:r>
              <a:rPr kumimoji="1" lang="en-US" altLang="ja-JP" sz="1200" dirty="0" err="1">
                <a:latin typeface="+mn-ea"/>
              </a:rPr>
              <a:t>CiNii</a:t>
            </a:r>
            <a:r>
              <a:rPr kumimoji="1" lang="en-US" altLang="ja-JP" sz="1200" dirty="0">
                <a:latin typeface="+mn-ea"/>
              </a:rPr>
              <a:t> Books</a:t>
            </a:r>
            <a:r>
              <a:rPr lang="ja-JP" altLang="en-US" sz="1200">
                <a:latin typeface="+mn-ea"/>
              </a:rPr>
              <a:t>、</a:t>
            </a:r>
            <a:r>
              <a:rPr kumimoji="1" lang="en-US" altLang="ja-JP" sz="1200" dirty="0">
                <a:latin typeface="+mn-ea"/>
              </a:rPr>
              <a:t>⑨</a:t>
            </a:r>
            <a:r>
              <a:rPr kumimoji="1" lang="en-US" altLang="ja-JP" sz="1200" dirty="0" err="1">
                <a:latin typeface="+mn-ea"/>
              </a:rPr>
              <a:t>CiNii</a:t>
            </a:r>
            <a:r>
              <a:rPr kumimoji="1" lang="en-US" altLang="ja-JP" sz="1200" dirty="0">
                <a:latin typeface="+mn-ea"/>
              </a:rPr>
              <a:t> Articles</a:t>
            </a:r>
            <a:r>
              <a:rPr kumimoji="1" lang="ja-JP" altLang="en-US" sz="1200">
                <a:latin typeface="+mn-ea"/>
              </a:rPr>
              <a:t>、⑩</a:t>
            </a:r>
            <a:r>
              <a:rPr kumimoji="1" lang="en-US" altLang="ja-JP" sz="1200" dirty="0" err="1">
                <a:latin typeface="+mn-ea"/>
              </a:rPr>
              <a:t>Webcat</a:t>
            </a:r>
            <a:r>
              <a:rPr kumimoji="1" lang="en-US" altLang="ja-JP" sz="1200" dirty="0">
                <a:latin typeface="+mn-ea"/>
              </a:rPr>
              <a:t> Plus</a:t>
            </a:r>
            <a:r>
              <a:rPr kumimoji="1" lang="ja-JP" altLang="en-US" sz="1200">
                <a:latin typeface="+mn-ea"/>
              </a:rPr>
              <a:t> 、</a:t>
            </a:r>
            <a:r>
              <a:rPr lang="ja-JP" altLang="en-US" sz="1200"/>
              <a:t>⑪</a:t>
            </a:r>
            <a:r>
              <a:rPr lang="ja-JP" altLang="en-US" sz="1200">
                <a:latin typeface="+mn-ea"/>
              </a:rPr>
              <a:t>日文研</a:t>
            </a:r>
            <a:r>
              <a:rPr lang="en-US" altLang="ja-JP" sz="1200" dirty="0">
                <a:latin typeface="+mn-ea"/>
              </a:rPr>
              <a:t>OPAC</a:t>
            </a:r>
            <a:r>
              <a:rPr lang="ja-JP" altLang="en-US" sz="1200">
                <a:latin typeface="+mn-ea"/>
              </a:rPr>
              <a:t>、</a:t>
            </a:r>
            <a:r>
              <a:rPr lang="ja-JP" altLang="en-US" sz="1200"/>
              <a:t> </a:t>
            </a:r>
            <a:r>
              <a:rPr kumimoji="1" lang="ja-JP" altLang="en-US" sz="1200" b="0" i="0" u="none" strike="noStrike" kern="1200">
                <a:solidFill>
                  <a:schemeClr val="tx1"/>
                </a:solidFill>
                <a:effectLst/>
                <a:latin typeface="+mn-lt"/>
                <a:ea typeface="+mn-ea"/>
                <a:cs typeface="+mn-cs"/>
              </a:rPr>
              <a:t>⑫</a:t>
            </a:r>
            <a:r>
              <a:rPr kumimoji="1" lang="ja-JP" altLang="en-US" sz="1200">
                <a:latin typeface="+mj-ea"/>
              </a:rPr>
              <a:t>ざっさくプラス、</a:t>
            </a:r>
            <a:r>
              <a:rPr lang="ja-JP" altLang="en-US" sz="1200"/>
              <a:t>⑬</a:t>
            </a:r>
            <a:r>
              <a:rPr kumimoji="1" lang="en-US" altLang="ja-JP" sz="1200" dirty="0">
                <a:latin typeface="+mj-ea"/>
              </a:rPr>
              <a:t>20</a:t>
            </a:r>
            <a:r>
              <a:rPr kumimoji="1" lang="ja-JP" altLang="en-US" sz="1200">
                <a:latin typeface="+mj-ea"/>
              </a:rPr>
              <a:t>世紀メディア情報データベース</a:t>
            </a:r>
            <a:r>
              <a:rPr kumimoji="1" lang="ja-JP" altLang="en-US" sz="1200">
                <a:latin typeface="+mn-ea"/>
              </a:rPr>
              <a:t>がありますので、</a:t>
            </a:r>
            <a:r>
              <a:rPr kumimoji="1" lang="ja-JP" altLang="en-US" sz="1200"/>
              <a:t>一度、確認してみることを勧めます。</a:t>
            </a:r>
            <a:endParaRPr lang="en-US" altLang="ja-JP" sz="1200" dirty="0"/>
          </a:p>
          <a:p>
            <a:endParaRPr kumimoji="1" lang="en-US" altLang="ja-JP" sz="1200" dirty="0">
              <a:latin typeface="+mn-ea"/>
            </a:endParaRPr>
          </a:p>
          <a:p>
            <a:r>
              <a:rPr kumimoji="1" lang="ja-JP" altLang="en-US" sz="1200"/>
              <a:t>また、皆さんご存知のことと思いますが、</a:t>
            </a:r>
            <a:r>
              <a:rPr kumimoji="1" lang="ja-JP" altLang="en-US" sz="1200">
                <a:latin typeface="+mn-ea"/>
              </a:rPr>
              <a:t>「山手線コンソーシアム検索」のリンクを載せておきました。こちらからは、提携している私立図書館の蔵書だけでなく、</a:t>
            </a:r>
            <a:r>
              <a:rPr kumimoji="1" lang="ja-JP" altLang="en-US" sz="1200" b="0" i="0" u="none" strike="noStrike" kern="1200">
                <a:solidFill>
                  <a:schemeClr val="tx1"/>
                </a:solidFill>
                <a:effectLst/>
                <a:latin typeface="MS Mincho" panose="02020609040205080304" pitchFamily="49" charset="-128"/>
                <a:ea typeface="MS Mincho" panose="02020609040205080304" pitchFamily="49" charset="-128"/>
                <a:cs typeface="+mn-cs"/>
              </a:rPr>
              <a:t>公共機関「</a:t>
            </a:r>
            <a:r>
              <a:rPr kumimoji="1" lang="en" altLang="ja-JP" sz="1200" b="0" i="0" u="none" strike="noStrike" kern="1200" dirty="0">
                <a:solidFill>
                  <a:schemeClr val="tx1"/>
                </a:solidFill>
                <a:effectLst/>
                <a:latin typeface="MS Mincho" panose="02020609040205080304" pitchFamily="49" charset="-128"/>
                <a:ea typeface="MS Mincho" panose="02020609040205080304" pitchFamily="49" charset="-128"/>
                <a:cs typeface="+mn-cs"/>
                <a:hlinkClick r:id="rId3"/>
              </a:rPr>
              <a:t>CiNii Books</a:t>
            </a:r>
            <a:r>
              <a:rPr kumimoji="1" lang="en" altLang="ja-JP" sz="1200" b="0" i="0" u="none" strike="noStrike" kern="1200" dirty="0">
                <a:solidFill>
                  <a:schemeClr val="tx1"/>
                </a:solidFill>
                <a:effectLst/>
                <a:latin typeface="MS Mincho" panose="02020609040205080304" pitchFamily="49" charset="-128"/>
                <a:ea typeface="MS Mincho" panose="02020609040205080304" pitchFamily="49" charset="-128"/>
                <a:cs typeface="+mn-cs"/>
              </a:rPr>
              <a:t> </a:t>
            </a:r>
            <a:r>
              <a:rPr kumimoji="1" lang="ja-JP" altLang="en-US" sz="1200" b="0" i="0" u="none" strike="noStrike" kern="1200">
                <a:solidFill>
                  <a:schemeClr val="tx1"/>
                </a:solidFill>
                <a:effectLst/>
                <a:latin typeface="MS Mincho" panose="02020609040205080304" pitchFamily="49" charset="-128"/>
                <a:ea typeface="MS Mincho" panose="02020609040205080304" pitchFamily="49" charset="-128"/>
                <a:cs typeface="+mn-cs"/>
              </a:rPr>
              <a:t>、</a:t>
            </a:r>
            <a:r>
              <a:rPr kumimoji="1" lang="en" altLang="ja-JP" sz="1200" b="0" i="0" u="none" strike="noStrike" kern="1200" dirty="0">
                <a:solidFill>
                  <a:schemeClr val="tx1"/>
                </a:solidFill>
                <a:effectLst/>
                <a:latin typeface="MS Mincho" panose="02020609040205080304" pitchFamily="49" charset="-128"/>
                <a:ea typeface="MS Mincho" panose="02020609040205080304" pitchFamily="49" charset="-128"/>
                <a:cs typeface="+mn-cs"/>
                <a:hlinkClick r:id="rId4"/>
              </a:rPr>
              <a:t>NDL-OPAC</a:t>
            </a:r>
            <a:r>
              <a:rPr kumimoji="1" lang="en" altLang="ja-JP" sz="1200" b="0" i="0" u="none" strike="noStrike" kern="1200" dirty="0">
                <a:solidFill>
                  <a:schemeClr val="tx1"/>
                </a:solidFill>
                <a:effectLst/>
                <a:latin typeface="MS Mincho" panose="02020609040205080304" pitchFamily="49" charset="-128"/>
                <a:ea typeface="MS Mincho" panose="02020609040205080304" pitchFamily="49" charset="-128"/>
                <a:cs typeface="+mn-cs"/>
              </a:rPr>
              <a:t> </a:t>
            </a:r>
            <a:r>
              <a:rPr kumimoji="1" lang="ja-JP" altLang="en-US" sz="1200" b="0" i="0" u="none" strike="noStrike" kern="1200">
                <a:solidFill>
                  <a:schemeClr val="tx1"/>
                </a:solidFill>
                <a:effectLst/>
                <a:latin typeface="MS Mincho" panose="02020609040205080304" pitchFamily="49" charset="-128"/>
                <a:ea typeface="MS Mincho" panose="02020609040205080304" pitchFamily="49" charset="-128"/>
                <a:cs typeface="+mn-cs"/>
              </a:rPr>
              <a:t>、</a:t>
            </a:r>
            <a:r>
              <a:rPr kumimoji="1" lang="en" altLang="ja-JP" sz="1200" b="0" i="0" u="none" strike="noStrike" kern="1200" dirty="0">
                <a:solidFill>
                  <a:schemeClr val="tx1"/>
                </a:solidFill>
                <a:effectLst/>
                <a:latin typeface="MS Mincho" panose="02020609040205080304" pitchFamily="49" charset="-128"/>
                <a:ea typeface="MS Mincho" panose="02020609040205080304" pitchFamily="49" charset="-128"/>
                <a:cs typeface="+mn-cs"/>
                <a:hlinkClick r:id="rId4"/>
              </a:rPr>
              <a:t>NDL</a:t>
            </a:r>
            <a:r>
              <a:rPr kumimoji="1" lang="ja-JP" altLang="en-US" sz="1200" b="0" i="0" u="none" strike="noStrike" kern="1200">
                <a:solidFill>
                  <a:schemeClr val="tx1"/>
                </a:solidFill>
                <a:effectLst/>
                <a:latin typeface="MS Mincho" panose="02020609040205080304" pitchFamily="49" charset="-128"/>
                <a:ea typeface="MS Mincho" panose="02020609040205080304" pitchFamily="49" charset="-128"/>
                <a:cs typeface="+mn-cs"/>
                <a:hlinkClick r:id="rId4"/>
              </a:rPr>
              <a:t>雑誌記事索引</a:t>
            </a:r>
            <a:r>
              <a:rPr kumimoji="1" lang="ja-JP" altLang="en-US" sz="1200" b="0" i="0" u="none" strike="noStrike" kern="1200">
                <a:solidFill>
                  <a:schemeClr val="tx1"/>
                </a:solidFill>
                <a:effectLst/>
                <a:latin typeface="MS Mincho" panose="02020609040205080304" pitchFamily="49" charset="-128"/>
                <a:ea typeface="MS Mincho" panose="02020609040205080304" pitchFamily="49" charset="-128"/>
                <a:cs typeface="+mn-cs"/>
              </a:rPr>
              <a:t> 」の蔵書も調べることができます。利用してみてください。</a:t>
            </a:r>
            <a:endParaRPr kumimoji="1" lang="en-US" altLang="ja-JP" sz="1200" b="0" i="0" u="none" strike="noStrike" kern="1200" dirty="0">
              <a:solidFill>
                <a:schemeClr val="tx1"/>
              </a:solidFill>
              <a:effectLst/>
              <a:latin typeface="MS Mincho" panose="02020609040205080304" pitchFamily="49" charset="-128"/>
              <a:ea typeface="MS Mincho" panose="02020609040205080304" pitchFamily="49" charset="-128"/>
              <a:cs typeface="+mn-cs"/>
            </a:endParaRPr>
          </a:p>
          <a:p>
            <a:r>
              <a:rPr kumimoji="1" lang="ja-JP" altLang="en-US" sz="1200" b="0" i="0" u="none" strike="noStrike" kern="1200">
                <a:solidFill>
                  <a:schemeClr val="tx1"/>
                </a:solidFill>
                <a:effectLst/>
                <a:latin typeface="MS Mincho" panose="02020609040205080304" pitchFamily="49" charset="-128"/>
                <a:ea typeface="MS Mincho" panose="02020609040205080304" pitchFamily="49" charset="-128"/>
                <a:cs typeface="+mn-cs"/>
              </a:rPr>
              <a:t>雑誌資料の探し方を教えて欲しい場合、資料の取り寄せを希望する場合は、それらの</a:t>
            </a:r>
            <a:r>
              <a:rPr kumimoji="1" lang="ja-JP" altLang="en-US" sz="1200" b="0" i="0" u="none" strike="noStrike" kern="1200">
                <a:solidFill>
                  <a:schemeClr val="tx1"/>
                </a:solidFill>
                <a:effectLst/>
                <a:latin typeface="+mn-lt"/>
                <a:ea typeface="+mn-ea"/>
                <a:cs typeface="+mn-cs"/>
              </a:rPr>
              <a:t>サポートを行ってくれる</a:t>
            </a:r>
            <a:r>
              <a:rPr kumimoji="1" lang="ja-JP" altLang="en-US" sz="1200" b="0" i="0" u="none" strike="noStrike" kern="1200">
                <a:solidFill>
                  <a:schemeClr val="tx1"/>
                </a:solidFill>
                <a:effectLst/>
                <a:latin typeface="MS Mincho" panose="02020609040205080304" pitchFamily="49" charset="-128"/>
                <a:ea typeface="MS Mincho" panose="02020609040205080304" pitchFamily="49" charset="-128"/>
                <a:cs typeface="+mn-cs"/>
              </a:rPr>
              <a:t>レファレンスサービスというものもあります。</a:t>
            </a:r>
            <a:endParaRPr kumimoji="1" lang="en-US" altLang="ja-JP" sz="1200" dirty="0">
              <a:latin typeface="+mj-ea"/>
            </a:endParaRPr>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17</a:t>
            </a:fld>
            <a:endParaRPr kumimoji="1" lang="ja-JP" altLang="en-US"/>
          </a:p>
        </p:txBody>
      </p:sp>
    </p:spTree>
    <p:extLst>
      <p:ext uri="{BB962C8B-B14F-4D97-AF65-F5344CB8AC3E}">
        <p14:creationId xmlns:p14="http://schemas.microsoft.com/office/powerpoint/2010/main" val="193213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p18</a:t>
            </a:r>
          </a:p>
          <a:p>
            <a:endParaRPr kumimoji="1" lang="en-US" altLang="ja-JP" dirty="0"/>
          </a:p>
          <a:p>
            <a:r>
              <a:rPr kumimoji="1" lang="ja-JP" altLang="en-US"/>
              <a:t>次に、</a:t>
            </a:r>
            <a:r>
              <a:rPr kumimoji="1" lang="ja-JP" altLang="en-US" sz="1200">
                <a:solidFill>
                  <a:srgbClr val="FFFFFF"/>
                </a:solidFill>
              </a:rPr>
              <a:t>文献目録の</a:t>
            </a:r>
            <a:r>
              <a:rPr lang="ja-JP" altLang="en-US" sz="1200">
                <a:solidFill>
                  <a:srgbClr val="FFFFFF"/>
                </a:solidFill>
              </a:rPr>
              <a:t>探</a:t>
            </a:r>
            <a:r>
              <a:rPr kumimoji="1" lang="ja-JP" altLang="en-US" sz="1200">
                <a:solidFill>
                  <a:srgbClr val="FFFFFF"/>
                </a:solidFill>
              </a:rPr>
              <a:t>し方について説明します。</a:t>
            </a:r>
            <a:endParaRPr kumimoji="1" lang="en-US" altLang="ja-JP" sz="1200" dirty="0">
              <a:solidFill>
                <a:srgbClr val="FFFFFF"/>
              </a:solidFill>
            </a:endParaRPr>
          </a:p>
          <a:p>
            <a:pPr algn="just">
              <a:lnSpc>
                <a:spcPct val="90000"/>
              </a:lnSpc>
              <a:spcAft>
                <a:spcPts val="600"/>
              </a:spcAft>
              <a:buClr>
                <a:schemeClr val="accent1">
                  <a:lumMod val="75000"/>
                </a:schemeClr>
              </a:buClr>
              <a:buSzPct val="85000"/>
            </a:pPr>
            <a:endParaRPr lang="en-US" altLang="ja-JP" sz="1400" dirty="0">
              <a:latin typeface="+mn-ea"/>
            </a:endParaRPr>
          </a:p>
          <a:p>
            <a:pPr algn="just">
              <a:lnSpc>
                <a:spcPct val="90000"/>
              </a:lnSpc>
              <a:spcAft>
                <a:spcPts val="600"/>
              </a:spcAft>
              <a:buClr>
                <a:schemeClr val="accent1">
                  <a:lumMod val="75000"/>
                </a:schemeClr>
              </a:buClr>
              <a:buSzPct val="85000"/>
            </a:pPr>
            <a:r>
              <a:rPr lang="ja-JP" altLang="en-US" sz="1400">
                <a:latin typeface="+mn-ea"/>
              </a:rPr>
              <a:t>一つ目の叢書・文学全集で探す方法について</a:t>
            </a:r>
            <a:endParaRPr lang="en-US" altLang="ja-JP" sz="1400" dirty="0">
              <a:latin typeface="+mn-ea"/>
            </a:endParaRPr>
          </a:p>
          <a:p>
            <a:pPr algn="just">
              <a:lnSpc>
                <a:spcPct val="90000"/>
              </a:lnSpc>
              <a:spcAft>
                <a:spcPts val="600"/>
              </a:spcAft>
              <a:buClr>
                <a:schemeClr val="accent1">
                  <a:lumMod val="75000"/>
                </a:schemeClr>
              </a:buClr>
              <a:buSzPct val="85000"/>
            </a:pPr>
            <a:r>
              <a:rPr lang="en-US" altLang="ja-JP" sz="1200" dirty="0">
                <a:latin typeface="+mn-ea"/>
              </a:rPr>
              <a:t>『</a:t>
            </a:r>
            <a:r>
              <a:rPr lang="ja-JP" altLang="en-US" sz="1200">
                <a:latin typeface="+mn-ea"/>
              </a:rPr>
              <a:t>日本文学研究資料叢書</a:t>
            </a:r>
            <a:r>
              <a:rPr lang="en-US" altLang="ja-JP" sz="1200" dirty="0">
                <a:latin typeface="+mn-ea"/>
              </a:rPr>
              <a:t>』『</a:t>
            </a:r>
            <a:r>
              <a:rPr lang="ja-JP" altLang="en-US" sz="1200">
                <a:latin typeface="+mn-ea"/>
              </a:rPr>
              <a:t>日本文学研究資料新集</a:t>
            </a:r>
            <a:r>
              <a:rPr lang="en-US" altLang="ja-JP" sz="1200" dirty="0">
                <a:latin typeface="+mn-ea"/>
              </a:rPr>
              <a:t>』</a:t>
            </a:r>
            <a:r>
              <a:rPr lang="ja-JP" altLang="en-US" sz="1200">
                <a:latin typeface="+mn-ea"/>
              </a:rPr>
              <a:t>（有精堂）、</a:t>
            </a:r>
            <a:r>
              <a:rPr lang="en-US" altLang="ja-JP" sz="1200" dirty="0">
                <a:latin typeface="+mn-ea"/>
              </a:rPr>
              <a:t>『</a:t>
            </a:r>
            <a:r>
              <a:rPr lang="ja-JP" altLang="en-US" sz="1200">
                <a:latin typeface="+mn-ea"/>
              </a:rPr>
              <a:t>日本文学研究論文集成</a:t>
            </a:r>
            <a:r>
              <a:rPr lang="en-US" altLang="ja-JP" sz="1200" dirty="0">
                <a:latin typeface="+mn-ea"/>
              </a:rPr>
              <a:t>』</a:t>
            </a:r>
            <a:r>
              <a:rPr lang="ja-JP" altLang="en-US" sz="1200">
                <a:latin typeface="+mn-ea"/>
              </a:rPr>
              <a:t>（若草書房）などは、文献や研究論文の調査に役立ちます。</a:t>
            </a:r>
            <a:endParaRPr lang="en-US" altLang="ja-JP" sz="1200" dirty="0">
              <a:latin typeface="+mn-ea"/>
            </a:endParaRPr>
          </a:p>
          <a:p>
            <a:pPr algn="just">
              <a:lnSpc>
                <a:spcPct val="90000"/>
              </a:lnSpc>
              <a:spcAft>
                <a:spcPts val="600"/>
              </a:spcAft>
              <a:buClr>
                <a:schemeClr val="accent1">
                  <a:lumMod val="75000"/>
                </a:schemeClr>
              </a:buClr>
              <a:buSzPct val="85000"/>
            </a:pPr>
            <a:r>
              <a:rPr kumimoji="1" lang="ja-JP" altLang="en-US" sz="1200">
                <a:latin typeface="+mn-ea"/>
              </a:rPr>
              <a:t>代表的な日本文学の研究誌であった</a:t>
            </a:r>
            <a:r>
              <a:rPr kumimoji="1" lang="en-US" altLang="ja-JP" sz="1200" dirty="0">
                <a:latin typeface="+mn-ea"/>
              </a:rPr>
              <a:t>『</a:t>
            </a:r>
            <a:r>
              <a:rPr kumimoji="1" lang="ja-JP" altLang="en-US" sz="1200">
                <a:latin typeface="+mn-ea"/>
              </a:rPr>
              <a:t>解釈と教材の研究</a:t>
            </a:r>
            <a:r>
              <a:rPr kumimoji="1" lang="en-US" altLang="ja-JP" sz="1200" dirty="0">
                <a:latin typeface="+mn-ea"/>
              </a:rPr>
              <a:t>』</a:t>
            </a:r>
            <a:r>
              <a:rPr kumimoji="1" lang="ja-JP" altLang="en-US" sz="1200">
                <a:latin typeface="+mn-ea"/>
              </a:rPr>
              <a:t>（学燈社）、</a:t>
            </a:r>
            <a:r>
              <a:rPr kumimoji="1" lang="en-US" altLang="ja-JP" sz="1200" dirty="0">
                <a:latin typeface="+mn-ea"/>
              </a:rPr>
              <a:t>『</a:t>
            </a:r>
            <a:r>
              <a:rPr kumimoji="1" lang="ja-JP" altLang="en-US" sz="1200">
                <a:latin typeface="+mn-ea"/>
              </a:rPr>
              <a:t>解釈と鑑賞</a:t>
            </a:r>
            <a:r>
              <a:rPr kumimoji="1" lang="en-US" altLang="ja-JP" sz="1200" dirty="0">
                <a:latin typeface="+mn-ea"/>
              </a:rPr>
              <a:t>』</a:t>
            </a:r>
            <a:r>
              <a:rPr kumimoji="1" lang="ja-JP" altLang="en-US" sz="1200">
                <a:latin typeface="+mn-ea"/>
              </a:rPr>
              <a:t>（至文堂）では、作家の特集記事があります。また、国文学研究資料館の「国文学目録データベース」で検索をかければ、特集記事の所在がわかります。</a:t>
            </a:r>
            <a:endParaRPr kumimoji="1" lang="en-US" altLang="ja-JP" sz="1200" dirty="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18</a:t>
            </a:fld>
            <a:endParaRPr kumimoji="1" lang="ja-JP" altLang="en-US"/>
          </a:p>
        </p:txBody>
      </p:sp>
    </p:spTree>
    <p:extLst>
      <p:ext uri="{BB962C8B-B14F-4D97-AF65-F5344CB8AC3E}">
        <p14:creationId xmlns:p14="http://schemas.microsoft.com/office/powerpoint/2010/main" val="254264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p19</a:t>
            </a:r>
          </a:p>
          <a:p>
            <a:endParaRPr kumimoji="1" lang="en-US" altLang="ja-JP" dirty="0"/>
          </a:p>
          <a:p>
            <a:pPr algn="just">
              <a:lnSpc>
                <a:spcPct val="90000"/>
              </a:lnSpc>
              <a:spcAft>
                <a:spcPts val="600"/>
              </a:spcAft>
              <a:buClr>
                <a:schemeClr val="accent1">
                  <a:lumMod val="75000"/>
                </a:schemeClr>
              </a:buClr>
              <a:buSzPct val="85000"/>
            </a:pPr>
            <a:r>
              <a:rPr lang="ja-JP" altLang="en-US" sz="1400"/>
              <a:t>三つ目の辞典・資料集については、</a:t>
            </a:r>
            <a:r>
              <a:rPr lang="ja-JP" altLang="en-US" sz="1200"/>
              <a:t>長谷川泉編</a:t>
            </a:r>
            <a:r>
              <a:rPr lang="en-US" altLang="ja-JP" sz="1200" dirty="0"/>
              <a:t>『</a:t>
            </a:r>
            <a:r>
              <a:rPr lang="ja-JP" altLang="en-US" sz="1200"/>
              <a:t>現代文学研究</a:t>
            </a:r>
            <a:r>
              <a:rPr lang="en-US" altLang="ja-JP" sz="1200" dirty="0"/>
              <a:t>–</a:t>
            </a:r>
            <a:r>
              <a:rPr lang="ja-JP" altLang="en-US" sz="1200"/>
              <a:t>情報と資料</a:t>
            </a:r>
            <a:r>
              <a:rPr lang="en-US" altLang="ja-JP" sz="1200" dirty="0"/>
              <a:t>』</a:t>
            </a:r>
            <a:r>
              <a:rPr lang="ja-JP" altLang="en-US" sz="1200"/>
              <a:t>（至文堂）や、</a:t>
            </a:r>
            <a:r>
              <a:rPr lang="en-US" altLang="ja-JP" sz="1200" dirty="0"/>
              <a:t>『</a:t>
            </a:r>
            <a:r>
              <a:rPr lang="ja-JP" altLang="en-US" sz="1200"/>
              <a:t>明治・大正・昭和作家研究大事典</a:t>
            </a:r>
            <a:r>
              <a:rPr lang="en-US" altLang="ja-JP" sz="1200" dirty="0"/>
              <a:t>』</a:t>
            </a:r>
            <a:r>
              <a:rPr lang="ja-JP" altLang="en-US" sz="1200"/>
              <a:t>（桜楓社）、</a:t>
            </a:r>
            <a:r>
              <a:rPr lang="en-US" altLang="ja-JP" sz="1200" dirty="0">
                <a:latin typeface="+mn-ea"/>
              </a:rPr>
              <a:t>『</a:t>
            </a:r>
            <a:r>
              <a:rPr lang="ja-JP" altLang="en-US" sz="1200">
                <a:latin typeface="+mn-ea"/>
              </a:rPr>
              <a:t>日本文学研究文献要覧　現代日本文学</a:t>
            </a:r>
            <a:r>
              <a:rPr lang="en-US" altLang="ja-JP" sz="1200" dirty="0">
                <a:latin typeface="+mn-ea"/>
              </a:rPr>
              <a:t>』</a:t>
            </a:r>
            <a:r>
              <a:rPr lang="ja-JP" altLang="en-US" sz="1200">
                <a:latin typeface="+mn-ea"/>
              </a:rPr>
              <a:t>（日外アソシエーツ）</a:t>
            </a:r>
            <a:r>
              <a:rPr lang="ja-JP" altLang="en-US" sz="1200"/>
              <a:t>が代表的です。</a:t>
            </a:r>
            <a:endParaRPr lang="en-US" altLang="ja-JP" sz="1200" dirty="0"/>
          </a:p>
          <a:p>
            <a:pPr indent="-182880" algn="just">
              <a:lnSpc>
                <a:spcPct val="90000"/>
              </a:lnSpc>
              <a:spcAft>
                <a:spcPts val="600"/>
              </a:spcAft>
              <a:buClr>
                <a:schemeClr val="accent1">
                  <a:lumMod val="75000"/>
                </a:schemeClr>
              </a:buClr>
              <a:buSzPct val="85000"/>
              <a:buFont typeface="Wingdings" pitchFamily="2" charset="2"/>
              <a:buChar char="§"/>
            </a:pPr>
            <a:endParaRPr lang="en-US" altLang="ja-JP" sz="1100" dirty="0"/>
          </a:p>
          <a:p>
            <a:pPr algn="just">
              <a:lnSpc>
                <a:spcPct val="90000"/>
              </a:lnSpc>
              <a:spcAft>
                <a:spcPts val="600"/>
              </a:spcAft>
              <a:buClr>
                <a:schemeClr val="accent1">
                  <a:lumMod val="75000"/>
                </a:schemeClr>
              </a:buClr>
              <a:buSzPct val="85000"/>
            </a:pPr>
            <a:r>
              <a:rPr kumimoji="1" lang="ja-JP" altLang="en-US" sz="1400"/>
              <a:t>最後に、</a:t>
            </a:r>
            <a:r>
              <a:rPr lang="ja-JP" altLang="en-US" sz="1200"/>
              <a:t>昭和文学会の機関誌</a:t>
            </a:r>
            <a:r>
              <a:rPr lang="en-US" altLang="ja-JP" sz="1200" dirty="0"/>
              <a:t>『</a:t>
            </a:r>
            <a:r>
              <a:rPr lang="ja-JP" altLang="en-US" sz="1200"/>
              <a:t>昭和文学研究</a:t>
            </a:r>
            <a:r>
              <a:rPr lang="en-US" altLang="ja-JP" sz="1200" dirty="0"/>
              <a:t>』</a:t>
            </a:r>
            <a:r>
              <a:rPr lang="ja-JP" altLang="en-US" sz="1200"/>
              <a:t>掲載の「研究動向」では、作家やそのテーマについての研究動向を、その道の第一線を走る研究者が</a:t>
            </a:r>
            <a:r>
              <a:rPr kumimoji="1" lang="ja-JP" altLang="en-US" sz="1200"/>
              <a:t>解説しているので、気になる方は調べてみてください。</a:t>
            </a:r>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19</a:t>
            </a:fld>
            <a:endParaRPr kumimoji="1" lang="ja-JP" altLang="en-US"/>
          </a:p>
        </p:txBody>
      </p:sp>
    </p:spTree>
    <p:extLst>
      <p:ext uri="{BB962C8B-B14F-4D97-AF65-F5344CB8AC3E}">
        <p14:creationId xmlns:p14="http://schemas.microsoft.com/office/powerpoint/2010/main" val="391623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S Mincho" panose="02020609040205080304" pitchFamily="49" charset="-128"/>
                <a:ea typeface="MS Mincho" panose="02020609040205080304" pitchFamily="49" charset="-128"/>
              </a:rPr>
              <a:t>p2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MS Mincho" panose="02020609040205080304" pitchFamily="49" charset="-128"/>
                <a:ea typeface="MS Mincho" panose="02020609040205080304" pitchFamily="49" charset="-128"/>
              </a:rPr>
              <a:t>構成としましては、このような形で</a:t>
            </a:r>
            <a:r>
              <a:rPr kumimoji="1" lang="ja-JP" altLang="en-US" b="0" strike="noStrike">
                <a:latin typeface="MS Mincho" panose="02020609040205080304" pitchFamily="49" charset="-128"/>
                <a:ea typeface="MS Mincho" panose="02020609040205080304" pitchFamily="49" charset="-128"/>
              </a:rPr>
              <a:t>進めます。</a:t>
            </a:r>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2</a:t>
            </a:fld>
            <a:endParaRPr kumimoji="1" lang="ja-JP" altLang="en-US"/>
          </a:p>
        </p:txBody>
      </p:sp>
    </p:spTree>
    <p:extLst>
      <p:ext uri="{BB962C8B-B14F-4D97-AF65-F5344CB8AC3E}">
        <p14:creationId xmlns:p14="http://schemas.microsoft.com/office/powerpoint/2010/main" val="703210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n-ea"/>
              </a:rPr>
              <a:t>p20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bg1"/>
                </a:solidFill>
                <a:latin typeface="+mn-ea"/>
              </a:rPr>
              <a:t>３．書誌情報を探し方について説明します。</a:t>
            </a:r>
            <a:endParaRPr kumimoji="1" lang="en-US" altLang="ja-JP" sz="1200" dirty="0">
              <a:solidFill>
                <a:schemeClr val="bg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bg1"/>
                </a:solidFill>
                <a:latin typeface="+mn-ea"/>
              </a:rPr>
              <a:t>代表的なところでいうと、</a:t>
            </a:r>
            <a:r>
              <a:rPr kumimoji="1" lang="en-US" altLang="ja-JP" sz="1200" dirty="0">
                <a:latin typeface="+mn-ea"/>
              </a:rPr>
              <a:t>『</a:t>
            </a:r>
            <a:r>
              <a:rPr kumimoji="1" lang="ja-JP" altLang="en-US" sz="1200">
                <a:latin typeface="+mn-ea"/>
              </a:rPr>
              <a:t>現代日本文学大事典</a:t>
            </a:r>
            <a:r>
              <a:rPr kumimoji="1" lang="en-US" altLang="ja-JP" sz="1200" dirty="0">
                <a:latin typeface="+mn-ea"/>
              </a:rPr>
              <a:t>』</a:t>
            </a:r>
            <a:r>
              <a:rPr kumimoji="1" lang="ja-JP" altLang="en-US" sz="1200">
                <a:latin typeface="+mn-ea"/>
              </a:rPr>
              <a:t>（明治書院、</a:t>
            </a:r>
            <a:r>
              <a:rPr kumimoji="1" lang="en-US" altLang="ja-JP" sz="1200" dirty="0">
                <a:latin typeface="+mn-ea"/>
              </a:rPr>
              <a:t>1965</a:t>
            </a:r>
            <a:r>
              <a:rPr kumimoji="1" lang="ja-JP" altLang="en-US" sz="1200">
                <a:latin typeface="+mn-ea"/>
              </a:rPr>
              <a:t>年）、</a:t>
            </a:r>
            <a:r>
              <a:rPr kumimoji="1" lang="en-US" altLang="ja-JP" sz="1200" dirty="0"/>
              <a:t>『</a:t>
            </a:r>
            <a:r>
              <a:rPr kumimoji="1" lang="ja-JP" altLang="en-US" sz="1200"/>
              <a:t>日本近代文学大事典</a:t>
            </a:r>
            <a:r>
              <a:rPr kumimoji="1" lang="en-US" altLang="ja-JP" sz="1200" dirty="0"/>
              <a:t>』</a:t>
            </a:r>
            <a:r>
              <a:rPr kumimoji="1" lang="ja-JP" altLang="en-US" sz="1200"/>
              <a:t>全</a:t>
            </a:r>
            <a:r>
              <a:rPr kumimoji="1" lang="en-US" altLang="ja-JP" sz="1200" dirty="0"/>
              <a:t>6</a:t>
            </a:r>
            <a:r>
              <a:rPr kumimoji="1" lang="ja-JP" altLang="en-US" sz="1200"/>
              <a:t>巻（講談社、</a:t>
            </a:r>
            <a:r>
              <a:rPr kumimoji="1" lang="en-US" altLang="ja-JP" sz="1200" dirty="0"/>
              <a:t>1977−1978</a:t>
            </a:r>
            <a:r>
              <a:rPr kumimoji="1" lang="ja-JP" altLang="en-US" sz="1200"/>
              <a:t>）や</a:t>
            </a:r>
            <a:r>
              <a:rPr kumimoji="1" lang="en-US" altLang="ja-JP" sz="1200" dirty="0"/>
              <a:t>『</a:t>
            </a:r>
            <a:r>
              <a:rPr kumimoji="1" lang="ja-JP" altLang="en-US" sz="1200"/>
              <a:t>日本現代小説大事典</a:t>
            </a:r>
            <a:r>
              <a:rPr kumimoji="1" lang="en-US" altLang="ja-JP" sz="1200" dirty="0"/>
              <a:t>』</a:t>
            </a:r>
            <a:r>
              <a:rPr kumimoji="1" lang="ja-JP" altLang="en-US" sz="1200"/>
              <a:t>増補縮刷版（明治書院、</a:t>
            </a:r>
            <a:r>
              <a:rPr kumimoji="1" lang="en-US" altLang="ja-JP" sz="1200" dirty="0"/>
              <a:t>2009</a:t>
            </a:r>
            <a:r>
              <a:rPr kumimoji="1" lang="ja-JP" altLang="en-US" sz="1200"/>
              <a:t>年）、</a:t>
            </a:r>
            <a:r>
              <a:rPr kumimoji="1" lang="en-US" altLang="ja-JP" sz="1200" dirty="0"/>
              <a:t>『</a:t>
            </a:r>
            <a:r>
              <a:rPr kumimoji="1" lang="ja-JP" altLang="en-US" sz="1200"/>
              <a:t>新潮日本文学辞典</a:t>
            </a:r>
            <a:r>
              <a:rPr kumimoji="1" lang="en-US" altLang="ja-JP" sz="1200" dirty="0"/>
              <a:t>』</a:t>
            </a:r>
            <a:r>
              <a:rPr kumimoji="1" lang="ja-JP" altLang="en-US" sz="1200"/>
              <a:t>増補改訂（新潮社、</a:t>
            </a:r>
            <a:r>
              <a:rPr kumimoji="1" lang="en-US" altLang="ja-JP" sz="1200" dirty="0"/>
              <a:t>1988</a:t>
            </a:r>
            <a:r>
              <a:rPr kumimoji="1" lang="ja-JP" altLang="en-US" sz="1200"/>
              <a:t>）があります。また、文芸雑誌に発表された作品を調べる際には、</a:t>
            </a:r>
            <a:r>
              <a:rPr kumimoji="1" lang="en-US" altLang="ja-JP" sz="1200" dirty="0"/>
              <a:t>『</a:t>
            </a:r>
            <a:r>
              <a:rPr kumimoji="1" lang="ja-JP" altLang="en-US" sz="1200"/>
              <a:t>文芸雑誌小説初出総覧</a:t>
            </a:r>
            <a:r>
              <a:rPr kumimoji="1" lang="en-US" altLang="ja-JP" sz="1200" dirty="0"/>
              <a:t>』</a:t>
            </a:r>
            <a:r>
              <a:rPr kumimoji="1" lang="ja-JP" altLang="en-US" sz="1200"/>
              <a:t>（日外アソシエーツ、</a:t>
            </a:r>
            <a:r>
              <a:rPr kumimoji="1" lang="en-US" altLang="ja-JP" sz="1200" dirty="0"/>
              <a:t>2005</a:t>
            </a:r>
            <a:r>
              <a:rPr kumimoji="1" lang="ja-JP" altLang="en-US" sz="1200"/>
              <a:t>年−</a:t>
            </a:r>
            <a:r>
              <a:rPr kumimoji="1" lang="en-US" altLang="ja-JP" sz="1200" dirty="0"/>
              <a:t>2011</a:t>
            </a:r>
            <a:r>
              <a:rPr kumimoji="1" lang="ja-JP" altLang="en-US" sz="1200"/>
              <a:t>）も有効です。</a:t>
            </a:r>
            <a:endParaRPr kumimoji="1" lang="en-US" altLang="ja-JP" sz="1200" dirty="0"/>
          </a:p>
          <a:p>
            <a:pPr algn="just">
              <a:lnSpc>
                <a:spcPct val="90000"/>
              </a:lnSpc>
              <a:spcAft>
                <a:spcPts val="600"/>
              </a:spcAft>
              <a:buClr>
                <a:schemeClr val="accent1">
                  <a:lumMod val="75000"/>
                </a:schemeClr>
              </a:buClr>
              <a:buSzPct val="85000"/>
            </a:pPr>
            <a:r>
              <a:rPr kumimoji="1" lang="ja-JP" altLang="en-US" sz="1200"/>
              <a:t>また、調べる対象の作品を書いた作家の全集が編まれている場合は、全集の解題を見ることを勧めます。解題に初出や初収、底本の書誌情報が記載されている場合があります。</a:t>
            </a:r>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20</a:t>
            </a:fld>
            <a:endParaRPr kumimoji="1" lang="ja-JP" altLang="en-US"/>
          </a:p>
        </p:txBody>
      </p:sp>
    </p:spTree>
    <p:extLst>
      <p:ext uri="{BB962C8B-B14F-4D97-AF65-F5344CB8AC3E}">
        <p14:creationId xmlns:p14="http://schemas.microsoft.com/office/powerpoint/2010/main" val="39649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p21</a:t>
            </a:r>
          </a:p>
          <a:p>
            <a:r>
              <a:rPr kumimoji="1" lang="ja-JP" altLang="en-US"/>
              <a:t>最後に、</a:t>
            </a:r>
            <a:r>
              <a:rPr kumimoji="1" lang="ja-JP" altLang="en-US" sz="1200">
                <a:solidFill>
                  <a:srgbClr val="FFFFFF"/>
                </a:solidFill>
              </a:rPr>
              <a:t>４．同時代評と先行研究を探し方について説明します。</a:t>
            </a:r>
            <a:endParaRPr kumimoji="1" lang="en-US" altLang="ja-JP" sz="1200" dirty="0">
              <a:solidFill>
                <a:srgbClr val="FFFFFF"/>
              </a:solidFill>
            </a:endParaRPr>
          </a:p>
          <a:p>
            <a:r>
              <a:rPr kumimoji="1" lang="ja-JP" altLang="en-US" sz="1200">
                <a:solidFill>
                  <a:srgbClr val="FFFFFF"/>
                </a:solidFill>
              </a:rPr>
              <a:t>まず、</a:t>
            </a:r>
            <a:r>
              <a:rPr kumimoji="1" lang="ja-JP" altLang="en-US" sz="1200"/>
              <a:t>同時代に発表された文学評論による作品評を探すには、</a:t>
            </a:r>
            <a:r>
              <a:rPr kumimoji="1" lang="en-US" altLang="ja-JP" sz="1200" dirty="0"/>
              <a:t>『</a:t>
            </a:r>
            <a:r>
              <a:rPr kumimoji="1" lang="ja-JP" altLang="en-US" sz="1200"/>
              <a:t>文藝時評大系</a:t>
            </a:r>
            <a:r>
              <a:rPr kumimoji="1" lang="en-US" altLang="ja-JP" sz="1200" dirty="0"/>
              <a:t>』</a:t>
            </a:r>
            <a:r>
              <a:rPr kumimoji="1" lang="ja-JP" altLang="en-US" sz="1200"/>
              <a:t>（中島国彦他編、ゆまに書房、</a:t>
            </a:r>
            <a:r>
              <a:rPr lang="ja-JP" altLang="en-US" sz="1200"/>
              <a:t>２００５</a:t>
            </a:r>
            <a:r>
              <a:rPr lang="en-US" altLang="ja-JP" sz="1200" dirty="0"/>
              <a:t> −</a:t>
            </a:r>
            <a:r>
              <a:rPr lang="ja-JP" altLang="en-US" sz="1200"/>
              <a:t>２０２０年、全７３巻・別冊５）を参照すると良いです。</a:t>
            </a:r>
            <a:endParaRPr lang="en-US" altLang="ja-JP" sz="1200" dirty="0"/>
          </a:p>
          <a:p>
            <a:r>
              <a:rPr lang="ja-JP" altLang="en-US" sz="1200"/>
              <a:t>また、上記にあげた国会図書館サーチや、ざっさくプラス、大宅壮一文庫などを活用すれば、漏れなく同時代評を収集することができます。</a:t>
            </a:r>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21</a:t>
            </a:fld>
            <a:endParaRPr kumimoji="1" lang="ja-JP" altLang="en-US"/>
          </a:p>
        </p:txBody>
      </p:sp>
    </p:spTree>
    <p:extLst>
      <p:ext uri="{BB962C8B-B14F-4D97-AF65-F5344CB8AC3E}">
        <p14:creationId xmlns:p14="http://schemas.microsoft.com/office/powerpoint/2010/main" val="2846564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p22</a:t>
            </a:r>
          </a:p>
          <a:p>
            <a:pPr marL="0" indent="0" algn="just">
              <a:buNone/>
            </a:pPr>
            <a:r>
              <a:rPr lang="ja-JP" altLang="en-US" sz="1200"/>
              <a:t>また、先行研究を探す際にもっとも有用なツールは、上記にあげた</a:t>
            </a:r>
            <a:r>
              <a:rPr kumimoji="1" lang="ja-JP" altLang="en-US" sz="1200"/>
              <a:t>国会図書館サーチ、国文学論文目録データベースの二つです。</a:t>
            </a:r>
            <a:endParaRPr kumimoji="1" lang="en-US" altLang="ja-JP" sz="1200" dirty="0"/>
          </a:p>
          <a:p>
            <a:pPr marL="0" indent="0" algn="just">
              <a:buNone/>
            </a:pPr>
            <a:r>
              <a:rPr kumimoji="1" lang="ja-JP" altLang="en-US" sz="1200"/>
              <a:t>以上の二つに併せて、</a:t>
            </a:r>
            <a:r>
              <a:rPr kumimoji="1" lang="en-US" altLang="ja-JP" sz="1200" dirty="0" err="1"/>
              <a:t>CiNii</a:t>
            </a:r>
            <a:r>
              <a:rPr kumimoji="1" lang="ja-JP" altLang="en-US" sz="1200"/>
              <a:t>、</a:t>
            </a:r>
            <a:r>
              <a:rPr kumimoji="1" lang="en-US" altLang="ja-JP" sz="1200" dirty="0"/>
              <a:t>J–Stage</a:t>
            </a:r>
            <a:r>
              <a:rPr kumimoji="1" lang="ja-JP" altLang="en-US" sz="1200"/>
              <a:t>、ざっさくプラスなどを活用すると良いでしょう。</a:t>
            </a:r>
            <a:endParaRPr kumimoji="1"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22</a:t>
            </a:fld>
            <a:endParaRPr kumimoji="1" lang="ja-JP" altLang="en-US"/>
          </a:p>
        </p:txBody>
      </p:sp>
    </p:spTree>
    <p:extLst>
      <p:ext uri="{BB962C8B-B14F-4D97-AF65-F5344CB8AC3E}">
        <p14:creationId xmlns:p14="http://schemas.microsoft.com/office/powerpoint/2010/main" val="1448587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p23</a:t>
            </a:r>
          </a:p>
          <a:p>
            <a:r>
              <a:rPr kumimoji="1" lang="ja-JP" altLang="en-US"/>
              <a:t>以上、ご清聴ありがとうございました。</a:t>
            </a:r>
          </a:p>
          <a:p>
            <a:r>
              <a:rPr kumimoji="1" lang="ja-JP" altLang="en-US"/>
              <a:t>質問等があれば、チャットで受け付けます。</a:t>
            </a:r>
            <a:endParaRPr kumimoji="1" lang="en-US" altLang="ja-JP" dirty="0"/>
          </a:p>
          <a:p>
            <a:r>
              <a:rPr kumimoji="1" lang="ja-JP" altLang="en-US"/>
              <a:t>また、</a:t>
            </a:r>
            <a:r>
              <a:rPr kumimoji="1" lang="en-US" altLang="ja-JP" dirty="0"/>
              <a:t>Zoom</a:t>
            </a:r>
            <a:r>
              <a:rPr kumimoji="1" lang="ja-JP" altLang="en-US"/>
              <a:t>相談や対面相談も行なっておりますので、お困りの際はご利用ください。</a:t>
            </a:r>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23</a:t>
            </a:fld>
            <a:endParaRPr kumimoji="1" lang="ja-JP" altLang="en-US"/>
          </a:p>
        </p:txBody>
      </p:sp>
    </p:spTree>
    <p:extLst>
      <p:ext uri="{BB962C8B-B14F-4D97-AF65-F5344CB8AC3E}">
        <p14:creationId xmlns:p14="http://schemas.microsoft.com/office/powerpoint/2010/main" val="15696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p</a:t>
            </a:r>
            <a:r>
              <a:rPr kumimoji="1" lang="en-US" altLang="ja-JP" dirty="0"/>
              <a:t>3</a:t>
            </a:r>
          </a:p>
          <a:p>
            <a:r>
              <a:rPr kumimoji="1" lang="ja-JP" altLang="en-US" sz="1200">
                <a:solidFill>
                  <a:srgbClr val="FFFFFF"/>
                </a:solidFill>
              </a:rPr>
              <a:t>これから、各種の検索情報サイトの性格と特徴について説明します。それぞれのスライドにその検索情報サイトの</a:t>
            </a:r>
            <a:r>
              <a:rPr kumimoji="1" lang="en-US" altLang="ja-JP" sz="1200" dirty="0">
                <a:solidFill>
                  <a:srgbClr val="FFFFFF"/>
                </a:solidFill>
              </a:rPr>
              <a:t>URL</a:t>
            </a:r>
            <a:r>
              <a:rPr kumimoji="1" lang="ja-JP" altLang="en-US" sz="1200">
                <a:solidFill>
                  <a:srgbClr val="FFFFFF"/>
                </a:solidFill>
              </a:rPr>
              <a:t>を載せておきましたので、気になったものがあれば、あとで利用してください。</a:t>
            </a:r>
            <a:endParaRPr kumimoji="1" lang="en-US" altLang="ja-JP" sz="1200" dirty="0">
              <a:solidFill>
                <a:srgbClr val="FFFFFF"/>
              </a:solidFill>
            </a:endParaRPr>
          </a:p>
          <a:p>
            <a:endParaRPr kumimoji="1" lang="en-US" altLang="ja-JP"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FFFF"/>
                </a:solidFill>
              </a:rPr>
              <a:t>まず、皆さんもご存知だと思いますが、言説調査をする上で最も重要な国会図書館の蔵書検索について説明します。</a:t>
            </a:r>
            <a:endParaRPr kumimoji="1" lang="en-US" altLang="ja-JP"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国会図書館の蔵書検索は、国会図書館</a:t>
            </a:r>
            <a:r>
              <a:rPr kumimoji="1" lang="en-US" altLang="ja-JP" sz="1200" dirty="0"/>
              <a:t>NDL-OPAC</a:t>
            </a:r>
            <a:r>
              <a:rPr kumimoji="1" lang="ja-JP" altLang="en-US" sz="1200"/>
              <a:t>からできます。国会図書館の蔵書検索では、入力したキーワードと本のタイトルが合致したものをヒットさせます。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また、国立国会図書館デジタルライブラリーというのもあります。これは</a:t>
            </a:r>
            <a:r>
              <a:rPr kumimoji="1" lang="en-US" altLang="ja-JP" sz="1200" dirty="0"/>
              <a:t>1968</a:t>
            </a:r>
            <a:r>
              <a:rPr kumimoji="1" lang="ja-JP" altLang="en-US" sz="1200"/>
              <a:t>年までに国会図書館が受け入れた戦前期・戦後刊行図書、議会資料、法令資料、児童書、震災・災害関係資料を中心に収録した電子図書館です。著作権処理が完了した資料はインターネット公開されています。</a:t>
            </a:r>
            <a:endParaRPr kumimoji="1" lang="en-US" altLang="ja-JP" sz="1200" dirty="0"/>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3</a:t>
            </a:fld>
            <a:endParaRPr kumimoji="1" lang="ja-JP" altLang="en-US"/>
          </a:p>
        </p:txBody>
      </p:sp>
    </p:spTree>
    <p:extLst>
      <p:ext uri="{BB962C8B-B14F-4D97-AF65-F5344CB8AC3E}">
        <p14:creationId xmlns:p14="http://schemas.microsoft.com/office/powerpoint/2010/main" val="313485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kumimoji="1" lang="en-US" altLang="ja-JP" sz="1600" dirty="0"/>
              <a:t>p4</a:t>
            </a:r>
          </a:p>
          <a:p>
            <a:pPr algn="just">
              <a:lnSpc>
                <a:spcPct val="90000"/>
              </a:lnSpc>
              <a:spcAft>
                <a:spcPts val="600"/>
              </a:spcAft>
              <a:buClr>
                <a:schemeClr val="accent1">
                  <a:lumMod val="75000"/>
                </a:schemeClr>
              </a:buClr>
              <a:buSzPct val="85000"/>
            </a:pPr>
            <a:r>
              <a:rPr kumimoji="1" lang="ja-JP" altLang="en-US" sz="1600"/>
              <a:t>国文学研究資料館（</a:t>
            </a:r>
            <a:r>
              <a:rPr lang="ja-JP" altLang="en-US" sz="1600"/>
              <a:t>国文学論文目録データベース）</a:t>
            </a:r>
            <a:r>
              <a:rPr kumimoji="1" lang="ja-JP" altLang="en-US" sz="1600"/>
              <a:t>は、</a:t>
            </a:r>
            <a:r>
              <a:rPr lang="ja-JP" altLang="en-US" sz="1200"/>
              <a:t>蔵書が古典関係に強いのが特徴です。また、明治以降の文献書誌情報、および同画像データベースを統合的に検索する「近代書誌・近代画像データベース（統合検索）」、明治前期の出版物の広告を集めた「明治期出版広告データベース」もあります。</a:t>
            </a:r>
            <a:endParaRPr lang="en-US" altLang="ja-JP" sz="1200" dirty="0"/>
          </a:p>
          <a:p>
            <a:pPr algn="just">
              <a:lnSpc>
                <a:spcPct val="90000"/>
              </a:lnSpc>
              <a:spcAft>
                <a:spcPts val="600"/>
              </a:spcAft>
              <a:buClr>
                <a:schemeClr val="accent1">
                  <a:lumMod val="75000"/>
                </a:schemeClr>
              </a:buClr>
              <a:buSzPct val="85000"/>
            </a:pPr>
            <a:r>
              <a:rPr kumimoji="1" lang="ja-JP" altLang="en-US" sz="1200"/>
              <a:t>国会図書館の蔵書検索と比べ、本のタイトルだけでなく、その内容と合致したものをヒットさせるという特徴もあり、近現代文学研究には必須の図書館機関です。</a:t>
            </a:r>
            <a:endParaRPr kumimoji="1"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4</a:t>
            </a:fld>
            <a:endParaRPr kumimoji="1" lang="ja-JP" altLang="en-US"/>
          </a:p>
        </p:txBody>
      </p:sp>
    </p:spTree>
    <p:extLst>
      <p:ext uri="{BB962C8B-B14F-4D97-AF65-F5344CB8AC3E}">
        <p14:creationId xmlns:p14="http://schemas.microsoft.com/office/powerpoint/2010/main" val="151311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lang="en-US" altLang="ja-JP" sz="1600" dirty="0"/>
              <a:t>p5</a:t>
            </a:r>
          </a:p>
          <a:p>
            <a:pPr algn="just">
              <a:lnSpc>
                <a:spcPct val="90000"/>
              </a:lnSpc>
              <a:spcAft>
                <a:spcPts val="600"/>
              </a:spcAft>
              <a:buClr>
                <a:schemeClr val="accent1">
                  <a:lumMod val="75000"/>
                </a:schemeClr>
              </a:buClr>
              <a:buSzPct val="85000"/>
            </a:pPr>
            <a:r>
              <a:rPr lang="ja-JP" altLang="en-US" sz="1200"/>
              <a:t>日本近代文学館は日本文学関係では国内最大級の蔵書を持ち、貴重な資料を多く所蔵しています。近代文学研究には欠かせない図書館機関ですので、覚えておくと良いでしょう。</a:t>
            </a:r>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5</a:t>
            </a:fld>
            <a:endParaRPr kumimoji="1" lang="ja-JP" altLang="en-US"/>
          </a:p>
        </p:txBody>
      </p:sp>
    </p:spTree>
    <p:extLst>
      <p:ext uri="{BB962C8B-B14F-4D97-AF65-F5344CB8AC3E}">
        <p14:creationId xmlns:p14="http://schemas.microsoft.com/office/powerpoint/2010/main" val="183277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lang="en-US" altLang="ja-JP" sz="1600" dirty="0"/>
              <a:t>p6</a:t>
            </a:r>
          </a:p>
          <a:p>
            <a:pPr algn="just">
              <a:lnSpc>
                <a:spcPct val="90000"/>
              </a:lnSpc>
              <a:spcAft>
                <a:spcPts val="600"/>
              </a:spcAft>
              <a:buClr>
                <a:schemeClr val="accent1">
                  <a:lumMod val="75000"/>
                </a:schemeClr>
              </a:buClr>
              <a:buSzPct val="85000"/>
            </a:pPr>
            <a:r>
              <a:rPr lang="ja-JP" altLang="en-US" sz="1600"/>
              <a:t>神奈川近代文学館・資料検索システムは、</a:t>
            </a:r>
            <a:r>
              <a:rPr lang="ja-JP" altLang="en-US" sz="1200"/>
              <a:t>神奈川近代文学館に所蔵された図書と雑誌の検索サービスです。</a:t>
            </a:r>
            <a:r>
              <a:rPr kumimoji="1" lang="ja-JP" altLang="en-US" sz="1200"/>
              <a:t>雑誌の検索結果の回答として、「巻号」と「刊行年月」を一致させることができるのが魅力です。夏目漱石コレクションや井上靖文庫、大岡昇平文庫など、多くのコレクションを所蔵しているので、気になる方はぜひ利用してください。</a:t>
            </a:r>
            <a:endParaRPr kumimoji="1"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6</a:t>
            </a:fld>
            <a:endParaRPr kumimoji="1" lang="ja-JP" altLang="en-US"/>
          </a:p>
        </p:txBody>
      </p:sp>
    </p:spTree>
    <p:extLst>
      <p:ext uri="{BB962C8B-B14F-4D97-AF65-F5344CB8AC3E}">
        <p14:creationId xmlns:p14="http://schemas.microsoft.com/office/powerpoint/2010/main" val="100570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90000"/>
              </a:lnSpc>
              <a:spcAft>
                <a:spcPts val="600"/>
              </a:spcAft>
              <a:buClr>
                <a:schemeClr val="accent1">
                  <a:lumMod val="75000"/>
                </a:schemeClr>
              </a:buClr>
              <a:buSzPct val="85000"/>
            </a:pPr>
            <a:r>
              <a:rPr kumimoji="1" lang="en-US" altLang="ja-JP" sz="1600" dirty="0"/>
              <a:t>p7</a:t>
            </a:r>
          </a:p>
          <a:p>
            <a:pPr algn="just">
              <a:lnSpc>
                <a:spcPct val="90000"/>
              </a:lnSpc>
              <a:spcAft>
                <a:spcPts val="600"/>
              </a:spcAft>
              <a:buClr>
                <a:schemeClr val="accent1">
                  <a:lumMod val="75000"/>
                </a:schemeClr>
              </a:buClr>
              <a:buSzPct val="85000"/>
            </a:pPr>
            <a:r>
              <a:rPr kumimoji="1" lang="ja-JP" altLang="en-US" sz="1600"/>
              <a:t>東京都立図書館では、</a:t>
            </a:r>
            <a:r>
              <a:rPr kumimoji="1" lang="ja-JP" altLang="en-US" sz="1200">
                <a:latin typeface="+mn-ea"/>
              </a:rPr>
              <a:t>中央・多摩の都立</a:t>
            </a:r>
            <a:r>
              <a:rPr kumimoji="1" lang="en-US" altLang="ja-JP" sz="1200" dirty="0">
                <a:latin typeface="+mn-ea"/>
              </a:rPr>
              <a:t>2</a:t>
            </a:r>
            <a:r>
              <a:rPr kumimoji="1" lang="ja-JP" altLang="en-US" sz="1200">
                <a:latin typeface="+mn-ea"/>
              </a:rPr>
              <a:t>館の蔵書検索（約</a:t>
            </a:r>
            <a:r>
              <a:rPr kumimoji="1" lang="en-US" altLang="ja-JP" sz="1200" dirty="0">
                <a:latin typeface="+mn-ea"/>
              </a:rPr>
              <a:t>200</a:t>
            </a:r>
            <a:r>
              <a:rPr kumimoji="1" lang="ja-JP" altLang="en-US" sz="1200">
                <a:latin typeface="+mn-ea"/>
              </a:rPr>
              <a:t>万件）が行えます。日曜日も開館してます。また、江戸時代後期から明治時代中期の資料も所蔵しており、幅広いコレクションを有しています。</a:t>
            </a:r>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7</a:t>
            </a:fld>
            <a:endParaRPr kumimoji="1" lang="ja-JP" altLang="en-US"/>
          </a:p>
        </p:txBody>
      </p:sp>
    </p:spTree>
    <p:extLst>
      <p:ext uri="{BB962C8B-B14F-4D97-AF65-F5344CB8AC3E}">
        <p14:creationId xmlns:p14="http://schemas.microsoft.com/office/powerpoint/2010/main" val="125013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90000"/>
              </a:lnSpc>
              <a:spcAft>
                <a:spcPts val="600"/>
              </a:spcAft>
              <a:buClr>
                <a:schemeClr val="accent1">
                  <a:lumMod val="75000"/>
                </a:schemeClr>
              </a:buClr>
              <a:buSzPct val="85000"/>
            </a:pPr>
            <a:r>
              <a:rPr kumimoji="1" lang="en-US" altLang="ja-JP" sz="1600" dirty="0"/>
              <a:t>p8</a:t>
            </a:r>
          </a:p>
          <a:p>
            <a:pPr>
              <a:lnSpc>
                <a:spcPct val="90000"/>
              </a:lnSpc>
              <a:spcAft>
                <a:spcPts val="600"/>
              </a:spcAft>
              <a:buClr>
                <a:schemeClr val="accent1">
                  <a:lumMod val="75000"/>
                </a:schemeClr>
              </a:buClr>
              <a:buSzPct val="85000"/>
            </a:pPr>
            <a:r>
              <a:rPr kumimoji="1" lang="en-US" altLang="ja-JP" sz="1600" dirty="0"/>
              <a:t>J-Stage</a:t>
            </a:r>
            <a:r>
              <a:rPr kumimoji="1" lang="ja-JP" altLang="en-US" sz="1600"/>
              <a:t>は、</a:t>
            </a:r>
            <a:r>
              <a:rPr lang="ja-JP" altLang="en-US" sz="1200"/>
              <a:t>国立研究開発法人科学技術振興機構（</a:t>
            </a:r>
            <a:r>
              <a:rPr lang="en-US" altLang="ja-JP" sz="1200" dirty="0"/>
              <a:t>JST)</a:t>
            </a:r>
            <a:r>
              <a:rPr lang="ja-JP" altLang="en-US" sz="1200"/>
              <a:t>が運営する電子ジャーナルプラットフォームです。近代文学研究に関して言えば、</a:t>
            </a:r>
            <a:r>
              <a:rPr lang="en-US" altLang="ja-JP" sz="1200" dirty="0"/>
              <a:t>『</a:t>
            </a:r>
            <a:r>
              <a:rPr lang="ja-JP" altLang="en-US" sz="1200"/>
              <a:t>日本近代文学</a:t>
            </a:r>
            <a:r>
              <a:rPr lang="en-US" altLang="ja-JP" sz="1200" dirty="0"/>
              <a:t>』『</a:t>
            </a:r>
            <a:r>
              <a:rPr lang="ja-JP" altLang="en-US" sz="1200"/>
              <a:t>日本文学</a:t>
            </a:r>
            <a:r>
              <a:rPr lang="en-US" altLang="ja-JP" sz="1200" dirty="0"/>
              <a:t>』</a:t>
            </a:r>
            <a:r>
              <a:rPr lang="ja-JP" altLang="en-US" sz="1200"/>
              <a:t>の有力な学会誌２誌掲載の論文が、すべて</a:t>
            </a:r>
            <a:r>
              <a:rPr lang="en-US" altLang="ja-JP" sz="1200" dirty="0"/>
              <a:t>PDF</a:t>
            </a:r>
            <a:r>
              <a:rPr lang="ja-JP" altLang="en-US" sz="1200"/>
              <a:t>で入手できるのが最大の魅力です。この二つは、専門家の厳しい査読を通過した論文しか掲載されない全国誌なので、その高度で緻密な研究論文のデータを掲載している</a:t>
            </a:r>
            <a:r>
              <a:rPr kumimoji="1" lang="en-US" altLang="ja-JP" sz="1200" dirty="0"/>
              <a:t>J-Stage</a:t>
            </a:r>
            <a:r>
              <a:rPr kumimoji="1" lang="ja-JP" altLang="en-US" sz="1200"/>
              <a:t>は、利用すべき情報サイトです。</a:t>
            </a:r>
            <a:endParaRPr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8</a:t>
            </a:fld>
            <a:endParaRPr kumimoji="1" lang="ja-JP" altLang="en-US"/>
          </a:p>
        </p:txBody>
      </p:sp>
    </p:spTree>
    <p:extLst>
      <p:ext uri="{BB962C8B-B14F-4D97-AF65-F5344CB8AC3E}">
        <p14:creationId xmlns:p14="http://schemas.microsoft.com/office/powerpoint/2010/main" val="67902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90000"/>
              </a:lnSpc>
              <a:spcAft>
                <a:spcPts val="600"/>
              </a:spcAft>
              <a:buClr>
                <a:schemeClr val="accent1">
                  <a:lumMod val="75000"/>
                </a:schemeClr>
              </a:buClr>
              <a:buSzPct val="85000"/>
            </a:pPr>
            <a:r>
              <a:rPr kumimoji="1" lang="en-US" altLang="ja-JP" sz="1600" dirty="0"/>
              <a:t>p9</a:t>
            </a:r>
          </a:p>
          <a:p>
            <a:pPr>
              <a:lnSpc>
                <a:spcPct val="90000"/>
              </a:lnSpc>
              <a:spcAft>
                <a:spcPts val="600"/>
              </a:spcAft>
              <a:buClr>
                <a:schemeClr val="accent1">
                  <a:lumMod val="75000"/>
                </a:schemeClr>
              </a:buClr>
              <a:buSzPct val="85000"/>
            </a:pPr>
            <a:r>
              <a:rPr kumimoji="1" lang="ja-JP" altLang="en-US" sz="1600"/>
              <a:t>大宅壮一文庫雑誌記事索引は、</a:t>
            </a:r>
            <a:r>
              <a:rPr lang="ja-JP" altLang="en-US" sz="1200"/>
              <a:t>評論家・大宅壮一が遺した雑誌専門図書館の検索システムです。大衆誌にも強いという特色をもつため、同時代の言説を幅広く調べるのには必須の図書館機関です。無料では利用できませんが、大学図書館に行けば利用できる（立教図書館はもちろん利用可能）ので、ぜひ活用してください。</a:t>
            </a:r>
            <a:endParaRPr kumimoji="1" lang="ja-JP" altLang="en-US"/>
          </a:p>
        </p:txBody>
      </p:sp>
      <p:sp>
        <p:nvSpPr>
          <p:cNvPr id="4" name="スライド番号プレースホルダー 3"/>
          <p:cNvSpPr>
            <a:spLocks noGrp="1"/>
          </p:cNvSpPr>
          <p:nvPr>
            <p:ph type="sldNum" sz="quarter" idx="5"/>
          </p:nvPr>
        </p:nvSpPr>
        <p:spPr/>
        <p:txBody>
          <a:bodyPr/>
          <a:lstStyle/>
          <a:p>
            <a:fld id="{5384A7A4-3019-294F-A564-6AEDF002D617}" type="slidenum">
              <a:rPr kumimoji="1" lang="ja-JP" altLang="en-US" smtClean="0"/>
              <a:t>9</a:t>
            </a:fld>
            <a:endParaRPr kumimoji="1" lang="ja-JP" altLang="en-US"/>
          </a:p>
        </p:txBody>
      </p:sp>
    </p:spTree>
    <p:extLst>
      <p:ext uri="{BB962C8B-B14F-4D97-AF65-F5344CB8AC3E}">
        <p14:creationId xmlns:p14="http://schemas.microsoft.com/office/powerpoint/2010/main" val="18137357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F51AA9-2214-C745-BBB1-6F57D372216F}" type="datetime1">
              <a:rPr lang="ja-JP" altLang="en-US" smtClean="0"/>
              <a:t>2022/2/1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45654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DFFD57D-AFFF-F24E-918A-AF94C9F2763C}" type="datetime1">
              <a:rPr lang="ja-JP" altLang="en-US" smtClean="0"/>
              <a:t>2022/2/1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68571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CC975C-75FC-E249-88ED-D95FEE11CBA2}" type="datetime1">
              <a:rPr lang="ja-JP" altLang="en-US" smtClean="0"/>
              <a:t>2022/2/1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68738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17FD4965-52D4-ED4C-913E-5E0A40250854}" type="datetime1">
              <a:rPr lang="ja-JP" altLang="en-US" smtClean="0"/>
              <a:t>2022/2/1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5407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E5A08-5D6A-3349-AA9A-EB51D02FAB5F}" type="datetime1">
              <a:rPr lang="ja-JP" altLang="en-US" smtClean="0"/>
              <a:t>2022/2/1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59321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p>
            <a:fld id="{66E5EFE6-34AB-894A-9692-69A48F5EE7AC}" type="datetime1">
              <a:rPr lang="ja-JP" altLang="en-US" smtClean="0"/>
              <a:t>2022/2/1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Sample Footer Text</a:t>
            </a:r>
            <a:endParaRPr lang="en-US" dirty="0">
              <a:solidFill>
                <a:srgbClr val="FFFFFF"/>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94583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8A7C61-846F-3C4E-B919-0731EF07B735}" type="datetime1">
              <a:rPr lang="ja-JP" altLang="en-US" smtClean="0"/>
              <a:t>2022/2/1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solidFill>
                <a:srgbClr val="FFFFFF"/>
              </a:solidFill>
            </a:endParaRPr>
          </a:p>
        </p:txBody>
      </p:sp>
      <p:sp>
        <p:nvSpPr>
          <p:cNvPr id="7" name="Slide Number Placeholder 6"/>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82750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38B841-D4F3-A048-A048-5F2202CAD98A}" type="datetime1">
              <a:rPr lang="ja-JP" altLang="en-US" smtClean="0"/>
              <a:t>2022/2/1</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solidFill>
                <a:srgbClr val="FFFFFF"/>
              </a:solidFill>
            </a:endParaRPr>
          </a:p>
        </p:txBody>
      </p:sp>
      <p:sp>
        <p:nvSpPr>
          <p:cNvPr id="9" name="Slide Number Placeholder 8"/>
          <p:cNvSpPr>
            <a:spLocks noGrp="1"/>
          </p:cNvSpPr>
          <p:nvPr>
            <p:ph type="sldNum" sz="quarter" idx="12"/>
          </p:nvPr>
        </p:nvSpPr>
        <p:spPr/>
        <p:txBody>
          <a:bodyPr/>
          <a:lstStyle/>
          <a:p>
            <a:fld id="{11A71338-8BA2-4C79-A6C5-5A8E30081D0C}"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6577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7053B2-8960-F349-9BF4-CC34055871FE}" type="datetime1">
              <a:rPr lang="ja-JP" altLang="en-US" smtClean="0"/>
              <a:t>2022/2/1</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solidFill>
                <a:srgbClr val="FFFFFF"/>
              </a:solidFill>
            </a:endParaRPr>
          </a:p>
        </p:txBody>
      </p:sp>
      <p:sp>
        <p:nvSpPr>
          <p:cNvPr id="5" name="Slide Number Placeholder 4"/>
          <p:cNvSpPr>
            <a:spLocks noGrp="1"/>
          </p:cNvSpPr>
          <p:nvPr>
            <p:ph type="sldNum" sz="quarter" idx="12"/>
          </p:nvPr>
        </p:nvSpPr>
        <p:spPr/>
        <p:txBody>
          <a:bodyPr/>
          <a:lstStyle/>
          <a:p>
            <a:fld id="{11A71338-8BA2-4C79-A6C5-5A8E30081D0C}" type="slidenum">
              <a:rPr lang="en-US" smtClean="0"/>
              <a:pPr/>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6889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625F6-6E23-4E46-B224-D4165127A788}" type="datetime1">
              <a:rPr lang="ja-JP" altLang="en-US" smtClean="0"/>
              <a:t>2022/2/1</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38621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80512C-3647-704E-80BC-9EB9B8A3564F}" type="datetime1">
              <a:rPr lang="ja-JP" altLang="en-US" smtClean="0"/>
              <a:t>2022/2/1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solidFill>
                <a:srgbClr val="FFFFFF"/>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05962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D55E6E-D4D4-1A41-BB7B-EFD0DAAA410E}" type="datetime1">
              <a:rPr lang="ja-JP" altLang="en-US" smtClean="0"/>
              <a:t>2022/2/1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3378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E8AEECC-4F41-8247-92F5-0E1BE1780EC4}" type="datetime1">
              <a:rPr lang="ja-JP" altLang="en-US" smtClean="0"/>
              <a:t>2022/2/1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Sample Footer Text</a:t>
            </a:r>
            <a:endParaRPr lang="en-US" dirty="0">
              <a:solidFill>
                <a:srgbClr val="FFFFFF"/>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9766841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90000"/>
        </a:lnSpc>
        <a:spcBef>
          <a:spcPct val="0"/>
        </a:spcBef>
        <a:buNone/>
        <a:defRPr kumimoji="1"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i.nii.ac.jp/book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i.nii.ac.j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ebcatplus.nii.ac.j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tosho1n.nichibun.ac.jp/"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zassaku-plus.com/service/login?return_url=https%3A%2F%2Fzassaku-plus.com%2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20thdb.jp/outlin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hyperlink" Target="http://library.rikkyo.ac.jp/service/reference/" TargetMode="External"/><Relationship Id="rId3" Type="http://schemas.openxmlformats.org/officeDocument/2006/relationships/image" Target="../media/image2.png"/><Relationship Id="rId7" Type="http://schemas.openxmlformats.org/officeDocument/2006/relationships/hyperlink" Target="https://rnavi.ndl.go.jp/research_guide/entry/theme-honbun-700003.php"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hyperlink" Target="http://library.rikkyo.ac.jp/service/reference/" TargetMode="External"/><Relationship Id="rId3" Type="http://schemas.openxmlformats.org/officeDocument/2006/relationships/image" Target="../media/image6.png"/><Relationship Id="rId7" Type="http://schemas.openxmlformats.org/officeDocument/2006/relationships/hyperlink" Target="https://opac.rikkyo.ac.jp/hybrid/mutual.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library.rikkyo.ac.jp/librarypress/search/" TargetMode="External"/><Relationship Id="rId5" Type="http://schemas.openxmlformats.org/officeDocument/2006/relationships/image" Target="../media/image2.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hyperlink" Target="https://opac.rikkyo.ac.jp/opac/opac_details/?reqCode=fromlist&amp;lang=0&amp;amode=11&amp;bibid=BB10007584&amp;opkey=B164334136933914&amp;start=1&amp;totalnum=32&amp;listnum=0&amp;place=&amp;list_disp=50&amp;list_sort=0&amp;cmode=0&amp;chk_st=0&amp;check=00000000000000000000000000000000" TargetMode="External"/><Relationship Id="rId3" Type="http://schemas.openxmlformats.org/officeDocument/2006/relationships/image" Target="../media/image2.png"/><Relationship Id="rId7" Type="http://schemas.openxmlformats.org/officeDocument/2006/relationships/hyperlink" Target="https://opac.rikkyo.ac.jp/opac/opac_details/?reqCode=fromlist&amp;lang=0&amp;amode=11&amp;bibid=BB10004095&amp;opkey=B164334271682178&amp;start=1&amp;totalnum=81&amp;listnum=0&amp;place=&amp;list_disp=50&amp;list_sort=0&amp;cmode=0&amp;chk_st=0&amp;check=00000000000000000000000000000000000000000000000000" TargetMode="External"/><Relationship Id="rId12" Type="http://schemas.openxmlformats.org/officeDocument/2006/relationships/hyperlink" Target="https://base1.nijl.ac.jp/~rombun/"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microsoft.com/office/2007/relationships/hdphoto" Target="../media/hdphoto3.wdp"/><Relationship Id="rId11" Type="http://schemas.openxmlformats.org/officeDocument/2006/relationships/hyperlink" Target="https://opac.rikkyo.ac.jp/opac/opac_details/?reqCode=fromlist&amp;lang=0&amp;amode=12&amp;bibid=SB30000454&amp;opkey=B164334150348346&amp;start=1&amp;totalnum=110&amp;listnum=0&amp;place=&amp;list_disp=50&amp;list_sort=0&amp;cmode=0&amp;chk_st=0&amp;check=00000000000000000000000000000000000000000000000000" TargetMode="External"/><Relationship Id="rId5" Type="http://schemas.openxmlformats.org/officeDocument/2006/relationships/image" Target="../media/image6.png"/><Relationship Id="rId10" Type="http://schemas.openxmlformats.org/officeDocument/2006/relationships/hyperlink" Target="https://opac.rikkyo.ac.jp/opac/opac_details/?reqCode=fromlist&amp;lang=0&amp;amode=12&amp;bibid=SB30000315&amp;opkey=B164334147172563&amp;start=1&amp;totalnum=12&amp;listnum=0&amp;place=&amp;list_disp=50&amp;list_sort=0&amp;cmode=0&amp;chk_st=0&amp;check=000000000000" TargetMode="External"/><Relationship Id="rId4" Type="http://schemas.microsoft.com/office/2007/relationships/hdphoto" Target="../media/hdphoto1.wdp"/><Relationship Id="rId9" Type="http://schemas.openxmlformats.org/officeDocument/2006/relationships/hyperlink" Target="https://opac.rikkyo.ac.jp/opac/opac_details/?reqCode=fromlist&amp;lang=0&amp;amode=11&amp;bibid=BB10022025&amp;opkey=B164334143572720&amp;start=1&amp;totalnum=17&amp;listnum=0&amp;place=&amp;list_disp=50&amp;list_sort=0&amp;cmode=0&amp;chk_st=0&amp;check=0000000000000000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opac.rikkyo.ac.jp/opac/opac_details/?reqCode=fromlist&amp;lang=0&amp;amode=11&amp;bibid=BB21623069&amp;opkey=B164334161943258&amp;start=1&amp;totalnum=1&amp;listnum=0&amp;place=&amp;list_disp=50&amp;list_sort=0&amp;cmode=0&amp;chk_st=0&amp;check=0" TargetMode="External"/><Relationship Id="rId3" Type="http://schemas.openxmlformats.org/officeDocument/2006/relationships/image" Target="../media/image2.png"/><Relationship Id="rId7" Type="http://schemas.openxmlformats.org/officeDocument/2006/relationships/hyperlink" Target="https://opac.rikkyo.ac.jp/opac/opac_details/?reqCode=fromlist&amp;lang=0&amp;amode=11&amp;bibid=BB21061059&amp;opkey=B164334157631639&amp;start=1&amp;totalnum=1&amp;listnum=0&amp;place=&amp;list_disp=50&amp;list_sort=0&amp;cmode=0&amp;chk_st=0&amp;check=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10" Type="http://schemas.openxmlformats.org/officeDocument/2006/relationships/hyperlink" Target="https://opac.rikkyo.ac.jp/opac/opac_details/?reqCode=fromlist&amp;lang=0&amp;amode=12&amp;bibid=SB30012064&amp;opkey=B164334169258105&amp;start=1&amp;totalnum=34&amp;listnum=0&amp;place=&amp;list_disp=50&amp;list_sort=0&amp;cmode=0&amp;chk_st=0&amp;check=0000000000000000000000000000000000" TargetMode="External"/><Relationship Id="rId4" Type="http://schemas.microsoft.com/office/2007/relationships/hdphoto" Target="../media/hdphoto1.wdp"/><Relationship Id="rId9" Type="http://schemas.openxmlformats.org/officeDocument/2006/relationships/hyperlink" Target="https://opac.rikkyo.ac.jp/opac/opac_details/?reqCode=fromlist&amp;lang=0&amp;amode=11&amp;bibid=BB21336360&amp;opkey=B164334165119660&amp;start=1&amp;totalnum=2&amp;listnum=0&amp;place=&amp;list_disp=50&amp;list_sort=0&amp;cmode=0&amp;chk_st=0&amp;check=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8" Type="http://schemas.openxmlformats.org/officeDocument/2006/relationships/hyperlink" Target="https://opac.rikkyo.ac.jp/opac/opac_details/?reqCode=fromlist&amp;lang=0&amp;amode=11&amp;bibid=BB21044860&amp;opkey=B164334175258068&amp;start=1&amp;totalnum=3&amp;listnum=0&amp;place=&amp;list_disp=50&amp;list_sort=0&amp;cmode=0&amp;chk_st=0&amp;check=000" TargetMode="External"/><Relationship Id="rId3" Type="http://schemas.openxmlformats.org/officeDocument/2006/relationships/image" Target="../media/image2.png"/><Relationship Id="rId7" Type="http://schemas.openxmlformats.org/officeDocument/2006/relationships/hyperlink" Target="https://opac.rikkyo.ac.jp/opac/opac_details/?reqCode=fromlist&amp;lang=0&amp;amode=11&amp;bibid=BB21042700&amp;opkey=B164334172327372&amp;start=1&amp;totalnum=4&amp;listnum=0&amp;place=&amp;list_disp=50&amp;list_sort=0&amp;cmode=0&amp;chk_st=0&amp;check=0000"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hyperlink" Target="https://opac.rikkyo.ac.jp/opac/opac_details/?reqCode=fromlist&amp;lang=0&amp;amode=11&amp;bibid=BB40143652&amp;opkey=B164334184731641&amp;start=1&amp;totalnum=1&amp;listnum=0&amp;place=&amp;list_disp=50&amp;list_sort=0&amp;cmode=0&amp;chk_st=0&amp;check=0" TargetMode="External"/><Relationship Id="rId5" Type="http://schemas.openxmlformats.org/officeDocument/2006/relationships/image" Target="../media/image6.png"/><Relationship Id="rId10" Type="http://schemas.openxmlformats.org/officeDocument/2006/relationships/hyperlink" Target="https://opac.rikkyo.ac.jp/opac/opac_details/?reqCode=fromlist&amp;lang=0&amp;amode=11&amp;bibid=BB21044352&amp;opkey=B164334181838810&amp;start=1&amp;totalnum=3&amp;listnum=0&amp;place=&amp;list_disp=50&amp;list_sort=0&amp;cmode=0&amp;chk_st=0&amp;check=000" TargetMode="External"/><Relationship Id="rId4" Type="http://schemas.microsoft.com/office/2007/relationships/hdphoto" Target="../media/hdphoto1.wdp"/><Relationship Id="rId9" Type="http://schemas.openxmlformats.org/officeDocument/2006/relationships/hyperlink" Target="https://opac.rikkyo.ac.jp/opac/opac_details/?reqCode=fromlist&amp;lang=0&amp;amode=11&amp;bibid=BB40074456&amp;opkey=B164334178049108&amp;start=1&amp;totalnum=3&amp;listnum=0&amp;place=&amp;list_disp=50&amp;list_sort=0&amp;cmode=0&amp;chk_st=0&amp;check=00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opac.rikkyo.ac.jp/opac/opac_details/?reqCode=fromlist&amp;lang=0&amp;amode=11&amp;bibid=BB40177479&amp;opkey=B164334191538276&amp;start=1&amp;totalnum=1&amp;listnum=0&amp;place=&amp;list_disp=50&amp;list_sort=0&amp;cmode=0&amp;chk_st=0&amp;check=0" TargetMode="Externa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l.ndl.go.jp/" TargetMode="External"/><Relationship Id="rId5" Type="http://schemas.openxmlformats.org/officeDocument/2006/relationships/hyperlink" Target="https://ndlonline.ndl.go.jp/#!/" TargetMode="Externa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ase1.nijl.ac.jp/~rombu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ebopac.bungakukan.or.jp/lx/search.asp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kanabun.or.jp/guide-opa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atalog.library.metro.tokyo.lg.jp/winj/opac/search-detail.do?lang=j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jstage.jst.go.jp/browse/-char/j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oya-bunko.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木製パズルの上面図">
            <a:extLst>
              <a:ext uri="{FF2B5EF4-FFF2-40B4-BE49-F238E27FC236}">
                <a16:creationId xmlns:a16="http://schemas.microsoft.com/office/drawing/2014/main" id="{DC559391-91A6-425C-9FF3-D38A451CFCA0}"/>
              </a:ext>
            </a:extLst>
          </p:cNvPr>
          <p:cNvPicPr>
            <a:picLocks noChangeAspect="1"/>
          </p:cNvPicPr>
          <p:nvPr/>
        </p:nvPicPr>
        <p:blipFill rotWithShape="1">
          <a:blip r:embed="rId3">
            <a:alphaModFix amt="30000"/>
          </a:blip>
          <a:srcRect t="15709" r="-1" b="-1"/>
          <a:stretch/>
        </p:blipFill>
        <p:spPr>
          <a:xfrm>
            <a:off x="16613" y="0"/>
            <a:ext cx="12188932" cy="6858001"/>
          </a:xfrm>
          <a:prstGeom prst="rect">
            <a:avLst/>
          </a:prstGeom>
        </p:spPr>
      </p:pic>
      <p:sp>
        <p:nvSpPr>
          <p:cNvPr id="2" name="タイトル 1">
            <a:extLst>
              <a:ext uri="{FF2B5EF4-FFF2-40B4-BE49-F238E27FC236}">
                <a16:creationId xmlns:a16="http://schemas.microsoft.com/office/drawing/2014/main" id="{BA05A060-0CF0-7D47-8CEB-800D81E61B78}"/>
              </a:ext>
            </a:extLst>
          </p:cNvPr>
          <p:cNvSpPr>
            <a:spLocks noGrp="1"/>
          </p:cNvSpPr>
          <p:nvPr>
            <p:ph type="ctrTitle"/>
          </p:nvPr>
        </p:nvSpPr>
        <p:spPr>
          <a:xfrm>
            <a:off x="2186949" y="3595607"/>
            <a:ext cx="9015987" cy="2763566"/>
          </a:xfrm>
        </p:spPr>
        <p:txBody>
          <a:bodyPr anchor="t">
            <a:normAutofit fontScale="90000"/>
          </a:bodyPr>
          <a:lstStyle/>
          <a:p>
            <a:pPr algn="r"/>
            <a:br>
              <a:rPr kumimoji="1" lang="en-US" altLang="ja-JP" dirty="0">
                <a:solidFill>
                  <a:schemeClr val="tx2"/>
                </a:solidFill>
              </a:rPr>
            </a:br>
            <a:br>
              <a:rPr kumimoji="1" lang="en-US" altLang="ja-JP" dirty="0">
                <a:solidFill>
                  <a:schemeClr val="tx2"/>
                </a:solidFill>
              </a:rPr>
            </a:br>
            <a:br>
              <a:rPr kumimoji="1" lang="en-US" altLang="ja-JP" sz="2000" dirty="0">
                <a:solidFill>
                  <a:schemeClr val="tx2"/>
                </a:solidFill>
              </a:rPr>
            </a:br>
            <a:r>
              <a:rPr kumimoji="1" lang="ja-JP" altLang="en-US" sz="2200">
                <a:solidFill>
                  <a:schemeClr val="tx1">
                    <a:lumMod val="75000"/>
                    <a:lumOff val="25000"/>
                  </a:schemeClr>
                </a:solidFill>
                <a:latin typeface="MS Mincho" panose="02020609040205080304" pitchFamily="49" charset="-128"/>
                <a:ea typeface="MS Mincho" panose="02020609040205080304" pitchFamily="49" charset="-128"/>
              </a:rPr>
              <a:t>文学研究科ラーニングアドバイザー</a:t>
            </a:r>
            <a:br>
              <a:rPr kumimoji="1" lang="en-US" altLang="ja-JP" sz="2200" dirty="0">
                <a:solidFill>
                  <a:schemeClr val="tx1">
                    <a:lumMod val="75000"/>
                    <a:lumOff val="25000"/>
                  </a:schemeClr>
                </a:solidFill>
                <a:latin typeface="MS Mincho" panose="02020609040205080304" pitchFamily="49" charset="-128"/>
                <a:ea typeface="MS Mincho" panose="02020609040205080304" pitchFamily="49" charset="-128"/>
              </a:rPr>
            </a:br>
            <a:endParaRPr kumimoji="1" lang="ja-JP" altLang="en-US" sz="2200">
              <a:solidFill>
                <a:schemeClr val="tx1">
                  <a:lumMod val="75000"/>
                  <a:lumOff val="25000"/>
                </a:schemeClr>
              </a:solidFill>
              <a:latin typeface="MS Mincho" panose="02020609040205080304" pitchFamily="49" charset="-128"/>
              <a:ea typeface="MS Mincho" panose="02020609040205080304" pitchFamily="49" charset="-128"/>
            </a:endParaRPr>
          </a:p>
        </p:txBody>
      </p:sp>
      <p:sp>
        <p:nvSpPr>
          <p:cNvPr id="3" name="字幕 2">
            <a:extLst>
              <a:ext uri="{FF2B5EF4-FFF2-40B4-BE49-F238E27FC236}">
                <a16:creationId xmlns:a16="http://schemas.microsoft.com/office/drawing/2014/main" id="{F5FCC269-5F00-8742-8F04-5B4F78C277F7}"/>
              </a:ext>
            </a:extLst>
          </p:cNvPr>
          <p:cNvSpPr>
            <a:spLocks noGrp="1"/>
          </p:cNvSpPr>
          <p:nvPr>
            <p:ph type="subTitle" idx="1"/>
          </p:nvPr>
        </p:nvSpPr>
        <p:spPr>
          <a:xfrm>
            <a:off x="16613" y="725464"/>
            <a:ext cx="12175387" cy="3908529"/>
          </a:xfrm>
        </p:spPr>
        <p:txBody>
          <a:bodyPr anchor="b">
            <a:normAutofit/>
          </a:bodyPr>
          <a:lstStyle/>
          <a:p>
            <a:pPr algn="r"/>
            <a:r>
              <a:rPr kumimoji="1" lang="en-US" altLang="ja-JP" sz="3200" b="1" dirty="0">
                <a:solidFill>
                  <a:schemeClr val="bg2">
                    <a:lumMod val="25000"/>
                  </a:schemeClr>
                </a:solidFill>
              </a:rPr>
              <a:t>LA</a:t>
            </a:r>
            <a:r>
              <a:rPr kumimoji="1" lang="ja-JP" altLang="en-US" sz="3200" b="1">
                <a:solidFill>
                  <a:schemeClr val="bg2">
                    <a:lumMod val="25000"/>
                  </a:schemeClr>
                </a:solidFill>
              </a:rPr>
              <a:t>ショートセミナー</a:t>
            </a:r>
            <a:endParaRPr lang="en-US" altLang="ja-JP" sz="3200" b="1" dirty="0">
              <a:solidFill>
                <a:schemeClr val="bg2">
                  <a:lumMod val="25000"/>
                </a:schemeClr>
              </a:solidFill>
            </a:endParaRPr>
          </a:p>
          <a:p>
            <a:pPr algn="ctr"/>
            <a:r>
              <a:rPr kumimoji="1" lang="ja-JP" altLang="en-US" sz="5400" b="1">
                <a:solidFill>
                  <a:schemeClr val="tx1"/>
                </a:solidFill>
                <a:latin typeface="+mj-lt"/>
              </a:rPr>
              <a:t>近現代文学関連の情報収集</a:t>
            </a:r>
            <a:endParaRPr kumimoji="1" lang="en-US" altLang="ja-JP" sz="5400" b="1" dirty="0">
              <a:solidFill>
                <a:schemeClr val="tx1"/>
              </a:solidFill>
              <a:latin typeface="+mj-lt"/>
            </a:endParaRPr>
          </a:p>
          <a:p>
            <a:r>
              <a:rPr kumimoji="1" lang="ja-JP" altLang="en-US" sz="4300" b="1">
                <a:solidFill>
                  <a:schemeClr val="accent2"/>
                </a:solidFill>
              </a:rPr>
              <a:t>　　　　</a:t>
            </a:r>
            <a:r>
              <a:rPr kumimoji="1" lang="en-US" altLang="ja-JP" sz="4300" b="1" dirty="0">
                <a:solidFill>
                  <a:schemeClr val="accent2"/>
                </a:solidFill>
              </a:rPr>
              <a:t>〜</a:t>
            </a:r>
            <a:r>
              <a:rPr kumimoji="1" lang="ja-JP" altLang="en-US" sz="4300" b="1">
                <a:solidFill>
                  <a:schemeClr val="accent2"/>
                </a:solidFill>
              </a:rPr>
              <a:t>図書館機関の特色について</a:t>
            </a:r>
            <a:r>
              <a:rPr kumimoji="1" lang="en-US" altLang="ja-JP" sz="4300" b="1" dirty="0">
                <a:solidFill>
                  <a:schemeClr val="accent2"/>
                </a:solidFill>
              </a:rPr>
              <a:t>〜</a:t>
            </a:r>
            <a:endParaRPr kumimoji="1" lang="ja-JP" altLang="en-US" sz="4300" b="1">
              <a:solidFill>
                <a:schemeClr val="accent2"/>
              </a:solidFill>
            </a:endParaRPr>
          </a:p>
        </p:txBody>
      </p:sp>
      <p:sp>
        <p:nvSpPr>
          <p:cNvPr id="6" name="スライド番号プレースホルダー 5">
            <a:extLst>
              <a:ext uri="{FF2B5EF4-FFF2-40B4-BE49-F238E27FC236}">
                <a16:creationId xmlns:a16="http://schemas.microsoft.com/office/drawing/2014/main" id="{68C1CFBF-1FAC-5F47-830E-22E5735AA188}"/>
              </a:ext>
            </a:extLst>
          </p:cNvPr>
          <p:cNvSpPr>
            <a:spLocks noGrp="1"/>
          </p:cNvSpPr>
          <p:nvPr>
            <p:ph type="sldNum" sz="quarter" idx="12"/>
          </p:nvPr>
        </p:nvSpPr>
        <p:spPr/>
        <p:txBody>
          <a:bodyPr/>
          <a:lstStyle/>
          <a:p>
            <a:fld id="{11A71338-8BA2-4C79-A6C5-5A8E30081D0C}" type="slidenum">
              <a:rPr lang="en-US" smtClean="0"/>
              <a:pPr/>
              <a:t>1</a:t>
            </a:fld>
            <a:endParaRPr lang="en-US" dirty="0"/>
          </a:p>
        </p:txBody>
      </p:sp>
    </p:spTree>
    <p:extLst>
      <p:ext uri="{BB962C8B-B14F-4D97-AF65-F5344CB8AC3E}">
        <p14:creationId xmlns:p14="http://schemas.microsoft.com/office/powerpoint/2010/main" val="3174123092"/>
      </p:ext>
    </p:extLst>
  </p:cSld>
  <p:clrMapOvr>
    <a:masterClrMapping/>
  </p:clrMapOvr>
  <mc:AlternateContent xmlns:mc="http://schemas.openxmlformats.org/markup-compatibility/2006" xmlns:p14="http://schemas.microsoft.com/office/powerpoint/2010/main">
    <mc:Choice Requires="p14">
      <p:transition spd="slow" p14:dur="2000" advTm="1716"/>
    </mc:Choice>
    <mc:Fallback xmlns="">
      <p:transition spd="slow" advTm="17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4" name="テキスト ボックス 3">
            <a:extLst>
              <a:ext uri="{FF2B5EF4-FFF2-40B4-BE49-F238E27FC236}">
                <a16:creationId xmlns:a16="http://schemas.microsoft.com/office/drawing/2014/main" id="{BCE78DDA-A068-094E-98E7-873CBDB6B6B0}"/>
              </a:ext>
            </a:extLst>
          </p:cNvPr>
          <p:cNvSpPr txBox="1"/>
          <p:nvPr/>
        </p:nvSpPr>
        <p:spPr>
          <a:xfrm>
            <a:off x="5053780" y="653144"/>
            <a:ext cx="6775951" cy="5527566"/>
          </a:xfrm>
          <a:prstGeom prst="rect">
            <a:avLst/>
          </a:prstGeom>
        </p:spPr>
        <p:txBody>
          <a:bodyPr vert="horz" lIns="91440" tIns="45720" rIns="91440" bIns="45720" rtlCol="0" anchor="ctr">
            <a:normAutofit/>
          </a:bodyPr>
          <a:lstStyle/>
          <a:p>
            <a:pPr algn="just">
              <a:lnSpc>
                <a:spcPct val="90000"/>
              </a:lnSpc>
              <a:spcAft>
                <a:spcPts val="600"/>
              </a:spcAft>
              <a:buClr>
                <a:schemeClr val="accent1">
                  <a:lumMod val="75000"/>
                </a:schemeClr>
              </a:buClr>
              <a:buSzPct val="85000"/>
            </a:pPr>
            <a:r>
              <a:rPr kumimoji="1" lang="en-US" altLang="ja-JP" sz="3200" dirty="0">
                <a:latin typeface="+mn-ea"/>
              </a:rPr>
              <a:t>⑧</a:t>
            </a:r>
            <a:r>
              <a:rPr kumimoji="1" lang="en-US" altLang="ja-JP" sz="3200" dirty="0" err="1">
                <a:latin typeface="+mn-ea"/>
              </a:rPr>
              <a:t>CiNii</a:t>
            </a:r>
            <a:r>
              <a:rPr kumimoji="1" lang="en-US" altLang="ja-JP" sz="3200" dirty="0">
                <a:latin typeface="+mn-ea"/>
              </a:rPr>
              <a:t> Books</a:t>
            </a:r>
          </a:p>
          <a:p>
            <a:pPr algn="just">
              <a:lnSpc>
                <a:spcPct val="90000"/>
              </a:lnSpc>
              <a:spcAft>
                <a:spcPts val="600"/>
              </a:spcAft>
              <a:buClr>
                <a:schemeClr val="accent1">
                  <a:lumMod val="75000"/>
                </a:schemeClr>
              </a:buClr>
              <a:buSzPct val="85000"/>
            </a:pPr>
            <a:endParaRPr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kumimoji="1" lang="ja-JP" altLang="en-US" sz="2400">
                <a:latin typeface="+mn-ea"/>
              </a:rPr>
              <a:t>国立情報学研究所のサービスで、全国の大学図書館・研究所などの蔵書を横断検索できる。所蔵先もわかるのが利点。</a:t>
            </a:r>
            <a:r>
              <a:rPr lang="ja-JP" altLang="en-US" sz="2400">
                <a:latin typeface="+mn-ea"/>
              </a:rPr>
              <a:t>約</a:t>
            </a:r>
            <a:r>
              <a:rPr lang="en-US" altLang="ja-JP" sz="2400" dirty="0">
                <a:latin typeface="+mn-ea"/>
              </a:rPr>
              <a:t>1,000</a:t>
            </a:r>
            <a:r>
              <a:rPr lang="ja-JP" altLang="en-US" sz="2400">
                <a:latin typeface="+mn-ea"/>
              </a:rPr>
              <a:t>万件（のべ</a:t>
            </a:r>
            <a:r>
              <a:rPr lang="en-US" altLang="ja-JP" sz="2400" dirty="0">
                <a:latin typeface="+mn-ea"/>
              </a:rPr>
              <a:t>1</a:t>
            </a:r>
            <a:r>
              <a:rPr lang="ja-JP" altLang="en-US" sz="2400">
                <a:latin typeface="+mn-ea"/>
              </a:rPr>
              <a:t>億冊以上）の本の情報や、 約</a:t>
            </a:r>
            <a:r>
              <a:rPr lang="en-US" altLang="ja-JP" sz="2400" dirty="0">
                <a:latin typeface="+mn-ea"/>
              </a:rPr>
              <a:t>150</a:t>
            </a:r>
            <a:r>
              <a:rPr lang="ja-JP" altLang="en-US" sz="2400">
                <a:latin typeface="+mn-ea"/>
              </a:rPr>
              <a:t>万件の著者の情報を検索することができる。容易に研究論文を調べることができるのが魅力。</a:t>
            </a:r>
            <a:endParaRPr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sz="2400" dirty="0">
              <a:latin typeface="+mn-ea"/>
            </a:endParaRPr>
          </a:p>
          <a:p>
            <a:pPr algn="just">
              <a:lnSpc>
                <a:spcPct val="90000"/>
              </a:lnSpc>
              <a:spcAft>
                <a:spcPts val="600"/>
              </a:spcAft>
              <a:buClr>
                <a:schemeClr val="accent1">
                  <a:lumMod val="75000"/>
                </a:schemeClr>
              </a:buClr>
              <a:buSzPct val="85000"/>
            </a:pPr>
            <a:r>
              <a:rPr kumimoji="1" lang="en-US" altLang="ja-JP" sz="2400" dirty="0">
                <a:latin typeface="+mn-ea"/>
                <a:hlinkClick r:id="rId7"/>
              </a:rPr>
              <a:t>https://ci.nii.ac.jp/books/</a:t>
            </a:r>
            <a:endParaRPr kumimoji="1"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dirty="0"/>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スライド番号プレースホルダー 2">
            <a:extLst>
              <a:ext uri="{FF2B5EF4-FFF2-40B4-BE49-F238E27FC236}">
                <a16:creationId xmlns:a16="http://schemas.microsoft.com/office/drawing/2014/main" id="{F49790E5-2E34-AA42-B29E-DE35230259A7}"/>
              </a:ext>
            </a:extLst>
          </p:cNvPr>
          <p:cNvSpPr>
            <a:spLocks noGrp="1"/>
          </p:cNvSpPr>
          <p:nvPr>
            <p:ph type="sldNum" sz="quarter" idx="12"/>
          </p:nvPr>
        </p:nvSpPr>
        <p:spPr/>
        <p:txBody>
          <a:bodyPr/>
          <a:lstStyle/>
          <a:p>
            <a:fld id="{11A71338-8BA2-4C79-A6C5-5A8E30081D0C}" type="slidenum">
              <a:rPr lang="en-US" smtClean="0"/>
              <a:pPr/>
              <a:t>10</a:t>
            </a:fld>
            <a:endParaRPr lang="en-US" dirty="0"/>
          </a:p>
        </p:txBody>
      </p:sp>
    </p:spTree>
    <p:extLst>
      <p:ext uri="{BB962C8B-B14F-4D97-AF65-F5344CB8AC3E}">
        <p14:creationId xmlns:p14="http://schemas.microsoft.com/office/powerpoint/2010/main" val="289239133"/>
      </p:ext>
    </p:extLst>
  </p:cSld>
  <p:clrMapOvr>
    <a:masterClrMapping/>
  </p:clrMapOvr>
  <mc:AlternateContent xmlns:mc="http://schemas.openxmlformats.org/markup-compatibility/2006" xmlns:p14="http://schemas.microsoft.com/office/powerpoint/2010/main">
    <mc:Choice Requires="p14">
      <p:transition spd="slow" p14:dur="2000" advTm="1133"/>
    </mc:Choice>
    <mc:Fallback xmlns="">
      <p:transition spd="slow" advTm="113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4" name="テキスト ボックス 3">
            <a:extLst>
              <a:ext uri="{FF2B5EF4-FFF2-40B4-BE49-F238E27FC236}">
                <a16:creationId xmlns:a16="http://schemas.microsoft.com/office/drawing/2014/main" id="{BCE78DDA-A068-094E-98E7-873CBDB6B6B0}"/>
              </a:ext>
            </a:extLst>
          </p:cNvPr>
          <p:cNvSpPr txBox="1"/>
          <p:nvPr/>
        </p:nvSpPr>
        <p:spPr>
          <a:xfrm>
            <a:off x="5053780" y="605642"/>
            <a:ext cx="6775951" cy="5566558"/>
          </a:xfrm>
          <a:prstGeom prst="rect">
            <a:avLst/>
          </a:prstGeom>
        </p:spPr>
        <p:txBody>
          <a:bodyPr vert="horz" lIns="91440" tIns="45720" rIns="91440" bIns="45720" rtlCol="0" anchor="ctr">
            <a:normAutofit/>
          </a:bodyPr>
          <a:lstStyle/>
          <a:p>
            <a:pPr algn="just">
              <a:lnSpc>
                <a:spcPct val="90000"/>
              </a:lnSpc>
              <a:spcAft>
                <a:spcPts val="600"/>
              </a:spcAft>
              <a:buClr>
                <a:schemeClr val="accent1">
                  <a:lumMod val="75000"/>
                </a:schemeClr>
              </a:buClr>
              <a:buSzPct val="85000"/>
            </a:pPr>
            <a:r>
              <a:rPr kumimoji="1" lang="en-US" altLang="ja-JP" sz="3200" dirty="0">
                <a:latin typeface="+mn-ea"/>
              </a:rPr>
              <a:t>⑨</a:t>
            </a:r>
            <a:r>
              <a:rPr kumimoji="1" lang="en-US" altLang="ja-JP" sz="3200" dirty="0" err="1">
                <a:latin typeface="+mn-ea"/>
              </a:rPr>
              <a:t>CiNii</a:t>
            </a:r>
            <a:r>
              <a:rPr kumimoji="1" lang="en-US" altLang="ja-JP" sz="3200" dirty="0">
                <a:latin typeface="+mn-ea"/>
              </a:rPr>
              <a:t> Articles</a:t>
            </a:r>
          </a:p>
          <a:p>
            <a:pPr algn="just">
              <a:lnSpc>
                <a:spcPct val="90000"/>
              </a:lnSpc>
              <a:spcAft>
                <a:spcPts val="600"/>
              </a:spcAft>
              <a:buClr>
                <a:schemeClr val="accent1">
                  <a:lumMod val="75000"/>
                </a:schemeClr>
              </a:buClr>
              <a:buSzPct val="85000"/>
            </a:pPr>
            <a:endParaRPr kumimoji="1"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国内の学会誌・大学研究紀要・国会図書館のデータベースなど、学術論文情報を検索できる。国内のあらゆる分野の学術論文の情報を網羅的に検索できるのが魅力。</a:t>
            </a:r>
            <a:endParaRPr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endParaRPr lang="en-US" altLang="ja-JP" sz="2400" dirty="0">
              <a:latin typeface="+mn-ea"/>
            </a:endParaRPr>
          </a:p>
          <a:p>
            <a:pPr algn="just">
              <a:lnSpc>
                <a:spcPct val="90000"/>
              </a:lnSpc>
              <a:spcAft>
                <a:spcPts val="600"/>
              </a:spcAft>
              <a:buClr>
                <a:schemeClr val="accent1">
                  <a:lumMod val="75000"/>
                </a:schemeClr>
              </a:buClr>
              <a:buSzPct val="85000"/>
            </a:pPr>
            <a:r>
              <a:rPr lang="en-US" altLang="ja-JP" sz="2400" dirty="0">
                <a:latin typeface="+mn-ea"/>
                <a:hlinkClick r:id="rId7"/>
              </a:rPr>
              <a:t>https://ci.nii.ac.jp/</a:t>
            </a:r>
            <a:endParaRPr lang="en-US" altLang="ja-JP" sz="2400" dirty="0">
              <a:latin typeface="+mn-ea"/>
            </a:endParaRP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スライド番号プレースホルダー 2">
            <a:extLst>
              <a:ext uri="{FF2B5EF4-FFF2-40B4-BE49-F238E27FC236}">
                <a16:creationId xmlns:a16="http://schemas.microsoft.com/office/drawing/2014/main" id="{F49790E5-2E34-AA42-B29E-DE35230259A7}"/>
              </a:ext>
            </a:extLst>
          </p:cNvPr>
          <p:cNvSpPr>
            <a:spLocks noGrp="1"/>
          </p:cNvSpPr>
          <p:nvPr>
            <p:ph type="sldNum" sz="quarter" idx="12"/>
          </p:nvPr>
        </p:nvSpPr>
        <p:spPr/>
        <p:txBody>
          <a:bodyPr/>
          <a:lstStyle/>
          <a:p>
            <a:fld id="{11A71338-8BA2-4C79-A6C5-5A8E30081D0C}" type="slidenum">
              <a:rPr lang="en-US" smtClean="0"/>
              <a:pPr/>
              <a:t>11</a:t>
            </a:fld>
            <a:endParaRPr lang="en-US" dirty="0"/>
          </a:p>
        </p:txBody>
      </p:sp>
    </p:spTree>
    <p:extLst>
      <p:ext uri="{BB962C8B-B14F-4D97-AF65-F5344CB8AC3E}">
        <p14:creationId xmlns:p14="http://schemas.microsoft.com/office/powerpoint/2010/main" val="2767247588"/>
      </p:ext>
    </p:extLst>
  </p:cSld>
  <p:clrMapOvr>
    <a:masterClrMapping/>
  </p:clrMapOvr>
  <mc:AlternateContent xmlns:mc="http://schemas.openxmlformats.org/markup-compatibility/2006" xmlns:p14="http://schemas.microsoft.com/office/powerpoint/2010/main">
    <mc:Choice Requires="p14">
      <p:transition spd="slow" p14:dur="2000" advTm="21063"/>
    </mc:Choice>
    <mc:Fallback xmlns="">
      <p:transition spd="slow" advTm="210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4" name="テキスト ボックス 3">
            <a:extLst>
              <a:ext uri="{FF2B5EF4-FFF2-40B4-BE49-F238E27FC236}">
                <a16:creationId xmlns:a16="http://schemas.microsoft.com/office/drawing/2014/main" id="{BCE78DDA-A068-094E-98E7-873CBDB6B6B0}"/>
              </a:ext>
            </a:extLst>
          </p:cNvPr>
          <p:cNvSpPr txBox="1"/>
          <p:nvPr/>
        </p:nvSpPr>
        <p:spPr>
          <a:xfrm>
            <a:off x="5053780" y="605642"/>
            <a:ext cx="6775951" cy="5566558"/>
          </a:xfrm>
          <a:prstGeom prst="rect">
            <a:avLst/>
          </a:prstGeom>
        </p:spPr>
        <p:txBody>
          <a:bodyPr vert="horz" lIns="91440" tIns="45720" rIns="91440" bIns="45720" rtlCol="0" anchor="ctr">
            <a:normAutofit/>
          </a:bodyPr>
          <a:lstStyle/>
          <a:p>
            <a:pPr algn="just">
              <a:lnSpc>
                <a:spcPct val="90000"/>
              </a:lnSpc>
              <a:spcAft>
                <a:spcPts val="600"/>
              </a:spcAft>
              <a:buClr>
                <a:schemeClr val="accent1">
                  <a:lumMod val="75000"/>
                </a:schemeClr>
              </a:buClr>
              <a:buSzPct val="85000"/>
            </a:pPr>
            <a:r>
              <a:rPr kumimoji="1" lang="ja-JP" altLang="en-US" sz="3200">
                <a:latin typeface="+mn-ea"/>
              </a:rPr>
              <a:t>⑩</a:t>
            </a:r>
            <a:r>
              <a:rPr kumimoji="1" lang="en-US" altLang="ja-JP" sz="3200" dirty="0" err="1">
                <a:latin typeface="+mn-ea"/>
              </a:rPr>
              <a:t>Webcat</a:t>
            </a:r>
            <a:r>
              <a:rPr kumimoji="1" lang="en-US" altLang="ja-JP" sz="3200" dirty="0">
                <a:latin typeface="+mn-ea"/>
              </a:rPr>
              <a:t> Plus</a:t>
            </a:r>
          </a:p>
          <a:p>
            <a:pPr algn="just">
              <a:lnSpc>
                <a:spcPct val="90000"/>
              </a:lnSpc>
              <a:spcAft>
                <a:spcPts val="600"/>
              </a:spcAft>
              <a:buClr>
                <a:schemeClr val="accent1">
                  <a:lumMod val="75000"/>
                </a:schemeClr>
              </a:buClr>
              <a:buSzPct val="85000"/>
            </a:pPr>
            <a:endParaRPr kumimoji="1"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国立情報学研究所のサービス。「連想検索」と「一致検索」の両方から検索でき、曖昧な記憶や断片的なキーワードをもとに関連書籍を探し出すことができる。</a:t>
            </a:r>
            <a:endParaRPr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sz="2400" dirty="0"/>
          </a:p>
          <a:p>
            <a:pPr algn="just">
              <a:lnSpc>
                <a:spcPct val="90000"/>
              </a:lnSpc>
              <a:spcAft>
                <a:spcPts val="600"/>
              </a:spcAft>
              <a:buClr>
                <a:schemeClr val="accent1">
                  <a:lumMod val="75000"/>
                </a:schemeClr>
              </a:buClr>
              <a:buSzPct val="85000"/>
            </a:pPr>
            <a:r>
              <a:rPr kumimoji="1" lang="en-US" altLang="ja-JP" sz="2400" dirty="0">
                <a:hlinkClick r:id="rId7"/>
              </a:rPr>
              <a:t>http://webcatplus.nii.ac.jp/</a:t>
            </a:r>
            <a:endParaRPr kumimoji="1" lang="en-US" altLang="ja-JP" sz="2400" dirty="0"/>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スライド番号プレースホルダー 2">
            <a:extLst>
              <a:ext uri="{FF2B5EF4-FFF2-40B4-BE49-F238E27FC236}">
                <a16:creationId xmlns:a16="http://schemas.microsoft.com/office/drawing/2014/main" id="{F49790E5-2E34-AA42-B29E-DE35230259A7}"/>
              </a:ext>
            </a:extLst>
          </p:cNvPr>
          <p:cNvSpPr>
            <a:spLocks noGrp="1"/>
          </p:cNvSpPr>
          <p:nvPr>
            <p:ph type="sldNum" sz="quarter" idx="12"/>
          </p:nvPr>
        </p:nvSpPr>
        <p:spPr/>
        <p:txBody>
          <a:bodyPr/>
          <a:lstStyle/>
          <a:p>
            <a:fld id="{11A71338-8BA2-4C79-A6C5-5A8E30081D0C}" type="slidenum">
              <a:rPr lang="en-US" smtClean="0"/>
              <a:pPr/>
              <a:t>12</a:t>
            </a:fld>
            <a:endParaRPr lang="en-US" dirty="0"/>
          </a:p>
        </p:txBody>
      </p:sp>
    </p:spTree>
    <p:extLst>
      <p:ext uri="{BB962C8B-B14F-4D97-AF65-F5344CB8AC3E}">
        <p14:creationId xmlns:p14="http://schemas.microsoft.com/office/powerpoint/2010/main" val="3367802243"/>
      </p:ext>
    </p:extLst>
  </p:cSld>
  <p:clrMapOvr>
    <a:masterClrMapping/>
  </p:clrMapOvr>
  <mc:AlternateContent xmlns:mc="http://schemas.openxmlformats.org/markup-compatibility/2006" xmlns:p14="http://schemas.microsoft.com/office/powerpoint/2010/main">
    <mc:Choice Requires="p14">
      <p:transition spd="slow" p14:dur="2000" advTm="21063"/>
    </mc:Choice>
    <mc:Fallback xmlns="">
      <p:transition spd="slow" advTm="210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テキスト ボックス 2">
            <a:extLst>
              <a:ext uri="{FF2B5EF4-FFF2-40B4-BE49-F238E27FC236}">
                <a16:creationId xmlns:a16="http://schemas.microsoft.com/office/drawing/2014/main" id="{D0DEB257-48A3-1C4E-8982-6E6627C3B2BD}"/>
              </a:ext>
            </a:extLst>
          </p:cNvPr>
          <p:cNvSpPr txBox="1"/>
          <p:nvPr/>
        </p:nvSpPr>
        <p:spPr>
          <a:xfrm>
            <a:off x="5053780" y="308758"/>
            <a:ext cx="6805145" cy="5920923"/>
          </a:xfrm>
          <a:prstGeom prst="rect">
            <a:avLst/>
          </a:prstGeom>
        </p:spPr>
        <p:txBody>
          <a:bodyPr vert="horz" lIns="91440" tIns="45720" rIns="91440" bIns="45720" rtlCol="0" anchor="ctr">
            <a:normAutofit/>
          </a:bodyPr>
          <a:lstStyle/>
          <a:p>
            <a:pPr algn="just">
              <a:lnSpc>
                <a:spcPct val="90000"/>
              </a:lnSpc>
              <a:spcAft>
                <a:spcPts val="600"/>
              </a:spcAft>
              <a:buClr>
                <a:schemeClr val="accent1">
                  <a:lumMod val="75000"/>
                </a:schemeClr>
              </a:buClr>
              <a:buSzPct val="85000"/>
            </a:pPr>
            <a:r>
              <a:rPr lang="ja-JP" altLang="en-US" sz="3200"/>
              <a:t>⑪</a:t>
            </a:r>
            <a:r>
              <a:rPr lang="ja-JP" altLang="en-US" sz="3200">
                <a:latin typeface="+mn-ea"/>
              </a:rPr>
              <a:t>日文研</a:t>
            </a:r>
            <a:r>
              <a:rPr lang="en-US" altLang="ja-JP" sz="3200" dirty="0">
                <a:latin typeface="+mn-ea"/>
              </a:rPr>
              <a:t>OPAC</a:t>
            </a:r>
          </a:p>
          <a:p>
            <a:pPr algn="just">
              <a:lnSpc>
                <a:spcPct val="90000"/>
              </a:lnSpc>
              <a:spcAft>
                <a:spcPts val="600"/>
              </a:spcAft>
              <a:buClr>
                <a:schemeClr val="accent1">
                  <a:lumMod val="75000"/>
                </a:schemeClr>
              </a:buClr>
              <a:buSzPct val="85000"/>
            </a:pPr>
            <a:endParaRPr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国際日本文化研究センターの蔵書検索。デジタル資料も公開している。その他に、日文研の出版物のデータベースや日文研が関わって構築した各種豊富なデータベースもある。</a:t>
            </a:r>
            <a:endParaRPr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endParaRPr lang="en-US" altLang="ja-JP" sz="2400" dirty="0">
              <a:latin typeface="+mn-ea"/>
            </a:endParaRPr>
          </a:p>
          <a:p>
            <a:pPr algn="just">
              <a:lnSpc>
                <a:spcPct val="90000"/>
              </a:lnSpc>
              <a:spcAft>
                <a:spcPts val="600"/>
              </a:spcAft>
              <a:buClr>
                <a:schemeClr val="accent1">
                  <a:lumMod val="75000"/>
                </a:schemeClr>
              </a:buClr>
              <a:buSzPct val="85000"/>
            </a:pPr>
            <a:r>
              <a:rPr lang="en-US" altLang="ja-JP" sz="2400" dirty="0">
                <a:latin typeface="+mn-ea"/>
                <a:hlinkClick r:id="rId7"/>
              </a:rPr>
              <a:t>https://tosho1n.nichibun.ac.jp/</a:t>
            </a:r>
            <a:endParaRPr lang="en-US" altLang="ja-JP" sz="2400" dirty="0">
              <a:latin typeface="+mn-ea"/>
            </a:endParaRPr>
          </a:p>
          <a:p>
            <a:pPr>
              <a:lnSpc>
                <a:spcPct val="90000"/>
              </a:lnSpc>
              <a:spcAft>
                <a:spcPts val="600"/>
              </a:spcAft>
              <a:buClr>
                <a:schemeClr val="accent1">
                  <a:lumMod val="75000"/>
                </a:schemeClr>
              </a:buClr>
              <a:buSzPct val="85000"/>
            </a:pPr>
            <a:endParaRPr kumimoji="1" lang="en-US" altLang="ja-JP" dirty="0"/>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B7FB0165-84D3-6143-AFB0-D9AEAAB665EC}"/>
              </a:ext>
            </a:extLst>
          </p:cNvPr>
          <p:cNvSpPr>
            <a:spLocks noGrp="1"/>
          </p:cNvSpPr>
          <p:nvPr>
            <p:ph type="sldNum" sz="quarter" idx="12"/>
          </p:nvPr>
        </p:nvSpPr>
        <p:spPr/>
        <p:txBody>
          <a:bodyPr/>
          <a:lstStyle/>
          <a:p>
            <a:fld id="{11A71338-8BA2-4C79-A6C5-5A8E30081D0C}" type="slidenum">
              <a:rPr lang="en-US" smtClean="0"/>
              <a:pPr/>
              <a:t>13</a:t>
            </a:fld>
            <a:endParaRPr lang="en-US" dirty="0"/>
          </a:p>
        </p:txBody>
      </p:sp>
    </p:spTree>
    <p:extLst>
      <p:ext uri="{BB962C8B-B14F-4D97-AF65-F5344CB8AC3E}">
        <p14:creationId xmlns:p14="http://schemas.microsoft.com/office/powerpoint/2010/main" val="3178528494"/>
      </p:ext>
    </p:extLst>
  </p:cSld>
  <p:clrMapOvr>
    <a:masterClrMapping/>
  </p:clrMapOvr>
  <mc:AlternateContent xmlns:mc="http://schemas.openxmlformats.org/markup-compatibility/2006" xmlns:p14="http://schemas.microsoft.com/office/powerpoint/2010/main">
    <mc:Choice Requires="p14">
      <p:transition spd="slow" p14:dur="2000" advTm="12206"/>
    </mc:Choice>
    <mc:Fallback xmlns="">
      <p:transition spd="slow" advTm="122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テキスト ボックス 2">
            <a:extLst>
              <a:ext uri="{FF2B5EF4-FFF2-40B4-BE49-F238E27FC236}">
                <a16:creationId xmlns:a16="http://schemas.microsoft.com/office/drawing/2014/main" id="{87CAAAE8-C1E5-334E-98C6-4CD480F42C9F}"/>
              </a:ext>
            </a:extLst>
          </p:cNvPr>
          <p:cNvSpPr txBox="1"/>
          <p:nvPr/>
        </p:nvSpPr>
        <p:spPr>
          <a:xfrm>
            <a:off x="5053780" y="320634"/>
            <a:ext cx="6805145" cy="5851566"/>
          </a:xfrm>
          <a:prstGeom prst="rect">
            <a:avLst/>
          </a:prstGeom>
        </p:spPr>
        <p:txBody>
          <a:bodyPr vert="horz" lIns="91440" tIns="45720" rIns="91440" bIns="45720" rtlCol="0" anchor="ctr">
            <a:noAutofit/>
          </a:bodyPr>
          <a:lstStyle/>
          <a:p>
            <a:pPr algn="just">
              <a:lnSpc>
                <a:spcPct val="90000"/>
              </a:lnSpc>
              <a:spcAft>
                <a:spcPts val="600"/>
              </a:spcAft>
              <a:buClr>
                <a:schemeClr val="accent1">
                  <a:lumMod val="75000"/>
                </a:schemeClr>
              </a:buClr>
              <a:buSzPct val="85000"/>
            </a:pPr>
            <a:endParaRPr kumimoji="1" lang="en-US" altLang="ja-JP" sz="2400" dirty="0"/>
          </a:p>
          <a:p>
            <a:pPr algn="just">
              <a:lnSpc>
                <a:spcPct val="90000"/>
              </a:lnSpc>
              <a:spcAft>
                <a:spcPts val="600"/>
              </a:spcAft>
              <a:buClr>
                <a:schemeClr val="accent1">
                  <a:lumMod val="75000"/>
                </a:schemeClr>
              </a:buClr>
              <a:buSzPct val="85000"/>
            </a:pPr>
            <a:r>
              <a:rPr lang="ja-JP" altLang="en-US" sz="3200"/>
              <a:t>⑫</a:t>
            </a:r>
            <a:r>
              <a:rPr kumimoji="1" lang="ja-JP" altLang="en-US" sz="3200">
                <a:latin typeface="+mj-ea"/>
                <a:ea typeface="+mj-ea"/>
              </a:rPr>
              <a:t>ざっさくプラス</a:t>
            </a:r>
            <a:endParaRPr kumimoji="1" lang="en-US" altLang="ja-JP" sz="3200" dirty="0">
              <a:latin typeface="+mj-ea"/>
              <a:ea typeface="+mj-ea"/>
            </a:endParaRPr>
          </a:p>
          <a:p>
            <a:pPr algn="just">
              <a:lnSpc>
                <a:spcPct val="90000"/>
              </a:lnSpc>
              <a:spcAft>
                <a:spcPts val="600"/>
              </a:spcAft>
              <a:buClr>
                <a:schemeClr val="accent1">
                  <a:lumMod val="75000"/>
                </a:schemeClr>
              </a:buClr>
              <a:buSzPct val="85000"/>
            </a:pPr>
            <a:endParaRPr kumimoji="1" lang="en-US" altLang="ja-JP" sz="3200" dirty="0">
              <a:latin typeface="+mj-ea"/>
              <a:ea typeface="+mj-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j-ea"/>
                <a:ea typeface="+mj-ea"/>
              </a:rPr>
              <a:t>国会図書館の雑誌記事や、</a:t>
            </a:r>
            <a:r>
              <a:rPr lang="en-US" altLang="ja-JP" sz="2400" dirty="0" err="1">
                <a:latin typeface="+mj-ea"/>
                <a:ea typeface="+mj-ea"/>
              </a:rPr>
              <a:t>CiNii</a:t>
            </a:r>
            <a:r>
              <a:rPr lang="ja-JP" altLang="en-US" sz="2400">
                <a:latin typeface="+mj-ea"/>
                <a:ea typeface="+mj-ea"/>
              </a:rPr>
              <a:t>、プランゲ文庫、雑誌</a:t>
            </a:r>
            <a:r>
              <a:rPr lang="en-US" altLang="ja-JP" sz="2400" dirty="0">
                <a:latin typeface="+mj-ea"/>
                <a:ea typeface="+mj-ea"/>
              </a:rPr>
              <a:t>『</a:t>
            </a:r>
            <a:r>
              <a:rPr lang="ja-JP" altLang="en-US" sz="2400">
                <a:latin typeface="+mj-ea"/>
                <a:ea typeface="+mj-ea"/>
              </a:rPr>
              <a:t>太陽</a:t>
            </a:r>
            <a:r>
              <a:rPr lang="en-US" altLang="ja-JP" sz="2400" dirty="0">
                <a:latin typeface="+mj-ea"/>
                <a:ea typeface="+mj-ea"/>
              </a:rPr>
              <a:t>』</a:t>
            </a:r>
            <a:r>
              <a:rPr lang="ja-JP" altLang="en-US" sz="2400">
                <a:latin typeface="+mj-ea"/>
                <a:ea typeface="+mj-ea"/>
              </a:rPr>
              <a:t>などに加えて、独自の雑誌を採録している。年度毎にヒットした資料がいくつあるのかが、棒グラフでわかりやすく表示されるため、言説の生産と時代背景の関係性を一目でわかるのが魅力。</a:t>
            </a:r>
            <a:endParaRPr lang="en-US" altLang="ja-JP" sz="2400" dirty="0">
              <a:latin typeface="+mj-ea"/>
              <a:ea typeface="+mj-ea"/>
            </a:endParaRPr>
          </a:p>
          <a:p>
            <a:pPr algn="just">
              <a:lnSpc>
                <a:spcPct val="90000"/>
              </a:lnSpc>
              <a:spcAft>
                <a:spcPts val="600"/>
              </a:spcAft>
              <a:buClr>
                <a:schemeClr val="accent1">
                  <a:lumMod val="75000"/>
                </a:schemeClr>
              </a:buClr>
              <a:buSzPct val="85000"/>
            </a:pPr>
            <a:endParaRPr lang="en-US" altLang="ja-JP" sz="2400" dirty="0">
              <a:latin typeface="+mj-ea"/>
              <a:ea typeface="+mj-ea"/>
            </a:endParaRPr>
          </a:p>
          <a:p>
            <a:pPr algn="just">
              <a:lnSpc>
                <a:spcPct val="90000"/>
              </a:lnSpc>
              <a:spcAft>
                <a:spcPts val="600"/>
              </a:spcAft>
              <a:buClr>
                <a:schemeClr val="accent1">
                  <a:lumMod val="75000"/>
                </a:schemeClr>
              </a:buClr>
              <a:buSzPct val="85000"/>
            </a:pPr>
            <a:r>
              <a:rPr lang="en-US" altLang="ja-JP" sz="2400" dirty="0">
                <a:latin typeface="+mj-ea"/>
                <a:ea typeface="+mj-ea"/>
                <a:hlinkClick r:id="rId7"/>
              </a:rPr>
              <a:t>https://</a:t>
            </a:r>
            <a:r>
              <a:rPr lang="en-US" altLang="ja-JP" sz="2400" dirty="0" err="1">
                <a:latin typeface="+mj-ea"/>
                <a:ea typeface="+mj-ea"/>
                <a:hlinkClick r:id="rId7"/>
              </a:rPr>
              <a:t>zassaku-plus.com</a:t>
            </a:r>
            <a:r>
              <a:rPr lang="en-US" altLang="ja-JP" sz="2400" dirty="0">
                <a:latin typeface="+mj-ea"/>
                <a:ea typeface="+mj-ea"/>
                <a:hlinkClick r:id="rId7"/>
              </a:rPr>
              <a:t>/service/login?return_url=https%3A%2F%2Fzassaku-plus.com%2F</a:t>
            </a:r>
            <a:endParaRPr lang="en-US" altLang="ja-JP" sz="2400" dirty="0">
              <a:latin typeface="+mj-ea"/>
              <a:ea typeface="+mj-ea"/>
            </a:endParaRP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F6622C0F-40D9-E24C-9CB7-2B2BFCF32E89}"/>
              </a:ext>
            </a:extLst>
          </p:cNvPr>
          <p:cNvSpPr>
            <a:spLocks noGrp="1"/>
          </p:cNvSpPr>
          <p:nvPr>
            <p:ph type="sldNum" sz="quarter" idx="12"/>
          </p:nvPr>
        </p:nvSpPr>
        <p:spPr/>
        <p:txBody>
          <a:bodyPr/>
          <a:lstStyle/>
          <a:p>
            <a:fld id="{11A71338-8BA2-4C79-A6C5-5A8E30081D0C}" type="slidenum">
              <a:rPr lang="en-US" smtClean="0"/>
              <a:pPr/>
              <a:t>14</a:t>
            </a:fld>
            <a:endParaRPr lang="en-US" dirty="0"/>
          </a:p>
        </p:txBody>
      </p:sp>
    </p:spTree>
    <p:extLst>
      <p:ext uri="{BB962C8B-B14F-4D97-AF65-F5344CB8AC3E}">
        <p14:creationId xmlns:p14="http://schemas.microsoft.com/office/powerpoint/2010/main" val="4079195969"/>
      </p:ext>
    </p:extLst>
  </p:cSld>
  <p:clrMapOvr>
    <a:masterClrMapping/>
  </p:clrMapOvr>
  <mc:AlternateContent xmlns:mc="http://schemas.openxmlformats.org/markup-compatibility/2006" xmlns:p14="http://schemas.microsoft.com/office/powerpoint/2010/main">
    <mc:Choice Requires="p14">
      <p:transition spd="slow" p14:dur="2000" advTm="17432"/>
    </mc:Choice>
    <mc:Fallback xmlns="">
      <p:transition spd="slow" advTm="1743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テキスト ボックス 2">
            <a:extLst>
              <a:ext uri="{FF2B5EF4-FFF2-40B4-BE49-F238E27FC236}">
                <a16:creationId xmlns:a16="http://schemas.microsoft.com/office/drawing/2014/main" id="{87CAAAE8-C1E5-334E-98C6-4CD480F42C9F}"/>
              </a:ext>
            </a:extLst>
          </p:cNvPr>
          <p:cNvSpPr txBox="1"/>
          <p:nvPr/>
        </p:nvSpPr>
        <p:spPr>
          <a:xfrm>
            <a:off x="4825179" y="0"/>
            <a:ext cx="7363477" cy="5851566"/>
          </a:xfrm>
          <a:prstGeom prst="rect">
            <a:avLst/>
          </a:prstGeom>
        </p:spPr>
        <p:txBody>
          <a:bodyPr vert="horz" lIns="91440" tIns="45720" rIns="91440" bIns="45720" rtlCol="0" anchor="ctr">
            <a:noAutofit/>
          </a:bodyPr>
          <a:lstStyle/>
          <a:p>
            <a:pPr algn="just">
              <a:lnSpc>
                <a:spcPct val="90000"/>
              </a:lnSpc>
              <a:spcAft>
                <a:spcPts val="600"/>
              </a:spcAft>
              <a:buClr>
                <a:schemeClr val="accent1">
                  <a:lumMod val="75000"/>
                </a:schemeClr>
              </a:buClr>
              <a:buSzPct val="85000"/>
            </a:pPr>
            <a:endParaRPr kumimoji="1" lang="en-US" altLang="ja-JP" sz="2400" dirty="0"/>
          </a:p>
          <a:p>
            <a:pPr algn="just">
              <a:lnSpc>
                <a:spcPct val="90000"/>
              </a:lnSpc>
              <a:spcAft>
                <a:spcPts val="600"/>
              </a:spcAft>
              <a:buClr>
                <a:schemeClr val="accent1">
                  <a:lumMod val="75000"/>
                </a:schemeClr>
              </a:buClr>
              <a:buSzPct val="85000"/>
            </a:pPr>
            <a:r>
              <a:rPr lang="ja-JP" altLang="en-US" sz="3200"/>
              <a:t>⑬</a:t>
            </a:r>
            <a:r>
              <a:rPr kumimoji="1" lang="en-US" altLang="ja-JP" sz="3200" dirty="0">
                <a:latin typeface="+mj-ea"/>
                <a:ea typeface="+mj-ea"/>
              </a:rPr>
              <a:t>20</a:t>
            </a:r>
            <a:r>
              <a:rPr kumimoji="1" lang="ja-JP" altLang="en-US" sz="3200">
                <a:latin typeface="+mj-ea"/>
                <a:ea typeface="+mj-ea"/>
              </a:rPr>
              <a:t>世紀メディア情報データベース</a:t>
            </a:r>
            <a:endParaRPr kumimoji="1" lang="en-US" altLang="ja-JP" sz="3200" dirty="0">
              <a:latin typeface="+mj-ea"/>
              <a:ea typeface="+mj-ea"/>
            </a:endParaRPr>
          </a:p>
          <a:p>
            <a:pPr algn="just">
              <a:lnSpc>
                <a:spcPct val="90000"/>
              </a:lnSpc>
              <a:spcAft>
                <a:spcPts val="600"/>
              </a:spcAft>
              <a:buClr>
                <a:schemeClr val="accent1">
                  <a:lumMod val="75000"/>
                </a:schemeClr>
              </a:buClr>
              <a:buSzPct val="85000"/>
            </a:pPr>
            <a:endParaRPr kumimoji="1" lang="en-US" altLang="ja-JP" sz="3200" dirty="0">
              <a:latin typeface="+mj-ea"/>
              <a:ea typeface="+mj-ea"/>
            </a:endParaRPr>
          </a:p>
          <a:p>
            <a:pPr indent="-182880" algn="just">
              <a:lnSpc>
                <a:spcPct val="90000"/>
              </a:lnSpc>
              <a:spcAft>
                <a:spcPts val="600"/>
              </a:spcAft>
              <a:buClr>
                <a:schemeClr val="accent1">
                  <a:lumMod val="75000"/>
                </a:schemeClr>
              </a:buClr>
              <a:buSzPct val="85000"/>
              <a:buFont typeface="Wingdings" pitchFamily="2" charset="2"/>
              <a:buChar char="§"/>
            </a:pPr>
            <a:r>
              <a:rPr lang="en-US" altLang="ja-JP" sz="2400" dirty="0">
                <a:latin typeface="+mj-ea"/>
                <a:ea typeface="+mj-ea"/>
              </a:rPr>
              <a:t>1945</a:t>
            </a:r>
            <a:r>
              <a:rPr lang="ja-JP" altLang="en-US" sz="2400">
                <a:latin typeface="+mj-ea"/>
                <a:ea typeface="+mj-ea"/>
              </a:rPr>
              <a:t>年から</a:t>
            </a:r>
            <a:r>
              <a:rPr lang="en-US" altLang="ja-JP" sz="2400" dirty="0">
                <a:latin typeface="+mj-ea"/>
                <a:ea typeface="+mj-ea"/>
              </a:rPr>
              <a:t>1949</a:t>
            </a:r>
            <a:r>
              <a:rPr lang="ja-JP" altLang="en-US" sz="2400">
                <a:latin typeface="+mj-ea"/>
                <a:ea typeface="+mj-ea"/>
              </a:rPr>
              <a:t>年にかけて</a:t>
            </a:r>
            <a:r>
              <a:rPr lang="en-US" altLang="ja-JP" sz="2400" dirty="0">
                <a:latin typeface="+mj-ea"/>
                <a:ea typeface="+mj-ea"/>
              </a:rPr>
              <a:t>GHQ</a:t>
            </a:r>
            <a:r>
              <a:rPr lang="ja-JP" altLang="en-US" sz="2400">
                <a:latin typeface="+mj-ea"/>
                <a:ea typeface="+mj-ea"/>
              </a:rPr>
              <a:t>によるメディア検閲の目的で収集された出版物・コレクションの総体を「プランゲ文庫」と呼ぶ。</a:t>
            </a:r>
            <a:r>
              <a:rPr kumimoji="1" lang="en-US" altLang="ja-JP" sz="2400" dirty="0">
                <a:latin typeface="+mj-ea"/>
              </a:rPr>
              <a:t> 20</a:t>
            </a:r>
            <a:r>
              <a:rPr kumimoji="1" lang="ja-JP" altLang="en-US" sz="2400">
                <a:latin typeface="+mj-ea"/>
              </a:rPr>
              <a:t>世紀メディア情報データベースは、</a:t>
            </a:r>
            <a:r>
              <a:rPr lang="ja-JP" altLang="en-US" sz="2400">
                <a:latin typeface="+mj-ea"/>
                <a:ea typeface="+mj-ea"/>
              </a:rPr>
              <a:t>その検閲情報の詳細にアクセス可能。なお、マイクロ版のプランゲ文庫は、国会図書館の憲政資料室で一般公開されている。</a:t>
            </a:r>
            <a:endParaRPr lang="en-US" altLang="ja-JP" sz="2400" dirty="0">
              <a:latin typeface="+mj-ea"/>
              <a:ea typeface="+mj-ea"/>
            </a:endParaRPr>
          </a:p>
          <a:p>
            <a:pPr algn="just">
              <a:lnSpc>
                <a:spcPct val="90000"/>
              </a:lnSpc>
              <a:spcAft>
                <a:spcPts val="600"/>
              </a:spcAft>
              <a:buClr>
                <a:schemeClr val="accent1">
                  <a:lumMod val="75000"/>
                </a:schemeClr>
              </a:buClr>
              <a:buSzPct val="85000"/>
            </a:pPr>
            <a:endParaRPr lang="en-US" altLang="ja-JP" sz="2400" dirty="0">
              <a:latin typeface="+mj-ea"/>
              <a:ea typeface="+mj-ea"/>
            </a:endParaRPr>
          </a:p>
          <a:p>
            <a:pPr algn="just">
              <a:lnSpc>
                <a:spcPct val="90000"/>
              </a:lnSpc>
              <a:spcAft>
                <a:spcPts val="600"/>
              </a:spcAft>
              <a:buClr>
                <a:schemeClr val="accent1">
                  <a:lumMod val="75000"/>
                </a:schemeClr>
              </a:buClr>
              <a:buSzPct val="85000"/>
            </a:pPr>
            <a:r>
              <a:rPr lang="en-US" altLang="ja-JP" sz="2400" dirty="0">
                <a:latin typeface="+mj-ea"/>
                <a:ea typeface="+mj-ea"/>
                <a:hlinkClick r:id="rId7"/>
              </a:rPr>
              <a:t>http://20thdb.jp/outline</a:t>
            </a:r>
            <a:endParaRPr lang="en-US" altLang="ja-JP" sz="2400" dirty="0">
              <a:latin typeface="+mj-ea"/>
              <a:ea typeface="+mj-ea"/>
            </a:endParaRP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F6622C0F-40D9-E24C-9CB7-2B2BFCF32E89}"/>
              </a:ext>
            </a:extLst>
          </p:cNvPr>
          <p:cNvSpPr>
            <a:spLocks noGrp="1"/>
          </p:cNvSpPr>
          <p:nvPr>
            <p:ph type="sldNum" sz="quarter" idx="12"/>
          </p:nvPr>
        </p:nvSpPr>
        <p:spPr/>
        <p:txBody>
          <a:bodyPr/>
          <a:lstStyle/>
          <a:p>
            <a:fld id="{11A71338-8BA2-4C79-A6C5-5A8E30081D0C}" type="slidenum">
              <a:rPr lang="en-US" smtClean="0"/>
              <a:pPr/>
              <a:t>15</a:t>
            </a:fld>
            <a:endParaRPr lang="en-US" dirty="0"/>
          </a:p>
        </p:txBody>
      </p:sp>
    </p:spTree>
    <p:extLst>
      <p:ext uri="{BB962C8B-B14F-4D97-AF65-F5344CB8AC3E}">
        <p14:creationId xmlns:p14="http://schemas.microsoft.com/office/powerpoint/2010/main" val="3390149339"/>
      </p:ext>
    </p:extLst>
  </p:cSld>
  <p:clrMapOvr>
    <a:masterClrMapping/>
  </p:clrMapOvr>
  <mc:AlternateContent xmlns:mc="http://schemas.openxmlformats.org/markup-compatibility/2006" xmlns:p14="http://schemas.microsoft.com/office/powerpoint/2010/main">
    <mc:Choice Requires="p14">
      <p:transition spd="slow" p14:dur="2000" advTm="17432"/>
    </mc:Choice>
    <mc:Fallback xmlns="">
      <p:transition spd="slow" advTm="1743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テキスト ボックス 1">
            <a:extLst>
              <a:ext uri="{FF2B5EF4-FFF2-40B4-BE49-F238E27FC236}">
                <a16:creationId xmlns:a16="http://schemas.microsoft.com/office/drawing/2014/main" id="{476F7576-C609-8B43-AD7B-56B2DA807F4F}"/>
              </a:ext>
            </a:extLst>
          </p:cNvPr>
          <p:cNvSpPr txBox="1"/>
          <p:nvPr/>
        </p:nvSpPr>
        <p:spPr>
          <a:xfrm>
            <a:off x="4928462" y="171119"/>
            <a:ext cx="6930464" cy="6264850"/>
          </a:xfrm>
          <a:prstGeom prst="rect">
            <a:avLst/>
          </a:prstGeom>
        </p:spPr>
        <p:txBody>
          <a:bodyPr vert="horz" lIns="91440" tIns="45720" rIns="91440" bIns="45720" rtlCol="0" anchor="ctr">
            <a:noAutofit/>
          </a:bodyPr>
          <a:lstStyle/>
          <a:p>
            <a:pPr>
              <a:lnSpc>
                <a:spcPct val="90000"/>
              </a:lnSpc>
              <a:spcAft>
                <a:spcPts val="600"/>
              </a:spcAft>
              <a:buClr>
                <a:schemeClr val="accent1">
                  <a:lumMod val="75000"/>
                </a:schemeClr>
              </a:buClr>
              <a:buSzPct val="85000"/>
            </a:pPr>
            <a:endParaRPr kumimoji="1" lang="en-US" altLang="ja-JP" sz="2400" dirty="0"/>
          </a:p>
          <a:p>
            <a:pPr>
              <a:lnSpc>
                <a:spcPct val="90000"/>
              </a:lnSpc>
              <a:spcAft>
                <a:spcPts val="600"/>
              </a:spcAft>
              <a:buClr>
                <a:schemeClr val="accent1">
                  <a:lumMod val="75000"/>
                </a:schemeClr>
              </a:buClr>
              <a:buSzPct val="85000"/>
            </a:pPr>
            <a:r>
              <a:rPr lang="ja-JP" altLang="en-US" sz="3200">
                <a:latin typeface="+mn-ea"/>
              </a:rPr>
              <a:t>その他・新聞記事検索について</a:t>
            </a:r>
            <a:endParaRPr lang="en-US" altLang="ja-JP" sz="3200" dirty="0">
              <a:latin typeface="+mn-ea"/>
            </a:endParaRPr>
          </a:p>
          <a:p>
            <a:pPr>
              <a:lnSpc>
                <a:spcPct val="90000"/>
              </a:lnSpc>
              <a:spcAft>
                <a:spcPts val="600"/>
              </a:spcAft>
              <a:buClr>
                <a:schemeClr val="accent1">
                  <a:lumMod val="75000"/>
                </a:schemeClr>
              </a:buClr>
              <a:buSzPct val="85000"/>
            </a:pPr>
            <a:endParaRPr kumimoji="1" lang="en-US" altLang="ja-JP" sz="3200" dirty="0">
              <a:latin typeface="+mn-ea"/>
            </a:endParaRPr>
          </a:p>
          <a:p>
            <a:pPr indent="-182880">
              <a:lnSpc>
                <a:spcPct val="90000"/>
              </a:lnSpc>
              <a:spcAft>
                <a:spcPts val="600"/>
              </a:spcAft>
              <a:buClr>
                <a:schemeClr val="accent1">
                  <a:lumMod val="75000"/>
                </a:schemeClr>
              </a:buClr>
              <a:buSzPct val="85000"/>
              <a:buFont typeface="Wingdings" pitchFamily="2" charset="2"/>
              <a:buChar char="§"/>
            </a:pPr>
            <a:r>
              <a:rPr lang="ja-JP" altLang="en-US" sz="2400">
                <a:latin typeface="+mn-ea"/>
              </a:rPr>
              <a:t>大学図書館や大きな公立図書館では、朝日新聞や読売新聞、毎日新聞、中日新聞、東京新聞、日経新聞などの過去の主要記事が検索できるデータベースが利用できる。なお、国会図書館のリサーチナビ「全国紙等の記事索引・検索サービス」というものがあり、そこには全国紙、地方紙、業界紙、広告、海外邦字新聞などの調べ方が記載されている。</a:t>
            </a:r>
            <a:endParaRPr lang="en-US" altLang="ja-JP" sz="2400" dirty="0">
              <a:latin typeface="+mn-ea"/>
            </a:endParaRPr>
          </a:p>
          <a:p>
            <a:pPr>
              <a:lnSpc>
                <a:spcPct val="90000"/>
              </a:lnSpc>
              <a:spcAft>
                <a:spcPts val="600"/>
              </a:spcAft>
              <a:buClr>
                <a:schemeClr val="accent1">
                  <a:lumMod val="75000"/>
                </a:schemeClr>
              </a:buClr>
              <a:buSzPct val="85000"/>
            </a:pPr>
            <a:endParaRPr kumimoji="1" lang="en-US" altLang="ja-JP" dirty="0">
              <a:latin typeface="+mn-ea"/>
            </a:endParaRPr>
          </a:p>
          <a:p>
            <a:pPr>
              <a:lnSpc>
                <a:spcPct val="90000"/>
              </a:lnSpc>
              <a:spcAft>
                <a:spcPts val="600"/>
              </a:spcAft>
              <a:buClr>
                <a:schemeClr val="accent1">
                  <a:lumMod val="75000"/>
                </a:schemeClr>
              </a:buClr>
              <a:buSzPct val="85000"/>
            </a:pPr>
            <a:r>
              <a:rPr kumimoji="1" lang="ja-JP" altLang="en-US">
                <a:latin typeface="+mn-ea"/>
              </a:rPr>
              <a:t>○</a:t>
            </a:r>
            <a:r>
              <a:rPr lang="ja-JP" altLang="en-US">
                <a:latin typeface="+mn-ea"/>
              </a:rPr>
              <a:t> 「全国紙等の記事索引・検索サービス」</a:t>
            </a:r>
            <a:endParaRPr kumimoji="1" lang="en-US" altLang="ja-JP" dirty="0">
              <a:latin typeface="+mn-ea"/>
            </a:endParaRPr>
          </a:p>
          <a:p>
            <a:pPr>
              <a:lnSpc>
                <a:spcPct val="90000"/>
              </a:lnSpc>
              <a:spcAft>
                <a:spcPts val="600"/>
              </a:spcAft>
              <a:buClr>
                <a:schemeClr val="accent1">
                  <a:lumMod val="75000"/>
                </a:schemeClr>
              </a:buClr>
              <a:buSzPct val="85000"/>
            </a:pPr>
            <a:r>
              <a:rPr kumimoji="1" lang="en-US" altLang="ja-JP" dirty="0">
                <a:latin typeface="+mn-ea"/>
                <a:hlinkClick r:id="rId7"/>
              </a:rPr>
              <a:t>https://rnavi.ndl.go.jp/research_guide/entry/theme-honbun-700003.php</a:t>
            </a:r>
            <a:r>
              <a:rPr kumimoji="1" lang="en-US" altLang="ja-JP" dirty="0">
                <a:latin typeface="+mn-ea"/>
                <a:hlinkClick r:id="rId8"/>
              </a:rPr>
              <a:t>/</a:t>
            </a:r>
            <a:endParaRPr kumimoji="1" lang="en-US" altLang="ja-JP" dirty="0">
              <a:latin typeface="+mn-ea"/>
            </a:endParaRPr>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90200649-412A-BA42-AE7B-A5397BAA603B}"/>
              </a:ext>
            </a:extLst>
          </p:cNvPr>
          <p:cNvSpPr>
            <a:spLocks noGrp="1"/>
          </p:cNvSpPr>
          <p:nvPr>
            <p:ph type="sldNum" sz="quarter" idx="12"/>
          </p:nvPr>
        </p:nvSpPr>
        <p:spPr/>
        <p:txBody>
          <a:bodyPr/>
          <a:lstStyle/>
          <a:p>
            <a:fld id="{11A71338-8BA2-4C79-A6C5-5A8E30081D0C}" type="slidenum">
              <a:rPr lang="en-US" smtClean="0"/>
              <a:pPr/>
              <a:t>16</a:t>
            </a:fld>
            <a:endParaRPr lang="en-US" dirty="0"/>
          </a:p>
        </p:txBody>
      </p:sp>
    </p:spTree>
    <p:extLst>
      <p:ext uri="{BB962C8B-B14F-4D97-AF65-F5344CB8AC3E}">
        <p14:creationId xmlns:p14="http://schemas.microsoft.com/office/powerpoint/2010/main" val="4054612071"/>
      </p:ext>
    </p:extLst>
  </p:cSld>
  <p:clrMapOvr>
    <a:masterClrMapping/>
  </p:clrMapOvr>
  <mc:AlternateContent xmlns:mc="http://schemas.openxmlformats.org/markup-compatibility/2006" xmlns:p14="http://schemas.microsoft.com/office/powerpoint/2010/main">
    <mc:Choice Requires="p14">
      <p:transition spd="slow" p14:dur="2000" advTm="31962"/>
    </mc:Choice>
    <mc:Fallback xmlns="">
      <p:transition spd="slow" advTm="3196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コンテンツ プレースホルダー 2">
            <a:extLst>
              <a:ext uri="{FF2B5EF4-FFF2-40B4-BE49-F238E27FC236}">
                <a16:creationId xmlns:a16="http://schemas.microsoft.com/office/drawing/2014/main" id="{6BC7C417-4ABA-3949-8BA8-78B79E78FBC2}"/>
              </a:ext>
            </a:extLst>
          </p:cNvPr>
          <p:cNvSpPr>
            <a:spLocks noGrp="1"/>
          </p:cNvSpPr>
          <p:nvPr>
            <p:ph idx="1"/>
          </p:nvPr>
        </p:nvSpPr>
        <p:spPr>
          <a:xfrm>
            <a:off x="5053780" y="599768"/>
            <a:ext cx="6074467" cy="5572432"/>
          </a:xfrm>
        </p:spPr>
        <p:txBody>
          <a:bodyPr anchor="ctr">
            <a:normAutofit/>
          </a:bodyPr>
          <a:lstStyle/>
          <a:p>
            <a:pPr marL="0" indent="0">
              <a:buNone/>
            </a:pPr>
            <a:r>
              <a:rPr kumimoji="1" lang="ja-JP" altLang="en-US"/>
              <a:t>　</a:t>
            </a:r>
          </a:p>
        </p:txBody>
      </p:sp>
      <p:sp>
        <p:nvSpPr>
          <p:cNvPr id="13" name="Oval 1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0B0F1B48-9751-E046-9E61-CDABB8309D42}"/>
              </a:ext>
            </a:extLst>
          </p:cNvPr>
          <p:cNvSpPr>
            <a:spLocks noGrp="1"/>
          </p:cNvSpPr>
          <p:nvPr>
            <p:ph type="sldNum" sz="quarter" idx="12"/>
          </p:nvPr>
        </p:nvSpPr>
        <p:spPr>
          <a:xfrm>
            <a:off x="11311128" y="6272784"/>
            <a:ext cx="640080" cy="365125"/>
          </a:xfrm>
        </p:spPr>
        <p:txBody>
          <a:bodyPr>
            <a:normAutofit/>
          </a:bodyPr>
          <a:lstStyle/>
          <a:p>
            <a:pPr>
              <a:spcAft>
                <a:spcPts val="600"/>
              </a:spcAft>
            </a:pPr>
            <a:fld id="{11A71338-8BA2-4C79-A6C5-5A8E30081D0C}" type="slidenum">
              <a:rPr lang="en-US" smtClean="0"/>
              <a:pPr>
                <a:spcAft>
                  <a:spcPts val="600"/>
                </a:spcAft>
              </a:pPr>
              <a:t>17</a:t>
            </a:fld>
            <a:endParaRPr lang="en-US"/>
          </a:p>
        </p:txBody>
      </p:sp>
      <p:sp>
        <p:nvSpPr>
          <p:cNvPr id="5" name="テキスト ボックス 4">
            <a:extLst>
              <a:ext uri="{FF2B5EF4-FFF2-40B4-BE49-F238E27FC236}">
                <a16:creationId xmlns:a16="http://schemas.microsoft.com/office/drawing/2014/main" id="{F55E541D-AE85-6D46-9793-937FEC3E1426}"/>
              </a:ext>
            </a:extLst>
          </p:cNvPr>
          <p:cNvSpPr txBox="1"/>
          <p:nvPr/>
        </p:nvSpPr>
        <p:spPr>
          <a:xfrm>
            <a:off x="4816929" y="220091"/>
            <a:ext cx="7134279" cy="8500789"/>
          </a:xfrm>
          <a:prstGeom prst="rect">
            <a:avLst/>
          </a:prstGeom>
          <a:noFill/>
        </p:spPr>
        <p:txBody>
          <a:bodyPr wrap="square" rtlCol="0">
            <a:spAutoFit/>
          </a:bodyPr>
          <a:lstStyle/>
          <a:p>
            <a:r>
              <a:rPr kumimoji="1" lang="ja-JP" altLang="en-US" sz="3600"/>
              <a:t>まとめ</a:t>
            </a:r>
            <a:endParaRPr kumimoji="1" lang="en-US" altLang="ja-JP" sz="3600" dirty="0"/>
          </a:p>
          <a:p>
            <a:endParaRPr kumimoji="1" lang="en-US" altLang="ja-JP" sz="2800" dirty="0">
              <a:solidFill>
                <a:schemeClr val="accent2"/>
              </a:solidFill>
              <a:latin typeface="+mn-ea"/>
            </a:endParaRPr>
          </a:p>
          <a:p>
            <a:pPr algn="just"/>
            <a:r>
              <a:rPr lang="ja-JP" altLang="en-US" sz="2400">
                <a:solidFill>
                  <a:schemeClr val="accent2"/>
                </a:solidFill>
                <a:latin typeface="+mn-ea"/>
              </a:rPr>
              <a:t>・</a:t>
            </a:r>
            <a:r>
              <a:rPr lang="en-US" altLang="ja-JP" sz="2400" dirty="0">
                <a:latin typeface="+mn-ea"/>
              </a:rPr>
              <a:t>①</a:t>
            </a:r>
            <a:r>
              <a:rPr kumimoji="1" lang="ja-JP" altLang="en-US" sz="2400"/>
              <a:t>国立国会図書館サーチと</a:t>
            </a:r>
            <a:r>
              <a:rPr kumimoji="1" lang="en-US" altLang="ja-JP" sz="2400" dirty="0">
                <a:latin typeface="+mn-ea"/>
              </a:rPr>
              <a:t>②</a:t>
            </a:r>
            <a:r>
              <a:rPr kumimoji="1" lang="ja-JP" altLang="en-US" sz="2400">
                <a:latin typeface="+mn-ea"/>
              </a:rPr>
              <a:t>国文学研究資料館（</a:t>
            </a:r>
            <a:r>
              <a:rPr lang="ja-JP" altLang="en-US" sz="2400">
                <a:latin typeface="+mn-ea"/>
              </a:rPr>
              <a:t>国文学論文目録データベース）は、必ず押さえておくこと！</a:t>
            </a:r>
            <a:endParaRPr lang="en-US" altLang="ja-JP" sz="2400" dirty="0">
              <a:latin typeface="+mn-ea"/>
            </a:endParaRPr>
          </a:p>
          <a:p>
            <a:endParaRPr lang="en-US" altLang="ja-JP" sz="2400" dirty="0">
              <a:solidFill>
                <a:schemeClr val="accent2"/>
              </a:solidFill>
              <a:latin typeface="+mn-ea"/>
            </a:endParaRPr>
          </a:p>
          <a:p>
            <a:pPr algn="just"/>
            <a:r>
              <a:rPr lang="ja-JP" altLang="en-US" sz="2400">
                <a:solidFill>
                  <a:schemeClr val="accent2"/>
                </a:solidFill>
                <a:latin typeface="+mn-ea"/>
              </a:rPr>
              <a:t>・</a:t>
            </a:r>
            <a:r>
              <a:rPr kumimoji="1" lang="ja-JP" altLang="en-US" sz="2400">
                <a:latin typeface="+mj-ea"/>
              </a:rPr>
              <a:t>立教のリサーチツールには、</a:t>
            </a:r>
            <a:r>
              <a:rPr lang="ja-JP" altLang="en-US" sz="2400">
                <a:solidFill>
                  <a:schemeClr val="accent2"/>
                </a:solidFill>
                <a:latin typeface="+mn-ea"/>
              </a:rPr>
              <a:t> </a:t>
            </a:r>
            <a:r>
              <a:rPr kumimoji="1" lang="en-US" altLang="ja-JP" sz="2400" dirty="0">
                <a:latin typeface="+mn-ea"/>
              </a:rPr>
              <a:t>①</a:t>
            </a:r>
            <a:r>
              <a:rPr kumimoji="1" lang="ja-JP" altLang="en-US" sz="2400">
                <a:latin typeface="+mn-ea"/>
              </a:rPr>
              <a:t>国会図書館サーチ、⑥</a:t>
            </a:r>
            <a:r>
              <a:rPr kumimoji="1" lang="en-US" altLang="ja-JP" sz="2400" dirty="0">
                <a:latin typeface="+mn-ea"/>
              </a:rPr>
              <a:t>J-Stage</a:t>
            </a:r>
            <a:r>
              <a:rPr kumimoji="1" lang="ja-JP" altLang="en-US" sz="2400">
                <a:latin typeface="+mn-ea"/>
              </a:rPr>
              <a:t>、</a:t>
            </a:r>
            <a:r>
              <a:rPr kumimoji="1" lang="ja-JP" altLang="en-US" sz="2400">
                <a:latin typeface="+mj-ea"/>
              </a:rPr>
              <a:t>⑦</a:t>
            </a:r>
            <a:r>
              <a:rPr kumimoji="1" lang="ja-JP" altLang="en-US" sz="2400">
                <a:latin typeface="+mn-ea"/>
              </a:rPr>
              <a:t>大宅壮一文庫雑誌記事索引、⑧</a:t>
            </a:r>
            <a:r>
              <a:rPr kumimoji="1" lang="en-US" altLang="ja-JP" sz="2400" dirty="0" err="1">
                <a:latin typeface="+mn-ea"/>
              </a:rPr>
              <a:t>CiNii</a:t>
            </a:r>
            <a:r>
              <a:rPr kumimoji="1" lang="en-US" altLang="ja-JP" sz="2400" dirty="0">
                <a:latin typeface="+mn-ea"/>
              </a:rPr>
              <a:t> Books</a:t>
            </a:r>
            <a:r>
              <a:rPr lang="ja-JP" altLang="en-US" sz="2400">
                <a:latin typeface="+mn-ea"/>
              </a:rPr>
              <a:t>、</a:t>
            </a:r>
            <a:r>
              <a:rPr kumimoji="1" lang="en-US" altLang="ja-JP" sz="2400" dirty="0">
                <a:latin typeface="+mn-ea"/>
              </a:rPr>
              <a:t>⑨</a:t>
            </a:r>
            <a:r>
              <a:rPr kumimoji="1" lang="en-US" altLang="ja-JP" sz="2400" dirty="0" err="1">
                <a:latin typeface="+mn-ea"/>
              </a:rPr>
              <a:t>CiNii</a:t>
            </a:r>
            <a:r>
              <a:rPr kumimoji="1" lang="en-US" altLang="ja-JP" sz="2400" dirty="0">
                <a:latin typeface="+mn-ea"/>
              </a:rPr>
              <a:t> Articles</a:t>
            </a:r>
            <a:r>
              <a:rPr kumimoji="1" lang="ja-JP" altLang="en-US" sz="2400">
                <a:latin typeface="+mn-ea"/>
              </a:rPr>
              <a:t>、⑩</a:t>
            </a:r>
            <a:r>
              <a:rPr kumimoji="1" lang="en-US" altLang="ja-JP" sz="2400" dirty="0" err="1">
                <a:latin typeface="+mn-ea"/>
              </a:rPr>
              <a:t>Webcat</a:t>
            </a:r>
            <a:r>
              <a:rPr kumimoji="1" lang="en-US" altLang="ja-JP" sz="2400" dirty="0">
                <a:latin typeface="+mn-ea"/>
              </a:rPr>
              <a:t> Plus</a:t>
            </a:r>
            <a:r>
              <a:rPr kumimoji="1" lang="ja-JP" altLang="en-US" sz="2400">
                <a:latin typeface="+mn-ea"/>
              </a:rPr>
              <a:t> 、</a:t>
            </a:r>
            <a:r>
              <a:rPr lang="ja-JP" altLang="en-US" sz="2400"/>
              <a:t>⑪</a:t>
            </a:r>
            <a:r>
              <a:rPr lang="ja-JP" altLang="en-US" sz="2400">
                <a:latin typeface="+mn-ea"/>
              </a:rPr>
              <a:t>日文研</a:t>
            </a:r>
            <a:r>
              <a:rPr lang="en-US" altLang="ja-JP" sz="2400" dirty="0">
                <a:latin typeface="+mn-ea"/>
              </a:rPr>
              <a:t>OPAC</a:t>
            </a:r>
            <a:r>
              <a:rPr lang="ja-JP" altLang="en-US" sz="2400">
                <a:latin typeface="+mn-ea"/>
              </a:rPr>
              <a:t>、</a:t>
            </a:r>
            <a:r>
              <a:rPr lang="ja-JP" altLang="en-US" sz="2400"/>
              <a:t> ⑫</a:t>
            </a:r>
            <a:r>
              <a:rPr kumimoji="1" lang="ja-JP" altLang="en-US" sz="2400">
                <a:latin typeface="+mj-ea"/>
              </a:rPr>
              <a:t>ざっさくプラス、</a:t>
            </a:r>
            <a:r>
              <a:rPr lang="ja-JP" altLang="en-US" sz="2400"/>
              <a:t>⑬</a:t>
            </a:r>
            <a:r>
              <a:rPr kumimoji="1" lang="en-US" altLang="ja-JP" sz="2400" dirty="0">
                <a:latin typeface="+mj-ea"/>
              </a:rPr>
              <a:t>20</a:t>
            </a:r>
            <a:r>
              <a:rPr kumimoji="1" lang="ja-JP" altLang="en-US" sz="2400">
                <a:latin typeface="+mj-ea"/>
              </a:rPr>
              <a:t>世紀メディア情報データベース</a:t>
            </a:r>
            <a:r>
              <a:rPr kumimoji="1" lang="ja-JP" altLang="en-US" sz="2400">
                <a:latin typeface="+mn-ea"/>
              </a:rPr>
              <a:t>がある！</a:t>
            </a:r>
            <a:endParaRPr kumimoji="1"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dirty="0">
              <a:latin typeface="+mn-ea"/>
            </a:endParaRPr>
          </a:p>
          <a:p>
            <a:pPr>
              <a:lnSpc>
                <a:spcPct val="90000"/>
              </a:lnSpc>
              <a:spcAft>
                <a:spcPts val="600"/>
              </a:spcAft>
              <a:buClr>
                <a:schemeClr val="accent1">
                  <a:lumMod val="75000"/>
                </a:schemeClr>
              </a:buClr>
              <a:buSzPct val="85000"/>
            </a:pPr>
            <a:r>
              <a:rPr kumimoji="1" lang="ja-JP" altLang="en-US">
                <a:latin typeface="+mn-ea"/>
              </a:rPr>
              <a:t>○立教大学図書館のリサーチツール</a:t>
            </a:r>
            <a:endParaRPr kumimoji="1" lang="en-US" altLang="ja-JP" dirty="0">
              <a:latin typeface="+mn-ea"/>
            </a:endParaRPr>
          </a:p>
          <a:p>
            <a:pPr>
              <a:lnSpc>
                <a:spcPct val="90000"/>
              </a:lnSpc>
              <a:spcAft>
                <a:spcPts val="600"/>
              </a:spcAft>
              <a:buClr>
                <a:schemeClr val="accent1">
                  <a:lumMod val="75000"/>
                </a:schemeClr>
              </a:buClr>
              <a:buSzPct val="85000"/>
            </a:pPr>
            <a:r>
              <a:rPr kumimoji="1" lang="en-US" altLang="ja-JP" dirty="0">
                <a:latin typeface="+mn-ea"/>
                <a:hlinkClick r:id="rId6"/>
              </a:rPr>
              <a:t>http://library.rikkyo.ac.jp/librarypress/search/</a:t>
            </a:r>
            <a:endParaRPr kumimoji="1" lang="en-US" altLang="ja-JP" dirty="0">
              <a:latin typeface="+mn-ea"/>
            </a:endParaRPr>
          </a:p>
          <a:p>
            <a:pPr>
              <a:lnSpc>
                <a:spcPct val="90000"/>
              </a:lnSpc>
              <a:spcAft>
                <a:spcPts val="600"/>
              </a:spcAft>
              <a:buClr>
                <a:schemeClr val="accent1">
                  <a:lumMod val="75000"/>
                </a:schemeClr>
              </a:buClr>
              <a:buSzPct val="85000"/>
            </a:pPr>
            <a:r>
              <a:rPr kumimoji="1" lang="ja-JP" altLang="en-US">
                <a:latin typeface="+mn-ea"/>
              </a:rPr>
              <a:t>○山手線コンソーシアム検索</a:t>
            </a:r>
            <a:endParaRPr kumimoji="1" lang="en-US" altLang="ja-JP" dirty="0">
              <a:latin typeface="+mn-ea"/>
            </a:endParaRPr>
          </a:p>
          <a:p>
            <a:pPr>
              <a:lnSpc>
                <a:spcPct val="90000"/>
              </a:lnSpc>
              <a:spcAft>
                <a:spcPts val="600"/>
              </a:spcAft>
              <a:buClr>
                <a:schemeClr val="accent1">
                  <a:lumMod val="75000"/>
                </a:schemeClr>
              </a:buClr>
              <a:buSzPct val="85000"/>
            </a:pPr>
            <a:r>
              <a:rPr kumimoji="1" lang="en-US" altLang="ja-JP" dirty="0">
                <a:latin typeface="+mn-ea"/>
                <a:hlinkClick r:id="rId7"/>
              </a:rPr>
              <a:t>https://opac.rikkyo.ac.jp/hybrid/mutual.html</a:t>
            </a:r>
            <a:endParaRPr kumimoji="1" lang="en-US" altLang="ja-JP" dirty="0">
              <a:latin typeface="+mn-ea"/>
            </a:endParaRPr>
          </a:p>
          <a:p>
            <a:pPr>
              <a:lnSpc>
                <a:spcPct val="90000"/>
              </a:lnSpc>
              <a:spcAft>
                <a:spcPts val="600"/>
              </a:spcAft>
              <a:buClr>
                <a:schemeClr val="accent1">
                  <a:lumMod val="75000"/>
                </a:schemeClr>
              </a:buClr>
              <a:buSzPct val="85000"/>
            </a:pPr>
            <a:r>
              <a:rPr kumimoji="1" lang="ja-JP" altLang="en-US">
                <a:latin typeface="+mn-ea"/>
              </a:rPr>
              <a:t>○レファレンスサービス</a:t>
            </a:r>
            <a:endParaRPr kumimoji="1" lang="en-US" altLang="ja-JP" dirty="0">
              <a:latin typeface="+mn-ea"/>
            </a:endParaRPr>
          </a:p>
          <a:p>
            <a:pPr>
              <a:lnSpc>
                <a:spcPct val="90000"/>
              </a:lnSpc>
              <a:spcAft>
                <a:spcPts val="600"/>
              </a:spcAft>
              <a:buClr>
                <a:schemeClr val="accent1">
                  <a:lumMod val="75000"/>
                </a:schemeClr>
              </a:buClr>
              <a:buSzPct val="85000"/>
            </a:pPr>
            <a:r>
              <a:rPr kumimoji="1" lang="en-US" altLang="ja-JP" dirty="0">
                <a:latin typeface="+mn-ea"/>
                <a:hlinkClick r:id="rId8"/>
              </a:rPr>
              <a:t>http://library.rikkyo.ac.jp/service/reference/</a:t>
            </a:r>
            <a:endParaRPr kumimoji="1" lang="en-US" altLang="ja-JP" dirty="0">
              <a:latin typeface="+mn-ea"/>
            </a:endParaRPr>
          </a:p>
          <a:p>
            <a:endParaRPr kumimoji="1" lang="en-US" altLang="ja-JP" dirty="0">
              <a:latin typeface="+mj-ea"/>
            </a:endParaRPr>
          </a:p>
          <a:p>
            <a:endParaRPr kumimoji="1" lang="en-US" altLang="ja-JP" dirty="0">
              <a:latin typeface="+mj-ea"/>
            </a:endParaRPr>
          </a:p>
          <a:p>
            <a:endParaRPr kumimoji="1" lang="en-US" altLang="ja-JP" dirty="0">
              <a:latin typeface="+mj-ea"/>
            </a:endParaRPr>
          </a:p>
          <a:p>
            <a:endParaRPr kumimoji="1" lang="en-US" altLang="ja-JP" dirty="0">
              <a:latin typeface="+mn-ea"/>
            </a:endParaRPr>
          </a:p>
          <a:p>
            <a:endParaRPr kumimoji="1" lang="en-US" altLang="ja-JP" dirty="0">
              <a:latin typeface="+mn-ea"/>
            </a:endParaRPr>
          </a:p>
          <a:p>
            <a:endParaRPr kumimoji="1" lang="ja-JP" altLang="en-US" sz="2800"/>
          </a:p>
        </p:txBody>
      </p:sp>
    </p:spTree>
    <p:extLst>
      <p:ext uri="{BB962C8B-B14F-4D97-AF65-F5344CB8AC3E}">
        <p14:creationId xmlns:p14="http://schemas.microsoft.com/office/powerpoint/2010/main" val="650531429"/>
      </p:ext>
    </p:extLst>
  </p:cSld>
  <p:clrMapOvr>
    <a:masterClrMapping/>
  </p:clrMapOvr>
  <mc:AlternateContent xmlns:mc="http://schemas.openxmlformats.org/markup-compatibility/2006" xmlns:p14="http://schemas.microsoft.com/office/powerpoint/2010/main">
    <mc:Choice Requires="p14">
      <p:transition spd="slow" p14:dur="2000" advTm="45830"/>
    </mc:Choice>
    <mc:Fallback xmlns="">
      <p:transition spd="slow" advTm="458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タイトル 2">
            <a:extLst>
              <a:ext uri="{FF2B5EF4-FFF2-40B4-BE49-F238E27FC236}">
                <a16:creationId xmlns:a16="http://schemas.microsoft.com/office/drawing/2014/main" id="{D0BE2884-2B01-C444-83C3-218F2AA381AC}"/>
              </a:ext>
            </a:extLst>
          </p:cNvPr>
          <p:cNvSpPr>
            <a:spLocks noGrp="1"/>
          </p:cNvSpPr>
          <p:nvPr>
            <p:ph type="title"/>
          </p:nvPr>
        </p:nvSpPr>
        <p:spPr>
          <a:xfrm>
            <a:off x="185980" y="643466"/>
            <a:ext cx="4462188" cy="5528734"/>
          </a:xfrm>
        </p:spPr>
        <p:txBody>
          <a:bodyPr vert="horz" lIns="91440" tIns="45720" rIns="91440" bIns="45720" rtlCol="0" anchor="ctr">
            <a:normAutofit/>
          </a:bodyPr>
          <a:lstStyle/>
          <a:p>
            <a:r>
              <a:rPr kumimoji="1" lang="ja-JP" altLang="en-US" sz="4800">
                <a:solidFill>
                  <a:srgbClr val="FFFFFF"/>
                </a:solidFill>
              </a:rPr>
              <a:t>２．文献目録</a:t>
            </a:r>
            <a:r>
              <a:rPr lang="ja-JP" altLang="en-US" sz="4800">
                <a:solidFill>
                  <a:srgbClr val="FFFFFF"/>
                </a:solidFill>
              </a:rPr>
              <a:t>を探</a:t>
            </a:r>
            <a:r>
              <a:rPr kumimoji="1" lang="ja-JP" altLang="en-US" sz="4800">
                <a:solidFill>
                  <a:srgbClr val="FFFFFF"/>
                </a:solidFill>
              </a:rPr>
              <a:t>す</a:t>
            </a:r>
            <a:br>
              <a:rPr kumimoji="1" lang="en-US" altLang="ja-JP" sz="4800" dirty="0">
                <a:solidFill>
                  <a:srgbClr val="FFFFFF"/>
                </a:solidFill>
              </a:rPr>
            </a:br>
            <a:endParaRPr lang="en-US" altLang="ja-JP" sz="4800" dirty="0">
              <a:solidFill>
                <a:srgbClr val="FFFFFF"/>
              </a:solidFill>
            </a:endParaRPr>
          </a:p>
        </p:txBody>
      </p:sp>
      <p:sp>
        <p:nvSpPr>
          <p:cNvPr id="2" name="テキスト ボックス 1">
            <a:extLst>
              <a:ext uri="{FF2B5EF4-FFF2-40B4-BE49-F238E27FC236}">
                <a16:creationId xmlns:a16="http://schemas.microsoft.com/office/drawing/2014/main" id="{D1D4B0F1-58E4-394A-9AF8-72680D147B18}"/>
              </a:ext>
            </a:extLst>
          </p:cNvPr>
          <p:cNvSpPr txBox="1"/>
          <p:nvPr/>
        </p:nvSpPr>
        <p:spPr>
          <a:xfrm>
            <a:off x="4830804" y="451262"/>
            <a:ext cx="6998928" cy="5720938"/>
          </a:xfrm>
          <a:prstGeom prst="rect">
            <a:avLst/>
          </a:prstGeom>
        </p:spPr>
        <p:txBody>
          <a:bodyPr vert="horz" lIns="91440" tIns="45720" rIns="91440" bIns="45720" rtlCol="0" anchor="ctr">
            <a:normAutofit fontScale="55000" lnSpcReduction="20000"/>
          </a:bodyPr>
          <a:lstStyle/>
          <a:p>
            <a:pPr indent="-182880">
              <a:lnSpc>
                <a:spcPct val="90000"/>
              </a:lnSpc>
              <a:spcAft>
                <a:spcPts val="600"/>
              </a:spcAft>
              <a:buClr>
                <a:schemeClr val="accent1">
                  <a:lumMod val="75000"/>
                </a:schemeClr>
              </a:buClr>
              <a:buSzPct val="85000"/>
              <a:buFont typeface="Wingdings" pitchFamily="2" charset="2"/>
              <a:buChar char="§"/>
            </a:pPr>
            <a:endParaRPr lang="en-US" altLang="ja-JP" dirty="0"/>
          </a:p>
          <a:p>
            <a:pPr indent="-182880">
              <a:lnSpc>
                <a:spcPct val="90000"/>
              </a:lnSpc>
              <a:spcAft>
                <a:spcPts val="600"/>
              </a:spcAft>
              <a:buClr>
                <a:schemeClr val="accent1">
                  <a:lumMod val="75000"/>
                </a:schemeClr>
              </a:buClr>
              <a:buSzPct val="85000"/>
              <a:buFont typeface="Wingdings" pitchFamily="2" charset="2"/>
              <a:buChar char="§"/>
            </a:pPr>
            <a:endParaRPr lang="en-US" altLang="ja-JP" dirty="0"/>
          </a:p>
          <a:p>
            <a:pPr algn="just">
              <a:lnSpc>
                <a:spcPct val="90000"/>
              </a:lnSpc>
              <a:spcAft>
                <a:spcPts val="600"/>
              </a:spcAft>
              <a:buClr>
                <a:schemeClr val="accent1">
                  <a:lumMod val="75000"/>
                </a:schemeClr>
              </a:buClr>
              <a:buSzPct val="85000"/>
            </a:pPr>
            <a:r>
              <a:rPr lang="ja-JP" altLang="en-US" sz="5100">
                <a:latin typeface="+mn-ea"/>
              </a:rPr>
              <a:t>叢書・文学全集</a:t>
            </a:r>
            <a:endParaRPr lang="en-US" altLang="ja-JP" sz="5100" dirty="0">
              <a:latin typeface="+mn-ea"/>
            </a:endParaRPr>
          </a:p>
          <a:p>
            <a:pPr indent="-182880" algn="just">
              <a:lnSpc>
                <a:spcPct val="110000"/>
              </a:lnSpc>
              <a:spcAft>
                <a:spcPts val="600"/>
              </a:spcAft>
              <a:buClr>
                <a:schemeClr val="accent1">
                  <a:lumMod val="75000"/>
                </a:schemeClr>
              </a:buClr>
              <a:buSzPct val="85000"/>
              <a:buFont typeface="Wingdings" pitchFamily="2" charset="2"/>
              <a:buChar char="§"/>
            </a:pPr>
            <a:r>
              <a:rPr lang="en-US" altLang="ja-JP" sz="4200" dirty="0">
                <a:latin typeface="+mn-ea"/>
                <a:hlinkClick r:id="rId7"/>
              </a:rPr>
              <a:t>『</a:t>
            </a:r>
            <a:r>
              <a:rPr lang="ja-JP" altLang="en-US" sz="4200">
                <a:latin typeface="+mn-ea"/>
                <a:hlinkClick r:id="rId7"/>
              </a:rPr>
              <a:t>日本文学研究資料叢書</a:t>
            </a:r>
            <a:r>
              <a:rPr lang="en-US" altLang="ja-JP" sz="4200" dirty="0">
                <a:latin typeface="+mn-ea"/>
                <a:hlinkClick r:id="rId7"/>
              </a:rPr>
              <a:t>』</a:t>
            </a:r>
            <a:r>
              <a:rPr lang="ja-JP" altLang="en-US" sz="4200">
                <a:latin typeface="+mn-ea"/>
              </a:rPr>
              <a:t>、</a:t>
            </a:r>
            <a:r>
              <a:rPr lang="en-US" altLang="ja-JP" sz="4200" dirty="0">
                <a:latin typeface="+mn-ea"/>
                <a:hlinkClick r:id="rId8"/>
              </a:rPr>
              <a:t>『</a:t>
            </a:r>
            <a:r>
              <a:rPr lang="ja-JP" altLang="en-US" sz="4200">
                <a:latin typeface="+mn-ea"/>
                <a:hlinkClick r:id="rId8"/>
              </a:rPr>
              <a:t>日本文学研究資料新集</a:t>
            </a:r>
            <a:r>
              <a:rPr lang="en-US" altLang="ja-JP" sz="4200" dirty="0">
                <a:latin typeface="+mn-ea"/>
                <a:hlinkClick r:id="rId8"/>
              </a:rPr>
              <a:t>』</a:t>
            </a:r>
            <a:r>
              <a:rPr lang="ja-JP" altLang="en-US" sz="4200">
                <a:latin typeface="+mn-ea"/>
              </a:rPr>
              <a:t>（有精堂）、</a:t>
            </a:r>
            <a:r>
              <a:rPr lang="en-US" altLang="ja-JP" sz="4200" dirty="0">
                <a:latin typeface="+mn-ea"/>
                <a:hlinkClick r:id="rId9"/>
              </a:rPr>
              <a:t>『</a:t>
            </a:r>
            <a:r>
              <a:rPr lang="ja-JP" altLang="en-US" sz="4200">
                <a:latin typeface="+mn-ea"/>
                <a:hlinkClick r:id="rId9"/>
              </a:rPr>
              <a:t>日本文学研究論文集成</a:t>
            </a:r>
            <a:r>
              <a:rPr lang="en-US" altLang="ja-JP" sz="4200" dirty="0">
                <a:latin typeface="+mn-ea"/>
                <a:hlinkClick r:id="rId9"/>
              </a:rPr>
              <a:t>』</a:t>
            </a:r>
            <a:r>
              <a:rPr lang="ja-JP" altLang="en-US" sz="4200">
                <a:latin typeface="+mn-ea"/>
              </a:rPr>
              <a:t>（若草書房）などは、文献や研究論文の調査に役立つ。</a:t>
            </a:r>
            <a:endParaRPr lang="en-US" altLang="ja-JP" sz="4200" dirty="0">
              <a:latin typeface="+mn-ea"/>
            </a:endParaRPr>
          </a:p>
          <a:p>
            <a:pPr algn="just">
              <a:lnSpc>
                <a:spcPct val="90000"/>
              </a:lnSpc>
              <a:spcAft>
                <a:spcPts val="600"/>
              </a:spcAft>
              <a:buClr>
                <a:schemeClr val="accent1">
                  <a:lumMod val="75000"/>
                </a:schemeClr>
              </a:buClr>
              <a:buSzPct val="85000"/>
            </a:pPr>
            <a:endParaRPr lang="en-US" altLang="ja-JP" sz="4200" dirty="0">
              <a:latin typeface="+mn-ea"/>
            </a:endParaRPr>
          </a:p>
          <a:p>
            <a:pPr algn="just">
              <a:lnSpc>
                <a:spcPct val="90000"/>
              </a:lnSpc>
              <a:spcAft>
                <a:spcPts val="600"/>
              </a:spcAft>
              <a:buClr>
                <a:schemeClr val="accent1">
                  <a:lumMod val="75000"/>
                </a:schemeClr>
              </a:buClr>
              <a:buSzPct val="85000"/>
            </a:pPr>
            <a:endParaRPr lang="en-US" altLang="ja-JP" sz="4200" dirty="0">
              <a:latin typeface="+mn-ea"/>
            </a:endParaRPr>
          </a:p>
          <a:p>
            <a:pPr algn="just">
              <a:lnSpc>
                <a:spcPct val="90000"/>
              </a:lnSpc>
              <a:spcAft>
                <a:spcPts val="600"/>
              </a:spcAft>
              <a:buClr>
                <a:schemeClr val="accent1">
                  <a:lumMod val="75000"/>
                </a:schemeClr>
              </a:buClr>
              <a:buSzPct val="85000"/>
            </a:pPr>
            <a:r>
              <a:rPr lang="ja-JP" altLang="en-US" sz="5100">
                <a:latin typeface="+mn-ea"/>
              </a:rPr>
              <a:t>雑誌</a:t>
            </a:r>
            <a:endParaRPr lang="en-US" altLang="ja-JP" sz="5100" dirty="0">
              <a:latin typeface="+mn-ea"/>
            </a:endParaRPr>
          </a:p>
          <a:p>
            <a:pPr indent="-182880" algn="just">
              <a:lnSpc>
                <a:spcPct val="110000"/>
              </a:lnSpc>
              <a:spcAft>
                <a:spcPts val="600"/>
              </a:spcAft>
              <a:buClr>
                <a:schemeClr val="accent1">
                  <a:lumMod val="75000"/>
                </a:schemeClr>
              </a:buClr>
              <a:buSzPct val="85000"/>
              <a:buFont typeface="Wingdings" pitchFamily="2" charset="2"/>
              <a:buChar char="§"/>
            </a:pPr>
            <a:r>
              <a:rPr kumimoji="1" lang="en-US" altLang="ja-JP" sz="4200" dirty="0">
                <a:latin typeface="+mn-ea"/>
                <a:hlinkClick r:id="rId10"/>
              </a:rPr>
              <a:t>『</a:t>
            </a:r>
            <a:r>
              <a:rPr kumimoji="1" lang="ja-JP" altLang="en-US" sz="4200">
                <a:latin typeface="+mn-ea"/>
                <a:hlinkClick r:id="rId10"/>
              </a:rPr>
              <a:t>国文学　解釈と教材の研究</a:t>
            </a:r>
            <a:r>
              <a:rPr kumimoji="1" lang="en-US" altLang="ja-JP" sz="4200" dirty="0">
                <a:latin typeface="+mn-ea"/>
                <a:hlinkClick r:id="rId10"/>
              </a:rPr>
              <a:t>』</a:t>
            </a:r>
            <a:r>
              <a:rPr kumimoji="1" lang="ja-JP" altLang="en-US" sz="4200">
                <a:latin typeface="+mn-ea"/>
              </a:rPr>
              <a:t>（学燈社）、</a:t>
            </a:r>
            <a:r>
              <a:rPr kumimoji="1" lang="en-US" altLang="ja-JP" sz="4200" dirty="0">
                <a:latin typeface="+mn-ea"/>
                <a:hlinkClick r:id="rId11"/>
              </a:rPr>
              <a:t>『</a:t>
            </a:r>
            <a:r>
              <a:rPr kumimoji="1" lang="ja-JP" altLang="en-US" sz="4200">
                <a:latin typeface="+mn-ea"/>
                <a:hlinkClick r:id="rId11"/>
              </a:rPr>
              <a:t>国文学　解釈と鑑賞</a:t>
            </a:r>
            <a:r>
              <a:rPr kumimoji="1" lang="en-US" altLang="ja-JP" sz="4200" dirty="0">
                <a:latin typeface="+mn-ea"/>
                <a:hlinkClick r:id="rId11"/>
              </a:rPr>
              <a:t>』</a:t>
            </a:r>
            <a:r>
              <a:rPr kumimoji="1" lang="ja-JP" altLang="en-US" sz="4200">
                <a:latin typeface="+mn-ea"/>
              </a:rPr>
              <a:t>（至文堂）では、作家の特集記事がある。現在は廃刊。</a:t>
            </a:r>
            <a:endParaRPr kumimoji="1" lang="en-US" altLang="ja-JP" sz="4200" dirty="0">
              <a:latin typeface="+mn-ea"/>
            </a:endParaRPr>
          </a:p>
          <a:p>
            <a:pPr algn="just">
              <a:lnSpc>
                <a:spcPct val="110000"/>
              </a:lnSpc>
              <a:spcAft>
                <a:spcPts val="600"/>
              </a:spcAft>
              <a:buClr>
                <a:schemeClr val="accent1">
                  <a:lumMod val="75000"/>
                </a:schemeClr>
              </a:buClr>
              <a:buSzPct val="85000"/>
            </a:pPr>
            <a:endParaRPr kumimoji="1" lang="en-US" altLang="ja-JP" sz="4200" dirty="0">
              <a:latin typeface="+mn-ea"/>
            </a:endParaRPr>
          </a:p>
          <a:p>
            <a:pPr algn="just">
              <a:lnSpc>
                <a:spcPct val="110000"/>
              </a:lnSpc>
              <a:spcAft>
                <a:spcPts val="600"/>
              </a:spcAft>
              <a:buClr>
                <a:schemeClr val="accent1">
                  <a:lumMod val="75000"/>
                </a:schemeClr>
              </a:buClr>
              <a:buSzPct val="85000"/>
            </a:pPr>
            <a:r>
              <a:rPr kumimoji="1" lang="ja-JP" altLang="en-US" sz="4200">
                <a:latin typeface="+mn-ea"/>
              </a:rPr>
              <a:t>また、国文学研究資料館の</a:t>
            </a:r>
            <a:r>
              <a:rPr kumimoji="1" lang="ja-JP" altLang="en-US" sz="4200">
                <a:latin typeface="+mn-ea"/>
                <a:hlinkClick r:id="rId12"/>
              </a:rPr>
              <a:t>「国文学目録データベース」</a:t>
            </a:r>
            <a:r>
              <a:rPr kumimoji="1" lang="ja-JP" altLang="en-US" sz="4200">
                <a:latin typeface="+mn-ea"/>
              </a:rPr>
              <a:t>で検索をかければ、特集記事の所在がわかる。</a:t>
            </a:r>
            <a:endParaRPr kumimoji="1" lang="en-US" altLang="ja-JP" sz="4200" dirty="0">
              <a:latin typeface="+mn-ea"/>
            </a:endParaRPr>
          </a:p>
          <a:p>
            <a:pPr indent="-182880" algn="just">
              <a:lnSpc>
                <a:spcPct val="110000"/>
              </a:lnSpc>
              <a:spcAft>
                <a:spcPts val="600"/>
              </a:spcAft>
              <a:buClr>
                <a:schemeClr val="accent1">
                  <a:lumMod val="75000"/>
                </a:schemeClr>
              </a:buClr>
              <a:buSzPct val="85000"/>
              <a:buFont typeface="Wingdings" pitchFamily="2" charset="2"/>
              <a:buChar char="§"/>
            </a:pPr>
            <a:endParaRPr lang="en-US" altLang="ja-JP" sz="26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endParaRPr kumimoji="1" lang="en-US" altLang="ja-JP" dirty="0"/>
          </a:p>
          <a:p>
            <a:pPr indent="-182880">
              <a:lnSpc>
                <a:spcPct val="90000"/>
              </a:lnSpc>
              <a:spcAft>
                <a:spcPts val="600"/>
              </a:spcAft>
              <a:buClr>
                <a:schemeClr val="accent1">
                  <a:lumMod val="75000"/>
                </a:schemeClr>
              </a:buClr>
              <a:buSzPct val="85000"/>
              <a:buFont typeface="Wingdings" pitchFamily="2" charset="2"/>
              <a:buChar char="§"/>
            </a:pPr>
            <a:endParaRPr kumimoji="1" lang="en-US" altLang="ja-JP" dirty="0"/>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0E574C76-6A4C-084E-A11A-6CF95BEC5AF4}"/>
              </a:ext>
            </a:extLst>
          </p:cNvPr>
          <p:cNvSpPr>
            <a:spLocks noGrp="1"/>
          </p:cNvSpPr>
          <p:nvPr>
            <p:ph type="sldNum" sz="quarter" idx="12"/>
          </p:nvPr>
        </p:nvSpPr>
        <p:spPr/>
        <p:txBody>
          <a:bodyPr/>
          <a:lstStyle/>
          <a:p>
            <a:fld id="{11A71338-8BA2-4C79-A6C5-5A8E30081D0C}" type="slidenum">
              <a:rPr lang="en-US" smtClean="0"/>
              <a:t>18</a:t>
            </a:fld>
            <a:endParaRPr lang="en-US"/>
          </a:p>
        </p:txBody>
      </p:sp>
    </p:spTree>
    <p:extLst>
      <p:ext uri="{BB962C8B-B14F-4D97-AF65-F5344CB8AC3E}">
        <p14:creationId xmlns:p14="http://schemas.microsoft.com/office/powerpoint/2010/main" val="2909917041"/>
      </p:ext>
    </p:extLst>
  </p:cSld>
  <p:clrMapOvr>
    <a:masterClrMapping/>
  </p:clrMapOvr>
  <mc:AlternateContent xmlns:mc="http://schemas.openxmlformats.org/markup-compatibility/2006" xmlns:p14="http://schemas.microsoft.com/office/powerpoint/2010/main">
    <mc:Choice Requires="p14">
      <p:transition spd="slow" p14:dur="2000" advTm="68199"/>
    </mc:Choice>
    <mc:Fallback xmlns="">
      <p:transition spd="slow" advTm="6819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テキスト ボックス 1">
            <a:extLst>
              <a:ext uri="{FF2B5EF4-FFF2-40B4-BE49-F238E27FC236}">
                <a16:creationId xmlns:a16="http://schemas.microsoft.com/office/drawing/2014/main" id="{DB1ADEA6-EA80-B146-A5DE-C418D3BE75B5}"/>
              </a:ext>
            </a:extLst>
          </p:cNvPr>
          <p:cNvSpPr txBox="1"/>
          <p:nvPr/>
        </p:nvSpPr>
        <p:spPr>
          <a:xfrm>
            <a:off x="4923692" y="457200"/>
            <a:ext cx="6906039" cy="5715000"/>
          </a:xfrm>
          <a:prstGeom prst="rect">
            <a:avLst/>
          </a:prstGeom>
        </p:spPr>
        <p:txBody>
          <a:bodyPr vert="horz" lIns="91440" tIns="45720" rIns="91440" bIns="45720" rtlCol="0" anchor="ctr">
            <a:normAutofit/>
          </a:bodyPr>
          <a:lstStyle/>
          <a:p>
            <a:pPr algn="just">
              <a:lnSpc>
                <a:spcPct val="90000"/>
              </a:lnSpc>
              <a:spcAft>
                <a:spcPts val="600"/>
              </a:spcAft>
              <a:buClr>
                <a:schemeClr val="accent1">
                  <a:lumMod val="75000"/>
                </a:schemeClr>
              </a:buClr>
              <a:buSzPct val="85000"/>
            </a:pPr>
            <a:r>
              <a:rPr lang="ja-JP" altLang="en-US" sz="3200">
                <a:latin typeface="+mn-ea"/>
              </a:rPr>
              <a:t>辞典・資料集</a:t>
            </a:r>
            <a:endParaRPr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hlinkClick r:id="rId7"/>
              </a:rPr>
              <a:t>長谷川泉編</a:t>
            </a:r>
            <a:r>
              <a:rPr lang="en-US" altLang="ja-JP" sz="2400" dirty="0">
                <a:latin typeface="+mn-ea"/>
                <a:hlinkClick r:id="rId7"/>
              </a:rPr>
              <a:t>『</a:t>
            </a:r>
            <a:r>
              <a:rPr lang="ja-JP" altLang="en-US" sz="2400">
                <a:latin typeface="+mn-ea"/>
                <a:hlinkClick r:id="rId7"/>
              </a:rPr>
              <a:t>現代文学研究</a:t>
            </a:r>
            <a:r>
              <a:rPr lang="en-US" altLang="ja-JP" sz="2400" dirty="0">
                <a:latin typeface="+mn-ea"/>
                <a:hlinkClick r:id="rId7"/>
              </a:rPr>
              <a:t>–</a:t>
            </a:r>
            <a:r>
              <a:rPr lang="ja-JP" altLang="en-US" sz="2400">
                <a:latin typeface="+mn-ea"/>
                <a:hlinkClick r:id="rId7"/>
              </a:rPr>
              <a:t>情報と資料</a:t>
            </a:r>
            <a:r>
              <a:rPr lang="en-US" altLang="ja-JP" sz="2400" dirty="0">
                <a:latin typeface="+mn-ea"/>
                <a:hlinkClick r:id="rId7"/>
              </a:rPr>
              <a:t>』</a:t>
            </a:r>
            <a:r>
              <a:rPr lang="ja-JP" altLang="en-US" sz="2400">
                <a:latin typeface="+mn-ea"/>
              </a:rPr>
              <a:t>（至文堂、</a:t>
            </a:r>
            <a:r>
              <a:rPr lang="en-US" altLang="ja-JP" sz="2400" dirty="0">
                <a:latin typeface="+mn-ea"/>
              </a:rPr>
              <a:t>1987</a:t>
            </a:r>
            <a:r>
              <a:rPr lang="ja-JP" altLang="en-US" sz="2400">
                <a:latin typeface="+mn-ea"/>
              </a:rPr>
              <a:t>）</a:t>
            </a:r>
            <a:endParaRPr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en-US" altLang="ja-JP" sz="2400" dirty="0">
                <a:latin typeface="+mn-ea"/>
                <a:hlinkClick r:id="rId8"/>
              </a:rPr>
              <a:t>『</a:t>
            </a:r>
            <a:r>
              <a:rPr lang="ja-JP" altLang="en-US" sz="2400">
                <a:latin typeface="+mn-ea"/>
                <a:hlinkClick r:id="rId8"/>
              </a:rPr>
              <a:t>明治・大正・昭和作家研究大事典</a:t>
            </a:r>
            <a:r>
              <a:rPr lang="en-US" altLang="ja-JP" sz="2400" dirty="0">
                <a:latin typeface="+mn-ea"/>
                <a:hlinkClick r:id="rId8"/>
              </a:rPr>
              <a:t>』</a:t>
            </a:r>
            <a:r>
              <a:rPr lang="ja-JP" altLang="en-US" sz="2400">
                <a:latin typeface="+mn-ea"/>
              </a:rPr>
              <a:t>（桜　　</a:t>
            </a:r>
            <a:endParaRPr lang="en-US" altLang="ja-JP" sz="2400" dirty="0">
              <a:latin typeface="+mn-ea"/>
            </a:endParaRPr>
          </a:p>
          <a:p>
            <a:pPr algn="just">
              <a:lnSpc>
                <a:spcPct val="90000"/>
              </a:lnSpc>
              <a:spcAft>
                <a:spcPts val="600"/>
              </a:spcAft>
              <a:buClr>
                <a:schemeClr val="accent1">
                  <a:lumMod val="75000"/>
                </a:schemeClr>
              </a:buClr>
              <a:buSzPct val="85000"/>
            </a:pPr>
            <a:r>
              <a:rPr lang="ja-JP" altLang="en-US" sz="2400">
                <a:latin typeface="+mn-ea"/>
              </a:rPr>
              <a:t>楓社、</a:t>
            </a:r>
            <a:r>
              <a:rPr lang="en-US" altLang="ja-JP" sz="2400" dirty="0">
                <a:latin typeface="+mn-ea"/>
              </a:rPr>
              <a:t>1992</a:t>
            </a:r>
            <a:r>
              <a:rPr lang="ja-JP" altLang="en-US" sz="2400">
                <a:latin typeface="+mn-ea"/>
              </a:rPr>
              <a:t>）</a:t>
            </a:r>
            <a:endParaRPr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en-US" altLang="ja-JP" sz="2400" dirty="0">
                <a:latin typeface="+mn-ea"/>
                <a:hlinkClick r:id="rId9"/>
              </a:rPr>
              <a:t>『</a:t>
            </a:r>
            <a:r>
              <a:rPr lang="ja-JP" altLang="en-US" sz="2400">
                <a:latin typeface="+mn-ea"/>
                <a:hlinkClick r:id="rId9"/>
              </a:rPr>
              <a:t>日本文学研究文献要覧　現代日本文学</a:t>
            </a:r>
            <a:r>
              <a:rPr lang="en-US" altLang="ja-JP" sz="2400" dirty="0">
                <a:latin typeface="+mn-ea"/>
                <a:hlinkClick r:id="rId9"/>
              </a:rPr>
              <a:t>』</a:t>
            </a:r>
            <a:r>
              <a:rPr lang="ja-JP" altLang="en-US" sz="2400">
                <a:latin typeface="+mn-ea"/>
              </a:rPr>
              <a:t>（日外アソシエーツ、</a:t>
            </a:r>
            <a:r>
              <a:rPr lang="en-US" altLang="ja-JP" sz="2400" dirty="0">
                <a:latin typeface="+mn-ea"/>
              </a:rPr>
              <a:t>1977−2010</a:t>
            </a:r>
            <a:r>
              <a:rPr lang="ja-JP" altLang="en-US" sz="2400">
                <a:latin typeface="+mn-ea"/>
              </a:rPr>
              <a:t>）</a:t>
            </a:r>
            <a:endParaRPr lang="en-US" altLang="ja-JP" sz="2400" dirty="0">
              <a:latin typeface="+mn-ea"/>
            </a:endParaRPr>
          </a:p>
          <a:p>
            <a:pPr algn="just">
              <a:lnSpc>
                <a:spcPct val="90000"/>
              </a:lnSpc>
              <a:spcAft>
                <a:spcPts val="600"/>
              </a:spcAft>
              <a:buClr>
                <a:schemeClr val="accent1">
                  <a:lumMod val="75000"/>
                </a:schemeClr>
              </a:buClr>
              <a:buSzPct val="85000"/>
            </a:pPr>
            <a:endParaRPr lang="en-US" altLang="ja-JP" sz="2400" dirty="0">
              <a:latin typeface="+mn-ea"/>
            </a:endParaRPr>
          </a:p>
          <a:p>
            <a:pPr algn="just">
              <a:lnSpc>
                <a:spcPct val="90000"/>
              </a:lnSpc>
              <a:spcAft>
                <a:spcPts val="600"/>
              </a:spcAft>
              <a:buClr>
                <a:schemeClr val="accent1">
                  <a:lumMod val="75000"/>
                </a:schemeClr>
              </a:buClr>
              <a:buSzPct val="85000"/>
            </a:pPr>
            <a:r>
              <a:rPr lang="ja-JP" altLang="en-US" sz="2400">
                <a:latin typeface="+mn-ea"/>
              </a:rPr>
              <a:t>昭和文学会の機関誌</a:t>
            </a:r>
            <a:r>
              <a:rPr lang="en-US" altLang="ja-JP" sz="2400" dirty="0">
                <a:latin typeface="+mn-ea"/>
                <a:hlinkClick r:id="rId10"/>
              </a:rPr>
              <a:t>『</a:t>
            </a:r>
            <a:r>
              <a:rPr lang="ja-JP" altLang="en-US" sz="2400">
                <a:latin typeface="+mn-ea"/>
                <a:hlinkClick r:id="rId10"/>
              </a:rPr>
              <a:t>昭和文学研究</a:t>
            </a:r>
            <a:r>
              <a:rPr lang="en-US" altLang="ja-JP" sz="2400" dirty="0">
                <a:latin typeface="+mn-ea"/>
                <a:hlinkClick r:id="rId10"/>
              </a:rPr>
              <a:t>』</a:t>
            </a:r>
            <a:r>
              <a:rPr lang="ja-JP" altLang="en-US" sz="2400">
                <a:latin typeface="+mn-ea"/>
              </a:rPr>
              <a:t>掲載の「研究動向」では、作家やそのテーマについての研究動向を、その道の第一線を走る研究者が</a:t>
            </a:r>
            <a:r>
              <a:rPr kumimoji="1" lang="ja-JP" altLang="en-US" sz="2400">
                <a:latin typeface="+mn-ea"/>
              </a:rPr>
              <a:t>解説している。</a:t>
            </a:r>
            <a:endParaRPr kumimoji="1" lang="en-US" altLang="ja-JP" sz="2400" dirty="0">
              <a:latin typeface="+mn-ea"/>
            </a:endParaRPr>
          </a:p>
          <a:p>
            <a:pPr indent="-182880">
              <a:lnSpc>
                <a:spcPct val="90000"/>
              </a:lnSpc>
              <a:spcAft>
                <a:spcPts val="600"/>
              </a:spcAft>
              <a:buClr>
                <a:schemeClr val="accent1">
                  <a:lumMod val="75000"/>
                </a:schemeClr>
              </a:buClr>
              <a:buSzPct val="85000"/>
              <a:buFont typeface="Wingdings" pitchFamily="2" charset="2"/>
              <a:buChar char="§"/>
            </a:pPr>
            <a:endParaRPr kumimoji="1" lang="en-US" altLang="ja-JP" dirty="0"/>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0087E4CF-982C-914D-B861-BF588CF0FE59}"/>
              </a:ext>
            </a:extLst>
          </p:cNvPr>
          <p:cNvSpPr>
            <a:spLocks noGrp="1"/>
          </p:cNvSpPr>
          <p:nvPr>
            <p:ph type="sldNum" sz="quarter" idx="12"/>
          </p:nvPr>
        </p:nvSpPr>
        <p:spPr/>
        <p:txBody>
          <a:bodyPr/>
          <a:lstStyle/>
          <a:p>
            <a:fld id="{11A71338-8BA2-4C79-A6C5-5A8E30081D0C}" type="slidenum">
              <a:rPr lang="en-US" smtClean="0"/>
              <a:pPr/>
              <a:t>19</a:t>
            </a:fld>
            <a:endParaRPr lang="en-US" dirty="0"/>
          </a:p>
        </p:txBody>
      </p:sp>
    </p:spTree>
    <p:extLst>
      <p:ext uri="{BB962C8B-B14F-4D97-AF65-F5344CB8AC3E}">
        <p14:creationId xmlns:p14="http://schemas.microsoft.com/office/powerpoint/2010/main" val="2497269037"/>
      </p:ext>
    </p:extLst>
  </p:cSld>
  <p:clrMapOvr>
    <a:masterClrMapping/>
  </p:clrMapOvr>
  <mc:AlternateContent xmlns:mc="http://schemas.openxmlformats.org/markup-compatibility/2006" xmlns:p14="http://schemas.microsoft.com/office/powerpoint/2010/main">
    <mc:Choice Requires="p14">
      <p:transition spd="slow" p14:dur="2000" advTm="31656"/>
    </mc:Choice>
    <mc:Fallback xmlns="">
      <p:transition spd="slow" advTm="316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タイトル 1">
            <a:extLst>
              <a:ext uri="{FF2B5EF4-FFF2-40B4-BE49-F238E27FC236}">
                <a16:creationId xmlns:a16="http://schemas.microsoft.com/office/drawing/2014/main" id="{51969971-7C06-8C46-8E58-F02A6064F93A}"/>
              </a:ext>
            </a:extLst>
          </p:cNvPr>
          <p:cNvSpPr>
            <a:spLocks noGrp="1"/>
          </p:cNvSpPr>
          <p:nvPr>
            <p:ph type="title"/>
          </p:nvPr>
        </p:nvSpPr>
        <p:spPr>
          <a:xfrm>
            <a:off x="0" y="643466"/>
            <a:ext cx="4485736" cy="5528734"/>
          </a:xfrm>
        </p:spPr>
        <p:txBody>
          <a:bodyPr>
            <a:normAutofit/>
          </a:bodyPr>
          <a:lstStyle/>
          <a:p>
            <a:pPr algn="just"/>
            <a:r>
              <a:rPr kumimoji="1" lang="ja-JP" altLang="en-US" sz="4800">
                <a:solidFill>
                  <a:srgbClr val="FFFFFF"/>
                </a:solidFill>
              </a:rPr>
              <a:t>セミナーの流れ</a:t>
            </a:r>
          </a:p>
        </p:txBody>
      </p:sp>
      <p:sp>
        <p:nvSpPr>
          <p:cNvPr id="3" name="コンテンツ プレースホルダー 2">
            <a:extLst>
              <a:ext uri="{FF2B5EF4-FFF2-40B4-BE49-F238E27FC236}">
                <a16:creationId xmlns:a16="http://schemas.microsoft.com/office/drawing/2014/main" id="{C6F2D9E5-F1B9-794A-BED6-0B26F497B2C9}"/>
              </a:ext>
            </a:extLst>
          </p:cNvPr>
          <p:cNvSpPr>
            <a:spLocks noGrp="1"/>
          </p:cNvSpPr>
          <p:nvPr>
            <p:ph idx="1"/>
          </p:nvPr>
        </p:nvSpPr>
        <p:spPr>
          <a:xfrm>
            <a:off x="5053780" y="599768"/>
            <a:ext cx="6805145" cy="5572432"/>
          </a:xfrm>
        </p:spPr>
        <p:txBody>
          <a:bodyPr anchor="ctr">
            <a:noAutofit/>
          </a:bodyPr>
          <a:lstStyle/>
          <a:p>
            <a:pPr marL="0" indent="0" algn="just">
              <a:buNone/>
            </a:pPr>
            <a:endParaRPr lang="en-US" altLang="ja-JP" sz="2400" dirty="0"/>
          </a:p>
          <a:p>
            <a:pPr marL="0" indent="0" algn="just">
              <a:buNone/>
            </a:pPr>
            <a:endParaRPr lang="en-US" altLang="ja-JP" sz="2400" dirty="0"/>
          </a:p>
          <a:p>
            <a:pPr marL="0" indent="0" algn="just">
              <a:buNone/>
            </a:pPr>
            <a:endParaRPr lang="en-US" altLang="ja-JP" sz="2400" dirty="0"/>
          </a:p>
          <a:p>
            <a:pPr marL="0" indent="0" algn="just">
              <a:buNone/>
            </a:pPr>
            <a:r>
              <a:rPr lang="ja-JP" altLang="en-US" sz="3200">
                <a:latin typeface="+mn-ea"/>
              </a:rPr>
              <a:t>１．各図書館の蔵書検索・リサーチツールについて</a:t>
            </a:r>
            <a:endParaRPr lang="en-US" altLang="ja-JP" sz="3200" dirty="0">
              <a:latin typeface="+mn-ea"/>
            </a:endParaRPr>
          </a:p>
          <a:p>
            <a:pPr marL="0" indent="0" algn="just">
              <a:buNone/>
            </a:pPr>
            <a:endParaRPr kumimoji="1" lang="en-US" altLang="ja-JP" sz="3200" dirty="0">
              <a:latin typeface="+mn-ea"/>
            </a:endParaRPr>
          </a:p>
          <a:p>
            <a:pPr marL="0" indent="0" algn="just">
              <a:buNone/>
            </a:pPr>
            <a:r>
              <a:rPr lang="ja-JP" altLang="en-US" sz="3200">
                <a:latin typeface="+mn-ea"/>
              </a:rPr>
              <a:t>２．文献目録を探す</a:t>
            </a:r>
            <a:endParaRPr lang="en-US" altLang="ja-JP" sz="3200" dirty="0">
              <a:latin typeface="+mn-ea"/>
            </a:endParaRPr>
          </a:p>
          <a:p>
            <a:pPr marL="0" indent="0" algn="just">
              <a:buNone/>
            </a:pPr>
            <a:endParaRPr lang="en-US" altLang="ja-JP" sz="3200" dirty="0">
              <a:latin typeface="+mn-ea"/>
            </a:endParaRPr>
          </a:p>
          <a:p>
            <a:pPr marL="0" indent="0" algn="just">
              <a:buNone/>
            </a:pPr>
            <a:r>
              <a:rPr lang="ja-JP" altLang="en-US" sz="3200">
                <a:latin typeface="+mn-ea"/>
              </a:rPr>
              <a:t>３．書誌情報を探す</a:t>
            </a:r>
            <a:endParaRPr lang="en-US" altLang="ja-JP" sz="3200" dirty="0">
              <a:latin typeface="+mn-ea"/>
            </a:endParaRPr>
          </a:p>
          <a:p>
            <a:pPr marL="0" indent="0" algn="just">
              <a:buNone/>
            </a:pPr>
            <a:endParaRPr lang="en-US" altLang="ja-JP" sz="3200" dirty="0">
              <a:latin typeface="+mn-ea"/>
            </a:endParaRPr>
          </a:p>
          <a:p>
            <a:pPr marL="0" indent="0" algn="just">
              <a:buNone/>
            </a:pPr>
            <a:r>
              <a:rPr lang="ja-JP" altLang="en-US" sz="3200">
                <a:latin typeface="+mn-ea"/>
              </a:rPr>
              <a:t>４．同時代評・先行研究を探す</a:t>
            </a:r>
          </a:p>
          <a:p>
            <a:pPr marL="0" indent="0" algn="just">
              <a:buNone/>
            </a:pPr>
            <a:endParaRPr lang="en-US" altLang="ja-JP" sz="3200" dirty="0"/>
          </a:p>
          <a:p>
            <a:pPr marL="0" indent="0" algn="just">
              <a:buNone/>
            </a:pPr>
            <a:endParaRPr kumimoji="1" lang="en-US" altLang="ja-JP" sz="2400" dirty="0"/>
          </a:p>
          <a:p>
            <a:pPr marL="0" indent="0" algn="just">
              <a:buNone/>
            </a:pPr>
            <a:endParaRPr kumimoji="1" lang="en-US" altLang="ja-JP" sz="24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48A9DF43-0337-C348-9F7B-E711570C7320}"/>
              </a:ext>
            </a:extLst>
          </p:cNvPr>
          <p:cNvSpPr>
            <a:spLocks noGrp="1"/>
          </p:cNvSpPr>
          <p:nvPr>
            <p:ph type="sldNum" sz="quarter" idx="12"/>
          </p:nvPr>
        </p:nvSpPr>
        <p:spPr/>
        <p:txBody>
          <a:bodyPr/>
          <a:lstStyle/>
          <a:p>
            <a:fld id="{11A71338-8BA2-4C79-A6C5-5A8E30081D0C}" type="slidenum">
              <a:rPr lang="en-US" smtClean="0"/>
              <a:pPr/>
              <a:t>2</a:t>
            </a:fld>
            <a:endParaRPr lang="en-US" dirty="0"/>
          </a:p>
        </p:txBody>
      </p:sp>
    </p:spTree>
    <p:extLst>
      <p:ext uri="{BB962C8B-B14F-4D97-AF65-F5344CB8AC3E}">
        <p14:creationId xmlns:p14="http://schemas.microsoft.com/office/powerpoint/2010/main" val="235933713"/>
      </p:ext>
    </p:extLst>
  </p:cSld>
  <p:clrMapOvr>
    <a:masterClrMapping/>
  </p:clrMapOvr>
  <mc:AlternateContent xmlns:mc="http://schemas.openxmlformats.org/markup-compatibility/2006" xmlns:p14="http://schemas.microsoft.com/office/powerpoint/2010/main">
    <mc:Choice Requires="p14">
      <p:transition spd="slow" p14:dur="2000" advTm="154"/>
    </mc:Choice>
    <mc:Fallback xmlns="">
      <p:transition spd="slow" advTm="15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テキスト ボックス 1">
            <a:extLst>
              <a:ext uri="{FF2B5EF4-FFF2-40B4-BE49-F238E27FC236}">
                <a16:creationId xmlns:a16="http://schemas.microsoft.com/office/drawing/2014/main" id="{DB1ADEA6-EA80-B146-A5DE-C418D3BE75B5}"/>
              </a:ext>
            </a:extLst>
          </p:cNvPr>
          <p:cNvSpPr txBox="1"/>
          <p:nvPr/>
        </p:nvSpPr>
        <p:spPr>
          <a:xfrm>
            <a:off x="4992267" y="235657"/>
            <a:ext cx="6775951" cy="5572432"/>
          </a:xfrm>
          <a:prstGeom prst="rect">
            <a:avLst/>
          </a:prstGeom>
        </p:spPr>
        <p:txBody>
          <a:bodyPr vert="horz" lIns="91440" tIns="45720" rIns="91440" bIns="45720" rtlCol="0" anchor="ctr">
            <a:normAutofit/>
          </a:bodyPr>
          <a:lstStyle/>
          <a:p>
            <a:pPr indent="-182880">
              <a:lnSpc>
                <a:spcPct val="90000"/>
              </a:lnSpc>
              <a:spcAft>
                <a:spcPts val="600"/>
              </a:spcAft>
              <a:buClr>
                <a:schemeClr val="accent1">
                  <a:lumMod val="75000"/>
                </a:schemeClr>
              </a:buClr>
              <a:buSzPct val="85000"/>
              <a:buFont typeface="Wingdings" pitchFamily="2" charset="2"/>
              <a:buChar char="§"/>
            </a:pPr>
            <a:endParaRPr kumimoji="1" lang="en-US" altLang="ja-JP" dirty="0"/>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0087E4CF-982C-914D-B861-BF588CF0FE59}"/>
              </a:ext>
            </a:extLst>
          </p:cNvPr>
          <p:cNvSpPr>
            <a:spLocks noGrp="1"/>
          </p:cNvSpPr>
          <p:nvPr>
            <p:ph type="sldNum" sz="quarter" idx="12"/>
          </p:nvPr>
        </p:nvSpPr>
        <p:spPr/>
        <p:txBody>
          <a:bodyPr/>
          <a:lstStyle/>
          <a:p>
            <a:fld id="{11A71338-8BA2-4C79-A6C5-5A8E30081D0C}" type="slidenum">
              <a:rPr lang="en-US" smtClean="0"/>
              <a:pPr/>
              <a:t>20</a:t>
            </a:fld>
            <a:endParaRPr lang="en-US" dirty="0"/>
          </a:p>
        </p:txBody>
      </p:sp>
      <p:sp>
        <p:nvSpPr>
          <p:cNvPr id="5" name="テキスト ボックス 4">
            <a:extLst>
              <a:ext uri="{FF2B5EF4-FFF2-40B4-BE49-F238E27FC236}">
                <a16:creationId xmlns:a16="http://schemas.microsoft.com/office/drawing/2014/main" id="{F9431DB7-0479-4441-AF5C-4387BD2CA599}"/>
              </a:ext>
            </a:extLst>
          </p:cNvPr>
          <p:cNvSpPr txBox="1"/>
          <p:nvPr/>
        </p:nvSpPr>
        <p:spPr>
          <a:xfrm>
            <a:off x="232475" y="2470066"/>
            <a:ext cx="4173272" cy="1569660"/>
          </a:xfrm>
          <a:prstGeom prst="rect">
            <a:avLst/>
          </a:prstGeom>
          <a:noFill/>
        </p:spPr>
        <p:txBody>
          <a:bodyPr wrap="square" rtlCol="0">
            <a:spAutoFit/>
          </a:bodyPr>
          <a:lstStyle/>
          <a:p>
            <a:pPr algn="just"/>
            <a:r>
              <a:rPr kumimoji="1" lang="ja-JP" altLang="en-US" sz="4800">
                <a:solidFill>
                  <a:schemeClr val="bg1"/>
                </a:solidFill>
                <a:latin typeface="+mn-ea"/>
              </a:rPr>
              <a:t>３．書誌情報を探す</a:t>
            </a:r>
          </a:p>
        </p:txBody>
      </p:sp>
      <p:sp>
        <p:nvSpPr>
          <p:cNvPr id="3" name="テキスト ボックス 2">
            <a:extLst>
              <a:ext uri="{FF2B5EF4-FFF2-40B4-BE49-F238E27FC236}">
                <a16:creationId xmlns:a16="http://schemas.microsoft.com/office/drawing/2014/main" id="{3230C01E-AB1F-B843-B636-4B82F30CED83}"/>
              </a:ext>
            </a:extLst>
          </p:cNvPr>
          <p:cNvSpPr txBox="1"/>
          <p:nvPr/>
        </p:nvSpPr>
        <p:spPr>
          <a:xfrm>
            <a:off x="5181112" y="958580"/>
            <a:ext cx="6587106" cy="4875181"/>
          </a:xfrm>
          <a:prstGeom prst="rect">
            <a:avLst/>
          </a:prstGeom>
          <a:noFill/>
        </p:spPr>
        <p:txBody>
          <a:bodyPr wrap="square" rtlCol="0">
            <a:spAutoFit/>
          </a:bodyPr>
          <a:lstStyle/>
          <a:p>
            <a:pPr indent="-182880" algn="just">
              <a:lnSpc>
                <a:spcPct val="90000"/>
              </a:lnSpc>
              <a:spcAft>
                <a:spcPts val="600"/>
              </a:spcAft>
              <a:buClr>
                <a:schemeClr val="accent1">
                  <a:lumMod val="75000"/>
                </a:schemeClr>
              </a:buClr>
              <a:buSzPct val="85000"/>
              <a:buFont typeface="Wingdings" pitchFamily="2" charset="2"/>
              <a:buChar char="§"/>
            </a:pPr>
            <a:r>
              <a:rPr kumimoji="1" lang="en-US" altLang="ja-JP" sz="2400" dirty="0">
                <a:latin typeface="+mn-ea"/>
                <a:hlinkClick r:id="rId7"/>
              </a:rPr>
              <a:t>『</a:t>
            </a:r>
            <a:r>
              <a:rPr kumimoji="1" lang="ja-JP" altLang="en-US" sz="2400">
                <a:latin typeface="+mn-ea"/>
                <a:hlinkClick r:id="rId7"/>
              </a:rPr>
              <a:t>現代日本文学大事典</a:t>
            </a:r>
            <a:r>
              <a:rPr kumimoji="1" lang="en-US" altLang="ja-JP" sz="2400" dirty="0">
                <a:latin typeface="+mn-ea"/>
                <a:hlinkClick r:id="rId7"/>
              </a:rPr>
              <a:t>』</a:t>
            </a:r>
            <a:r>
              <a:rPr kumimoji="1" lang="ja-JP" altLang="en-US" sz="2400">
                <a:latin typeface="+mn-ea"/>
              </a:rPr>
              <a:t>（明治書院、</a:t>
            </a:r>
            <a:r>
              <a:rPr kumimoji="1" lang="en-US" altLang="ja-JP" sz="2400" dirty="0">
                <a:latin typeface="+mn-ea"/>
              </a:rPr>
              <a:t>1965</a:t>
            </a:r>
            <a:r>
              <a:rPr kumimoji="1" lang="ja-JP" altLang="en-US" sz="2400">
                <a:latin typeface="+mn-ea"/>
              </a:rPr>
              <a:t>年）</a:t>
            </a:r>
            <a:endParaRPr kumimoji="1"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kumimoji="1" lang="en-US" altLang="ja-JP" sz="2400" dirty="0">
                <a:latin typeface="+mn-ea"/>
                <a:hlinkClick r:id="rId8"/>
              </a:rPr>
              <a:t>『</a:t>
            </a:r>
            <a:r>
              <a:rPr kumimoji="1" lang="ja-JP" altLang="en-US" sz="2400">
                <a:latin typeface="+mn-ea"/>
                <a:hlinkClick r:id="rId8"/>
              </a:rPr>
              <a:t>日本近代文学大事典</a:t>
            </a:r>
            <a:r>
              <a:rPr kumimoji="1" lang="en-US" altLang="ja-JP" sz="2400" dirty="0">
                <a:latin typeface="+mn-ea"/>
                <a:hlinkClick r:id="rId8"/>
              </a:rPr>
              <a:t>』</a:t>
            </a:r>
            <a:r>
              <a:rPr kumimoji="1" lang="ja-JP" altLang="en-US" sz="2400">
                <a:latin typeface="+mn-ea"/>
              </a:rPr>
              <a:t>全</a:t>
            </a:r>
            <a:r>
              <a:rPr kumimoji="1" lang="en-US" altLang="ja-JP" sz="2400" dirty="0">
                <a:latin typeface="+mn-ea"/>
              </a:rPr>
              <a:t>6</a:t>
            </a:r>
            <a:r>
              <a:rPr kumimoji="1" lang="ja-JP" altLang="en-US" sz="2400">
                <a:latin typeface="+mn-ea"/>
              </a:rPr>
              <a:t>巻（講談社、</a:t>
            </a:r>
            <a:r>
              <a:rPr kumimoji="1" lang="en-US" altLang="ja-JP" sz="2400" dirty="0">
                <a:latin typeface="+mn-ea"/>
              </a:rPr>
              <a:t>1977−1978</a:t>
            </a:r>
            <a:r>
              <a:rPr kumimoji="1" lang="ja-JP" altLang="en-US" sz="2400">
                <a:latin typeface="+mn-ea"/>
              </a:rPr>
              <a:t>年）</a:t>
            </a:r>
            <a:endParaRPr kumimoji="1"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kumimoji="1" lang="en-US" altLang="ja-JP" sz="2400" dirty="0">
                <a:latin typeface="+mn-ea"/>
                <a:hlinkClick r:id="rId9"/>
              </a:rPr>
              <a:t>『</a:t>
            </a:r>
            <a:r>
              <a:rPr kumimoji="1" lang="ja-JP" altLang="en-US" sz="2400">
                <a:latin typeface="+mn-ea"/>
                <a:hlinkClick r:id="rId9"/>
              </a:rPr>
              <a:t>日本現代小説大事典</a:t>
            </a:r>
            <a:r>
              <a:rPr kumimoji="1" lang="en-US" altLang="ja-JP" sz="2400" dirty="0">
                <a:latin typeface="+mn-ea"/>
                <a:hlinkClick r:id="rId9"/>
              </a:rPr>
              <a:t>』</a:t>
            </a:r>
            <a:r>
              <a:rPr kumimoji="1" lang="ja-JP" altLang="en-US" sz="2400">
                <a:latin typeface="+mn-ea"/>
              </a:rPr>
              <a:t>増補縮刷版（明治書院、</a:t>
            </a:r>
            <a:r>
              <a:rPr kumimoji="1" lang="en-US" altLang="ja-JP" sz="2400" dirty="0">
                <a:latin typeface="+mn-ea"/>
              </a:rPr>
              <a:t>2009</a:t>
            </a:r>
            <a:r>
              <a:rPr kumimoji="1" lang="ja-JP" altLang="en-US" sz="2400">
                <a:latin typeface="+mn-ea"/>
              </a:rPr>
              <a:t>年）</a:t>
            </a:r>
            <a:endParaRPr kumimoji="1"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kumimoji="1" lang="en-US" altLang="ja-JP" sz="2400" dirty="0">
                <a:latin typeface="+mn-ea"/>
                <a:hlinkClick r:id="rId10"/>
              </a:rPr>
              <a:t>『</a:t>
            </a:r>
            <a:r>
              <a:rPr kumimoji="1" lang="ja-JP" altLang="en-US" sz="2400">
                <a:latin typeface="+mn-ea"/>
                <a:hlinkClick r:id="rId10"/>
              </a:rPr>
              <a:t>新潮日本文学辞典</a:t>
            </a:r>
            <a:r>
              <a:rPr kumimoji="1" lang="en-US" altLang="ja-JP" sz="2400" dirty="0">
                <a:latin typeface="+mn-ea"/>
                <a:hlinkClick r:id="rId10"/>
              </a:rPr>
              <a:t>』</a:t>
            </a:r>
            <a:r>
              <a:rPr kumimoji="1" lang="ja-JP" altLang="en-US" sz="2400">
                <a:latin typeface="+mn-ea"/>
              </a:rPr>
              <a:t>増補改訂（新潮社、</a:t>
            </a:r>
            <a:r>
              <a:rPr kumimoji="1" lang="en-US" altLang="ja-JP" sz="2400" dirty="0">
                <a:latin typeface="+mn-ea"/>
              </a:rPr>
              <a:t>1988</a:t>
            </a:r>
            <a:r>
              <a:rPr kumimoji="1" lang="ja-JP" altLang="en-US" sz="2400">
                <a:latin typeface="+mn-ea"/>
              </a:rPr>
              <a:t>年）</a:t>
            </a:r>
            <a:endParaRPr kumimoji="1"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kumimoji="1" lang="en-US" altLang="ja-JP" sz="2400" dirty="0">
                <a:latin typeface="+mn-ea"/>
                <a:hlinkClick r:id="rId11"/>
              </a:rPr>
              <a:t>『</a:t>
            </a:r>
            <a:r>
              <a:rPr kumimoji="1" lang="ja-JP" altLang="en-US" sz="2400">
                <a:latin typeface="+mn-ea"/>
                <a:hlinkClick r:id="rId11"/>
              </a:rPr>
              <a:t>文芸雑誌小説初出総覧</a:t>
            </a:r>
            <a:r>
              <a:rPr kumimoji="1" lang="en-US" altLang="ja-JP" sz="2400" dirty="0">
                <a:latin typeface="+mn-ea"/>
                <a:hlinkClick r:id="rId11"/>
              </a:rPr>
              <a:t>』</a:t>
            </a:r>
            <a:r>
              <a:rPr kumimoji="1" lang="ja-JP" altLang="en-US" sz="2400">
                <a:latin typeface="+mn-ea"/>
              </a:rPr>
              <a:t>（日外アソシエーツ、</a:t>
            </a:r>
            <a:r>
              <a:rPr kumimoji="1" lang="en-US" altLang="ja-JP" sz="2400" dirty="0">
                <a:latin typeface="+mn-ea"/>
              </a:rPr>
              <a:t>2005</a:t>
            </a:r>
            <a:r>
              <a:rPr kumimoji="1" lang="ja-JP" altLang="en-US" sz="2400">
                <a:latin typeface="+mn-ea"/>
              </a:rPr>
              <a:t>−</a:t>
            </a:r>
            <a:r>
              <a:rPr kumimoji="1" lang="en-US" altLang="ja-JP" sz="2400" dirty="0">
                <a:latin typeface="+mn-ea"/>
              </a:rPr>
              <a:t>2011</a:t>
            </a:r>
            <a:r>
              <a:rPr kumimoji="1" lang="ja-JP" altLang="en-US" sz="2400">
                <a:latin typeface="+mn-ea"/>
              </a:rPr>
              <a:t>年）</a:t>
            </a:r>
            <a:endParaRPr kumimoji="1"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sz="2400" dirty="0">
              <a:latin typeface="+mn-ea"/>
            </a:endParaRPr>
          </a:p>
          <a:p>
            <a:pPr algn="just">
              <a:lnSpc>
                <a:spcPct val="90000"/>
              </a:lnSpc>
              <a:spcAft>
                <a:spcPts val="600"/>
              </a:spcAft>
              <a:buClr>
                <a:schemeClr val="accent1">
                  <a:lumMod val="75000"/>
                </a:schemeClr>
              </a:buClr>
              <a:buSzPct val="85000"/>
            </a:pPr>
            <a:r>
              <a:rPr kumimoji="1" lang="ja-JP" altLang="en-US" sz="2400">
                <a:latin typeface="+mn-ea"/>
              </a:rPr>
              <a:t>また、調べる対象の作品を書いた作家の全集が編まれている場合は、全集の解題を見るとよい。</a:t>
            </a:r>
          </a:p>
        </p:txBody>
      </p:sp>
    </p:spTree>
    <p:extLst>
      <p:ext uri="{BB962C8B-B14F-4D97-AF65-F5344CB8AC3E}">
        <p14:creationId xmlns:p14="http://schemas.microsoft.com/office/powerpoint/2010/main" val="1758158914"/>
      </p:ext>
    </p:extLst>
  </p:cSld>
  <p:clrMapOvr>
    <a:masterClrMapping/>
  </p:clrMapOvr>
  <mc:AlternateContent xmlns:mc="http://schemas.openxmlformats.org/markup-compatibility/2006" xmlns:p14="http://schemas.microsoft.com/office/powerpoint/2010/main">
    <mc:Choice Requires="p14">
      <p:transition spd="slow" p14:dur="2000" advTm="41578"/>
    </mc:Choice>
    <mc:Fallback xmlns="">
      <p:transition spd="slow" advTm="415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タイトル 1">
            <a:extLst>
              <a:ext uri="{FF2B5EF4-FFF2-40B4-BE49-F238E27FC236}">
                <a16:creationId xmlns:a16="http://schemas.microsoft.com/office/drawing/2014/main" id="{51969971-7C06-8C46-8E58-F02A6064F93A}"/>
              </a:ext>
            </a:extLst>
          </p:cNvPr>
          <p:cNvSpPr>
            <a:spLocks noGrp="1"/>
          </p:cNvSpPr>
          <p:nvPr>
            <p:ph type="title"/>
          </p:nvPr>
        </p:nvSpPr>
        <p:spPr>
          <a:xfrm>
            <a:off x="170481" y="643466"/>
            <a:ext cx="4159300" cy="5528734"/>
          </a:xfrm>
        </p:spPr>
        <p:txBody>
          <a:bodyPr>
            <a:normAutofit/>
          </a:bodyPr>
          <a:lstStyle/>
          <a:p>
            <a:pPr algn="just"/>
            <a:r>
              <a:rPr kumimoji="1" lang="ja-JP" altLang="en-US" sz="4800">
                <a:solidFill>
                  <a:srgbClr val="FFFFFF"/>
                </a:solidFill>
              </a:rPr>
              <a:t>４．同時代評と先行研究を探す</a:t>
            </a:r>
          </a:p>
        </p:txBody>
      </p:sp>
      <p:sp>
        <p:nvSpPr>
          <p:cNvPr id="3" name="コンテンツ プレースホルダー 2">
            <a:extLst>
              <a:ext uri="{FF2B5EF4-FFF2-40B4-BE49-F238E27FC236}">
                <a16:creationId xmlns:a16="http://schemas.microsoft.com/office/drawing/2014/main" id="{C6F2D9E5-F1B9-794A-BED6-0B26F497B2C9}"/>
              </a:ext>
            </a:extLst>
          </p:cNvPr>
          <p:cNvSpPr>
            <a:spLocks noGrp="1"/>
          </p:cNvSpPr>
          <p:nvPr>
            <p:ph idx="1"/>
          </p:nvPr>
        </p:nvSpPr>
        <p:spPr>
          <a:xfrm>
            <a:off x="4928461" y="220091"/>
            <a:ext cx="6741764" cy="5952109"/>
          </a:xfrm>
        </p:spPr>
        <p:txBody>
          <a:bodyPr anchor="ctr">
            <a:noAutofit/>
          </a:bodyPr>
          <a:lstStyle/>
          <a:p>
            <a:pPr marL="0" indent="0" algn="just">
              <a:buNone/>
            </a:pPr>
            <a:r>
              <a:rPr lang="ja-JP" altLang="en-US" sz="3200"/>
              <a:t>　</a:t>
            </a:r>
            <a:endParaRPr lang="en-US" altLang="ja-JP" sz="3200" dirty="0"/>
          </a:p>
          <a:p>
            <a:pPr marL="0" indent="0" algn="just">
              <a:buNone/>
            </a:pPr>
            <a:r>
              <a:rPr lang="ja-JP" altLang="en-US" sz="2800">
                <a:solidFill>
                  <a:schemeClr val="accent2"/>
                </a:solidFill>
                <a:latin typeface="+mn-ea"/>
              </a:rPr>
              <a:t>・</a:t>
            </a:r>
            <a:r>
              <a:rPr kumimoji="1" lang="ja-JP" altLang="en-US" sz="2800">
                <a:latin typeface="+mn-ea"/>
              </a:rPr>
              <a:t>同時代に発表された文学評論による作品評を探すには、</a:t>
            </a:r>
            <a:r>
              <a:rPr kumimoji="1" lang="en-US" altLang="ja-JP" sz="2800" dirty="0">
                <a:latin typeface="+mn-ea"/>
                <a:hlinkClick r:id="rId5"/>
              </a:rPr>
              <a:t>『</a:t>
            </a:r>
            <a:r>
              <a:rPr kumimoji="1" lang="ja-JP" altLang="en-US" sz="2800" u="sng">
                <a:latin typeface="+mn-ea"/>
                <a:hlinkClick r:id="rId5"/>
              </a:rPr>
              <a:t>文藝時評大系</a:t>
            </a:r>
            <a:r>
              <a:rPr kumimoji="1" lang="en-US" altLang="ja-JP" sz="2800" u="sng" dirty="0">
                <a:latin typeface="+mn-ea"/>
                <a:hlinkClick r:id="rId5"/>
              </a:rPr>
              <a:t>』</a:t>
            </a:r>
            <a:r>
              <a:rPr kumimoji="1" lang="ja-JP" altLang="en-US" sz="2800" u="sng">
                <a:latin typeface="+mn-ea"/>
              </a:rPr>
              <a:t>（中島国彦他編、ゆまに書房、</a:t>
            </a:r>
            <a:r>
              <a:rPr kumimoji="1" lang="en-US" altLang="ja-JP" sz="2800" u="sng" dirty="0">
                <a:latin typeface="+mn-ea"/>
              </a:rPr>
              <a:t>2005</a:t>
            </a:r>
            <a:r>
              <a:rPr lang="en-US" altLang="ja-JP" sz="2800" u="sng" dirty="0">
                <a:latin typeface="+mn-ea"/>
              </a:rPr>
              <a:t> −2020</a:t>
            </a:r>
            <a:r>
              <a:rPr lang="ja-JP" altLang="en-US" sz="2800" u="sng">
                <a:latin typeface="+mn-ea"/>
              </a:rPr>
              <a:t>年、全</a:t>
            </a:r>
            <a:r>
              <a:rPr lang="en-US" altLang="ja-JP" sz="2800" u="sng" dirty="0">
                <a:latin typeface="+mn-ea"/>
              </a:rPr>
              <a:t>73</a:t>
            </a:r>
            <a:r>
              <a:rPr lang="ja-JP" altLang="en-US" sz="2800" u="sng">
                <a:latin typeface="+mn-ea"/>
              </a:rPr>
              <a:t>巻・別冊</a:t>
            </a:r>
            <a:r>
              <a:rPr lang="en-US" altLang="ja-JP" sz="2800" u="sng" dirty="0">
                <a:latin typeface="+mn-ea"/>
              </a:rPr>
              <a:t>5</a:t>
            </a:r>
            <a:r>
              <a:rPr lang="ja-JP" altLang="en-US" sz="2800" u="sng">
                <a:latin typeface="+mn-ea"/>
              </a:rPr>
              <a:t>）</a:t>
            </a:r>
            <a:r>
              <a:rPr lang="ja-JP" altLang="en-US" sz="2800">
                <a:latin typeface="+mn-ea"/>
              </a:rPr>
              <a:t>を参照すると良い。</a:t>
            </a:r>
            <a:endParaRPr lang="en-US" altLang="ja-JP" sz="2800" dirty="0">
              <a:latin typeface="+mn-ea"/>
            </a:endParaRPr>
          </a:p>
          <a:p>
            <a:pPr marL="0" indent="0" algn="just">
              <a:buNone/>
            </a:pPr>
            <a:endParaRPr lang="en-US" altLang="ja-JP" sz="2800" dirty="0">
              <a:solidFill>
                <a:schemeClr val="accent2"/>
              </a:solidFill>
              <a:latin typeface="+mn-ea"/>
            </a:endParaRPr>
          </a:p>
          <a:p>
            <a:pPr marL="0" indent="0" algn="just">
              <a:buNone/>
            </a:pPr>
            <a:r>
              <a:rPr lang="ja-JP" altLang="en-US" sz="2800">
                <a:solidFill>
                  <a:schemeClr val="accent2"/>
                </a:solidFill>
                <a:latin typeface="+mn-ea"/>
              </a:rPr>
              <a:t>・</a:t>
            </a:r>
            <a:r>
              <a:rPr lang="ja-JP" altLang="en-US" sz="2800">
                <a:latin typeface="+mn-ea"/>
              </a:rPr>
              <a:t>また、上記にあげた国会図書館サーチやざっさくプラス、大宅壮一文庫などを活用すれば、漏れなく同時代評を収集することができる。</a:t>
            </a:r>
            <a:endParaRPr kumimoji="1" lang="en-US" altLang="ja-JP" sz="2800" dirty="0">
              <a:latin typeface="+mn-ea"/>
            </a:endParaRP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48A9DF43-0337-C348-9F7B-E711570C7320}"/>
              </a:ext>
            </a:extLst>
          </p:cNvPr>
          <p:cNvSpPr>
            <a:spLocks noGrp="1"/>
          </p:cNvSpPr>
          <p:nvPr>
            <p:ph type="sldNum" sz="quarter" idx="12"/>
          </p:nvPr>
        </p:nvSpPr>
        <p:spPr/>
        <p:txBody>
          <a:bodyPr/>
          <a:lstStyle/>
          <a:p>
            <a:fld id="{11A71338-8BA2-4C79-A6C5-5A8E30081D0C}" type="slidenum">
              <a:rPr lang="en-US" smtClean="0"/>
              <a:pPr/>
              <a:t>21</a:t>
            </a:fld>
            <a:endParaRPr lang="en-US" dirty="0"/>
          </a:p>
        </p:txBody>
      </p:sp>
    </p:spTree>
    <p:extLst>
      <p:ext uri="{BB962C8B-B14F-4D97-AF65-F5344CB8AC3E}">
        <p14:creationId xmlns:p14="http://schemas.microsoft.com/office/powerpoint/2010/main" val="2726130029"/>
      </p:ext>
    </p:extLst>
  </p:cSld>
  <p:clrMapOvr>
    <a:masterClrMapping/>
  </p:clrMapOvr>
  <mc:AlternateContent xmlns:mc="http://schemas.openxmlformats.org/markup-compatibility/2006" xmlns:p14="http://schemas.microsoft.com/office/powerpoint/2010/main">
    <mc:Choice Requires="p14">
      <p:transition spd="slow" p14:dur="2000" advTm="10657"/>
    </mc:Choice>
    <mc:Fallback xmlns="">
      <p:transition spd="slow" advTm="1065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コンテンツ プレースホルダー 2">
            <a:extLst>
              <a:ext uri="{FF2B5EF4-FFF2-40B4-BE49-F238E27FC236}">
                <a16:creationId xmlns:a16="http://schemas.microsoft.com/office/drawing/2014/main" id="{C6F2D9E5-F1B9-794A-BED6-0B26F497B2C9}"/>
              </a:ext>
            </a:extLst>
          </p:cNvPr>
          <p:cNvSpPr>
            <a:spLocks noGrp="1"/>
          </p:cNvSpPr>
          <p:nvPr>
            <p:ph idx="1"/>
          </p:nvPr>
        </p:nvSpPr>
        <p:spPr>
          <a:xfrm>
            <a:off x="5053780" y="220091"/>
            <a:ext cx="6775951" cy="5952109"/>
          </a:xfrm>
        </p:spPr>
        <p:txBody>
          <a:bodyPr anchor="ctr">
            <a:noAutofit/>
          </a:bodyPr>
          <a:lstStyle/>
          <a:p>
            <a:pPr marL="0" indent="0" algn="just">
              <a:buNone/>
            </a:pPr>
            <a:r>
              <a:rPr lang="ja-JP" altLang="en-US" sz="2800">
                <a:solidFill>
                  <a:schemeClr val="accent2"/>
                </a:solidFill>
                <a:latin typeface="+mn-ea"/>
              </a:rPr>
              <a:t>・</a:t>
            </a:r>
            <a:r>
              <a:rPr lang="ja-JP" altLang="en-US" sz="2800">
                <a:latin typeface="+mn-ea"/>
              </a:rPr>
              <a:t>先行研究を探す際にもっとも有用なツールは、上記にあげた</a:t>
            </a:r>
            <a:r>
              <a:rPr kumimoji="1" lang="ja-JP" altLang="en-US" sz="2800">
                <a:latin typeface="+mn-ea"/>
              </a:rPr>
              <a:t>国会図書館サーチ、国文学論文目録データベースの二つ。</a:t>
            </a:r>
            <a:endParaRPr kumimoji="1" lang="en-US" altLang="ja-JP" sz="2800" dirty="0">
              <a:latin typeface="+mn-ea"/>
            </a:endParaRPr>
          </a:p>
          <a:p>
            <a:pPr marL="0" indent="0" algn="just">
              <a:buNone/>
            </a:pPr>
            <a:endParaRPr lang="en-US" altLang="ja-JP" sz="2800" dirty="0">
              <a:solidFill>
                <a:schemeClr val="accent2"/>
              </a:solidFill>
              <a:latin typeface="+mn-ea"/>
            </a:endParaRPr>
          </a:p>
          <a:p>
            <a:pPr marL="0" indent="0" algn="just">
              <a:buNone/>
            </a:pPr>
            <a:r>
              <a:rPr lang="ja-JP" altLang="en-US" sz="2800">
                <a:solidFill>
                  <a:schemeClr val="accent2"/>
                </a:solidFill>
                <a:latin typeface="+mn-ea"/>
              </a:rPr>
              <a:t>・</a:t>
            </a:r>
            <a:r>
              <a:rPr kumimoji="1" lang="ja-JP" altLang="en-US" sz="2800">
                <a:latin typeface="+mn-ea"/>
              </a:rPr>
              <a:t>以上の二つに併せて、</a:t>
            </a:r>
            <a:r>
              <a:rPr kumimoji="1" lang="en-US" altLang="ja-JP" sz="2800" dirty="0" err="1">
                <a:latin typeface="+mn-ea"/>
              </a:rPr>
              <a:t>CiNii</a:t>
            </a:r>
            <a:r>
              <a:rPr kumimoji="1" lang="ja-JP" altLang="en-US" sz="2800">
                <a:latin typeface="+mn-ea"/>
              </a:rPr>
              <a:t>、有力な学会誌に掲載された論文を検索でき</a:t>
            </a:r>
            <a:r>
              <a:rPr kumimoji="1" lang="en-US" altLang="ja-JP" sz="2800" dirty="0">
                <a:latin typeface="+mn-ea"/>
              </a:rPr>
              <a:t>PDF</a:t>
            </a:r>
            <a:r>
              <a:rPr kumimoji="1" lang="ja-JP" altLang="en-US" sz="2800">
                <a:latin typeface="+mn-ea"/>
              </a:rPr>
              <a:t>で</a:t>
            </a:r>
            <a:r>
              <a:rPr lang="ja-JP" altLang="en-US" sz="2800">
                <a:latin typeface="+mn-ea"/>
              </a:rPr>
              <a:t>それ</a:t>
            </a:r>
            <a:r>
              <a:rPr kumimoji="1" lang="ja-JP" altLang="en-US" sz="2800">
                <a:latin typeface="+mn-ea"/>
              </a:rPr>
              <a:t>を読める</a:t>
            </a:r>
            <a:r>
              <a:rPr kumimoji="1" lang="en-US" altLang="ja-JP" sz="2800" dirty="0">
                <a:latin typeface="+mn-ea"/>
              </a:rPr>
              <a:t>J–Stage</a:t>
            </a:r>
            <a:r>
              <a:rPr kumimoji="1" lang="ja-JP" altLang="en-US" sz="2800">
                <a:latin typeface="+mn-ea"/>
              </a:rPr>
              <a:t>、独自の記事目録を採集しているざっさくプラスなどのデータベースを</a:t>
            </a:r>
            <a:r>
              <a:rPr lang="ja-JP" altLang="en-US" sz="2800">
                <a:latin typeface="+mn-ea"/>
              </a:rPr>
              <a:t>活用</a:t>
            </a:r>
            <a:r>
              <a:rPr kumimoji="1" lang="ja-JP" altLang="en-US" sz="2800">
                <a:latin typeface="+mn-ea"/>
              </a:rPr>
              <a:t>すると良い</a:t>
            </a:r>
            <a:r>
              <a:rPr kumimoji="1" lang="ja-JP" altLang="en-US" sz="2800"/>
              <a:t>。</a:t>
            </a:r>
            <a:endParaRPr kumimoji="1" lang="en-US" altLang="ja-JP" sz="28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48A9DF43-0337-C348-9F7B-E711570C7320}"/>
              </a:ext>
            </a:extLst>
          </p:cNvPr>
          <p:cNvSpPr>
            <a:spLocks noGrp="1"/>
          </p:cNvSpPr>
          <p:nvPr>
            <p:ph type="sldNum" sz="quarter" idx="12"/>
          </p:nvPr>
        </p:nvSpPr>
        <p:spPr/>
        <p:txBody>
          <a:bodyPr/>
          <a:lstStyle/>
          <a:p>
            <a:fld id="{11A71338-8BA2-4C79-A6C5-5A8E30081D0C}" type="slidenum">
              <a:rPr lang="en-US" smtClean="0"/>
              <a:pPr/>
              <a:t>22</a:t>
            </a:fld>
            <a:endParaRPr lang="en-US" dirty="0"/>
          </a:p>
        </p:txBody>
      </p:sp>
    </p:spTree>
    <p:extLst>
      <p:ext uri="{BB962C8B-B14F-4D97-AF65-F5344CB8AC3E}">
        <p14:creationId xmlns:p14="http://schemas.microsoft.com/office/powerpoint/2010/main" val="1684404732"/>
      </p:ext>
    </p:extLst>
  </p:cSld>
  <p:clrMapOvr>
    <a:masterClrMapping/>
  </p:clrMapOvr>
  <mc:AlternateContent xmlns:mc="http://schemas.openxmlformats.org/markup-compatibility/2006" xmlns:p14="http://schemas.microsoft.com/office/powerpoint/2010/main">
    <mc:Choice Requires="p14">
      <p:transition spd="slow" p14:dur="2000" advTm="22285"/>
    </mc:Choice>
    <mc:Fallback xmlns="">
      <p:transition spd="slow" advTm="2228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タイトル 1">
            <a:extLst>
              <a:ext uri="{FF2B5EF4-FFF2-40B4-BE49-F238E27FC236}">
                <a16:creationId xmlns:a16="http://schemas.microsoft.com/office/drawing/2014/main" id="{51969971-7C06-8C46-8E58-F02A6064F93A}"/>
              </a:ext>
            </a:extLst>
          </p:cNvPr>
          <p:cNvSpPr>
            <a:spLocks noGrp="1"/>
          </p:cNvSpPr>
          <p:nvPr>
            <p:ph type="title"/>
          </p:nvPr>
        </p:nvSpPr>
        <p:spPr>
          <a:xfrm>
            <a:off x="201478" y="643466"/>
            <a:ext cx="4128302" cy="5528734"/>
          </a:xfrm>
        </p:spPr>
        <p:txBody>
          <a:bodyPr>
            <a:normAutofit/>
          </a:bodyPr>
          <a:lstStyle/>
          <a:p>
            <a:pPr algn="just"/>
            <a:r>
              <a:rPr kumimoji="1" lang="ja-JP" altLang="en-US" sz="4800">
                <a:solidFill>
                  <a:srgbClr val="FFFFFF"/>
                </a:solidFill>
              </a:rPr>
              <a:t>おわりに</a:t>
            </a:r>
          </a:p>
        </p:txBody>
      </p:sp>
      <p:sp>
        <p:nvSpPr>
          <p:cNvPr id="3" name="コンテンツ プレースホルダー 2">
            <a:extLst>
              <a:ext uri="{FF2B5EF4-FFF2-40B4-BE49-F238E27FC236}">
                <a16:creationId xmlns:a16="http://schemas.microsoft.com/office/drawing/2014/main" id="{C6F2D9E5-F1B9-794A-BED6-0B26F497B2C9}"/>
              </a:ext>
            </a:extLst>
          </p:cNvPr>
          <p:cNvSpPr>
            <a:spLocks noGrp="1"/>
          </p:cNvSpPr>
          <p:nvPr>
            <p:ph idx="1"/>
          </p:nvPr>
        </p:nvSpPr>
        <p:spPr>
          <a:xfrm>
            <a:off x="5053780" y="599768"/>
            <a:ext cx="6775951" cy="5572432"/>
          </a:xfrm>
        </p:spPr>
        <p:txBody>
          <a:bodyPr anchor="ctr">
            <a:noAutofit/>
          </a:bodyPr>
          <a:lstStyle/>
          <a:p>
            <a:pPr marL="0" indent="0" algn="just">
              <a:buNone/>
            </a:pPr>
            <a:r>
              <a:rPr lang="ja-JP" altLang="en-US" sz="3200">
                <a:latin typeface="+mn-ea"/>
              </a:rPr>
              <a:t>ご静聴ありがとうございました！</a:t>
            </a:r>
            <a:br>
              <a:rPr lang="en-US" altLang="ja-JP" sz="3200" dirty="0">
                <a:latin typeface="+mn-ea"/>
              </a:rPr>
            </a:br>
            <a:r>
              <a:rPr lang="ja-JP" altLang="en-US" sz="3200">
                <a:latin typeface="+mn-ea"/>
              </a:rPr>
              <a:t>質問があれば、ラーニングアドバイザーへ！</a:t>
            </a:r>
            <a:endParaRPr lang="en-US" altLang="ja-JP" sz="3200" dirty="0">
              <a:latin typeface="+mn-ea"/>
            </a:endParaRPr>
          </a:p>
          <a:p>
            <a:pPr marL="0" indent="0" algn="just">
              <a:buNone/>
            </a:pPr>
            <a:r>
              <a:rPr lang="ja-JP" altLang="en-US" sz="3200">
                <a:latin typeface="+mn-ea"/>
              </a:rPr>
              <a:t>また、</a:t>
            </a:r>
            <a:r>
              <a:rPr lang="en-US" altLang="ja-JP" sz="3200" dirty="0">
                <a:latin typeface="+mn-ea"/>
              </a:rPr>
              <a:t>Zoom</a:t>
            </a:r>
            <a:r>
              <a:rPr lang="ja-JP" altLang="en-US" sz="3200">
                <a:latin typeface="+mn-ea"/>
              </a:rPr>
              <a:t>相談や対面相談も行ってますので、お困りの際はラーニングアドバイザーをご活用ください！</a:t>
            </a:r>
            <a:endParaRPr lang="en-US" altLang="ja-JP" sz="3200" dirty="0">
              <a:latin typeface="+mn-ea"/>
            </a:endParaRPr>
          </a:p>
          <a:p>
            <a:pPr marL="0" indent="0" algn="just">
              <a:buNone/>
            </a:pPr>
            <a:endParaRPr lang="en-US" altLang="ja-JP" sz="3200" dirty="0">
              <a:latin typeface="+mn-ea"/>
            </a:endParaRP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48A9DF43-0337-C348-9F7B-E711570C7320}"/>
              </a:ext>
            </a:extLst>
          </p:cNvPr>
          <p:cNvSpPr>
            <a:spLocks noGrp="1"/>
          </p:cNvSpPr>
          <p:nvPr>
            <p:ph type="sldNum" sz="quarter" idx="12"/>
          </p:nvPr>
        </p:nvSpPr>
        <p:spPr/>
        <p:txBody>
          <a:bodyPr/>
          <a:lstStyle/>
          <a:p>
            <a:fld id="{11A71338-8BA2-4C79-A6C5-5A8E30081D0C}" type="slidenum">
              <a:rPr lang="en-US" smtClean="0"/>
              <a:pPr/>
              <a:t>23</a:t>
            </a:fld>
            <a:endParaRPr lang="en-US" dirty="0"/>
          </a:p>
        </p:txBody>
      </p:sp>
    </p:spTree>
    <p:extLst>
      <p:ext uri="{BB962C8B-B14F-4D97-AF65-F5344CB8AC3E}">
        <p14:creationId xmlns:p14="http://schemas.microsoft.com/office/powerpoint/2010/main" val="1642825201"/>
      </p:ext>
    </p:extLst>
  </p:cSld>
  <p:clrMapOvr>
    <a:masterClrMapping/>
  </p:clrMapOvr>
  <mc:AlternateContent xmlns:mc="http://schemas.openxmlformats.org/markup-compatibility/2006" xmlns:p14="http://schemas.microsoft.com/office/powerpoint/2010/main">
    <mc:Choice Requires="p14">
      <p:transition spd="slow" p14:dur="2000" advTm="660"/>
    </mc:Choice>
    <mc:Fallback xmlns="">
      <p:transition spd="slow" advTm="6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タイトル 1">
            <a:extLst>
              <a:ext uri="{FF2B5EF4-FFF2-40B4-BE49-F238E27FC236}">
                <a16:creationId xmlns:a16="http://schemas.microsoft.com/office/drawing/2014/main" id="{51969971-7C06-8C46-8E58-F02A6064F93A}"/>
              </a:ext>
            </a:extLst>
          </p:cNvPr>
          <p:cNvSpPr>
            <a:spLocks noGrp="1"/>
          </p:cNvSpPr>
          <p:nvPr>
            <p:ph type="title"/>
          </p:nvPr>
        </p:nvSpPr>
        <p:spPr>
          <a:xfrm>
            <a:off x="201478" y="643466"/>
            <a:ext cx="4128302" cy="5528734"/>
          </a:xfrm>
        </p:spPr>
        <p:txBody>
          <a:bodyPr>
            <a:normAutofit/>
          </a:bodyPr>
          <a:lstStyle/>
          <a:p>
            <a:pPr algn="just"/>
            <a:r>
              <a:rPr kumimoji="1" lang="ja-JP" altLang="en-US" sz="4800">
                <a:solidFill>
                  <a:srgbClr val="FFFFFF"/>
                </a:solidFill>
              </a:rPr>
              <a:t>１．各図書館の蔵書検索・リサーチツールについて</a:t>
            </a:r>
          </a:p>
        </p:txBody>
      </p:sp>
      <p:sp>
        <p:nvSpPr>
          <p:cNvPr id="3" name="コンテンツ プレースホルダー 2">
            <a:extLst>
              <a:ext uri="{FF2B5EF4-FFF2-40B4-BE49-F238E27FC236}">
                <a16:creationId xmlns:a16="http://schemas.microsoft.com/office/drawing/2014/main" id="{C6F2D9E5-F1B9-794A-BED6-0B26F497B2C9}"/>
              </a:ext>
            </a:extLst>
          </p:cNvPr>
          <p:cNvSpPr>
            <a:spLocks noGrp="1"/>
          </p:cNvSpPr>
          <p:nvPr>
            <p:ph idx="1"/>
          </p:nvPr>
        </p:nvSpPr>
        <p:spPr>
          <a:xfrm>
            <a:off x="5053780" y="949568"/>
            <a:ext cx="6805145" cy="5222631"/>
          </a:xfrm>
        </p:spPr>
        <p:txBody>
          <a:bodyPr anchor="ctr">
            <a:noAutofit/>
          </a:bodyPr>
          <a:lstStyle/>
          <a:p>
            <a:pPr marL="0" indent="0" algn="just">
              <a:buNone/>
            </a:pPr>
            <a:r>
              <a:rPr kumimoji="1" lang="en-US" altLang="ja-JP" sz="3200" dirty="0">
                <a:latin typeface="+mn-ea"/>
              </a:rPr>
              <a:t>①</a:t>
            </a:r>
            <a:r>
              <a:rPr kumimoji="1" lang="ja-JP" altLang="en-US" sz="3200">
                <a:latin typeface="+mn-ea"/>
              </a:rPr>
              <a:t>国会図書館サーチ</a:t>
            </a:r>
            <a:endParaRPr lang="en-US" altLang="ja-JP" sz="3200" dirty="0">
              <a:latin typeface="+mn-ea"/>
            </a:endParaRPr>
          </a:p>
          <a:p>
            <a:pPr marL="0" indent="0" algn="just">
              <a:buNone/>
            </a:pPr>
            <a:endParaRPr kumimoji="1" lang="en-US" altLang="ja-JP" sz="3200" dirty="0">
              <a:latin typeface="+mn-ea"/>
            </a:endParaRPr>
          </a:p>
          <a:p>
            <a:pPr marL="0" indent="0" algn="just">
              <a:buNone/>
            </a:pPr>
            <a:r>
              <a:rPr lang="ja-JP" altLang="en-US" sz="2400">
                <a:solidFill>
                  <a:schemeClr val="accent2"/>
                </a:solidFill>
                <a:latin typeface="+mn-ea"/>
              </a:rPr>
              <a:t>・</a:t>
            </a:r>
            <a:r>
              <a:rPr kumimoji="1" lang="ja-JP" altLang="en-US" sz="2400">
                <a:latin typeface="+mn-ea"/>
              </a:rPr>
              <a:t>国会図書館の蔵書検索は、国会図書館</a:t>
            </a:r>
            <a:r>
              <a:rPr kumimoji="1" lang="en-US" altLang="ja-JP" sz="2400" dirty="0">
                <a:latin typeface="+mn-ea"/>
              </a:rPr>
              <a:t>NDL-OPAC</a:t>
            </a:r>
            <a:r>
              <a:rPr kumimoji="1" lang="ja-JP" altLang="en-US" sz="2400">
                <a:latin typeface="+mn-ea"/>
              </a:rPr>
              <a:t>からできる</a:t>
            </a:r>
            <a:r>
              <a:rPr lang="ja-JP" altLang="en-US" sz="2400">
                <a:latin typeface="+mn-ea"/>
              </a:rPr>
              <a:t>。国会図書館の蔵書検索では、入力したキーワードと本のタイトルが合致したものをヒットさせる。また、</a:t>
            </a:r>
            <a:r>
              <a:rPr kumimoji="1" lang="ja-JP" altLang="en-US" sz="2400">
                <a:latin typeface="+mn-ea"/>
              </a:rPr>
              <a:t>国立国会図書館デジタルライブラリーもある。これは</a:t>
            </a:r>
            <a:r>
              <a:rPr kumimoji="1" lang="en-US" altLang="ja-JP" sz="2400" dirty="0">
                <a:latin typeface="+mn-ea"/>
              </a:rPr>
              <a:t>1968</a:t>
            </a:r>
            <a:r>
              <a:rPr kumimoji="1" lang="ja-JP" altLang="en-US" sz="2400">
                <a:latin typeface="+mn-ea"/>
              </a:rPr>
              <a:t>年までに国会図書館が受け入れた戦前期・戦後刊行図書、議会資料、法令資料、児童書、震災・災害関係資料を中心に収録した電子図書館で、著作権処理が完了した資料はインターネット公開</a:t>
            </a:r>
            <a:r>
              <a:rPr lang="ja-JP" altLang="en-US" sz="2400">
                <a:latin typeface="+mn-ea"/>
              </a:rPr>
              <a:t>されている</a:t>
            </a:r>
            <a:r>
              <a:rPr kumimoji="1" lang="ja-JP" altLang="en-US" sz="2400">
                <a:latin typeface="+mn-ea"/>
              </a:rPr>
              <a:t>。その他にも、占領期の検閲資料（プランゲ文庫）をマイクロフィルムやマイクロフィッシュで利用できる。</a:t>
            </a:r>
            <a:endParaRPr kumimoji="1" lang="en-US" altLang="ja-JP" sz="2400" dirty="0">
              <a:latin typeface="+mn-ea"/>
            </a:endParaRPr>
          </a:p>
          <a:p>
            <a:pPr marL="0" indent="0" algn="just">
              <a:buNone/>
            </a:pPr>
            <a:r>
              <a:rPr lang="en" altLang="ja-JP" sz="2400" dirty="0">
                <a:latin typeface="+mn-ea"/>
                <a:hlinkClick r:id="rId5"/>
              </a:rPr>
              <a:t>https://ndlonline.ndl.go.jp/#!/</a:t>
            </a:r>
            <a:r>
              <a:rPr lang="ja-JP" altLang="en-US" sz="2400">
                <a:latin typeface="+mn-ea"/>
              </a:rPr>
              <a:t>（</a:t>
            </a:r>
            <a:r>
              <a:rPr lang="en-US" altLang="ja-JP" sz="2400" dirty="0">
                <a:latin typeface="+mn-ea"/>
              </a:rPr>
              <a:t> NDL-OPAC</a:t>
            </a:r>
            <a:r>
              <a:rPr lang="ja-JP" altLang="en-US" sz="2400">
                <a:latin typeface="+mn-ea"/>
              </a:rPr>
              <a:t>）</a:t>
            </a:r>
            <a:endParaRPr lang="en" altLang="ja-JP" sz="2400" dirty="0">
              <a:latin typeface="+mn-ea"/>
            </a:endParaRPr>
          </a:p>
          <a:p>
            <a:pPr marL="0" indent="0" algn="just">
              <a:buNone/>
            </a:pPr>
            <a:r>
              <a:rPr kumimoji="1" lang="en" altLang="ja-JP" sz="2400" dirty="0">
                <a:latin typeface="+mn-ea"/>
                <a:hlinkClick r:id="rId6"/>
              </a:rPr>
              <a:t>https://dl.ndl.go.jp/</a:t>
            </a:r>
            <a:r>
              <a:rPr kumimoji="1" lang="ja-JP" altLang="en" sz="2400">
                <a:latin typeface="+mn-ea"/>
              </a:rPr>
              <a:t>（</a:t>
            </a:r>
            <a:r>
              <a:rPr lang="ja-JP" altLang="en-US" sz="2400">
                <a:latin typeface="+mn-ea"/>
              </a:rPr>
              <a:t>デジタルライブラリー）</a:t>
            </a:r>
            <a:endParaRPr kumimoji="1" lang="en" altLang="ja-JP" sz="2400" dirty="0">
              <a:latin typeface="+mn-ea"/>
            </a:endParaRP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48A9DF43-0337-C348-9F7B-E711570C7320}"/>
              </a:ext>
            </a:extLst>
          </p:cNvPr>
          <p:cNvSpPr>
            <a:spLocks noGrp="1"/>
          </p:cNvSpPr>
          <p:nvPr>
            <p:ph type="sldNum" sz="quarter" idx="12"/>
          </p:nvPr>
        </p:nvSpPr>
        <p:spPr/>
        <p:txBody>
          <a:bodyPr/>
          <a:lstStyle/>
          <a:p>
            <a:fld id="{11A71338-8BA2-4C79-A6C5-5A8E30081D0C}" type="slidenum">
              <a:rPr lang="en-US" smtClean="0"/>
              <a:pPr/>
              <a:t>3</a:t>
            </a:fld>
            <a:endParaRPr lang="en-US" dirty="0"/>
          </a:p>
        </p:txBody>
      </p:sp>
    </p:spTree>
    <p:extLst>
      <p:ext uri="{BB962C8B-B14F-4D97-AF65-F5344CB8AC3E}">
        <p14:creationId xmlns:p14="http://schemas.microsoft.com/office/powerpoint/2010/main" val="67618998"/>
      </p:ext>
    </p:extLst>
  </p:cSld>
  <p:clrMapOvr>
    <a:masterClrMapping/>
  </p:clrMapOvr>
  <mc:AlternateContent xmlns:mc="http://schemas.openxmlformats.org/markup-compatibility/2006" xmlns:p14="http://schemas.microsoft.com/office/powerpoint/2010/main">
    <mc:Choice Requires="p14">
      <p:transition spd="slow" p14:dur="2000" advTm="74"/>
    </mc:Choice>
    <mc:Fallback xmlns="">
      <p:transition spd="slow" advTm="7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テキスト ボックス 1">
            <a:extLst>
              <a:ext uri="{FF2B5EF4-FFF2-40B4-BE49-F238E27FC236}">
                <a16:creationId xmlns:a16="http://schemas.microsoft.com/office/drawing/2014/main" id="{879CB0A0-CAC0-4644-AF51-96D8F0AD0418}"/>
              </a:ext>
            </a:extLst>
          </p:cNvPr>
          <p:cNvSpPr txBox="1"/>
          <p:nvPr/>
        </p:nvSpPr>
        <p:spPr>
          <a:xfrm>
            <a:off x="5053780" y="655608"/>
            <a:ext cx="6805145" cy="5516592"/>
          </a:xfrm>
          <a:prstGeom prst="rect">
            <a:avLst/>
          </a:prstGeom>
        </p:spPr>
        <p:txBody>
          <a:bodyPr vert="horz" lIns="91440" tIns="45720" rIns="91440" bIns="45720" rtlCol="0" anchor="ctr">
            <a:noAutofit/>
          </a:bodyPr>
          <a:lstStyle/>
          <a:p>
            <a:pPr algn="just">
              <a:lnSpc>
                <a:spcPct val="90000"/>
              </a:lnSpc>
              <a:spcAft>
                <a:spcPts val="600"/>
              </a:spcAft>
              <a:buClr>
                <a:schemeClr val="accent1">
                  <a:lumMod val="75000"/>
                </a:schemeClr>
              </a:buClr>
              <a:buSzPct val="85000"/>
            </a:pPr>
            <a:r>
              <a:rPr kumimoji="1" lang="en-US" altLang="ja-JP" sz="3200" dirty="0">
                <a:latin typeface="+mn-ea"/>
              </a:rPr>
              <a:t>②</a:t>
            </a:r>
            <a:r>
              <a:rPr kumimoji="1" lang="ja-JP" altLang="en-US" sz="3200">
                <a:latin typeface="+mn-ea"/>
              </a:rPr>
              <a:t>国文学研究資料館（</a:t>
            </a:r>
            <a:r>
              <a:rPr lang="ja-JP" altLang="en-US" sz="3200">
                <a:latin typeface="+mn-ea"/>
              </a:rPr>
              <a:t>国文学論文目録データベース）</a:t>
            </a:r>
            <a:endParaRPr lang="en-US" altLang="ja-JP" sz="3200" dirty="0">
              <a:latin typeface="+mn-ea"/>
            </a:endParaRPr>
          </a:p>
          <a:p>
            <a:pPr algn="just">
              <a:lnSpc>
                <a:spcPct val="90000"/>
              </a:lnSpc>
              <a:spcAft>
                <a:spcPts val="600"/>
              </a:spcAft>
              <a:buClr>
                <a:schemeClr val="accent1">
                  <a:lumMod val="75000"/>
                </a:schemeClr>
              </a:buClr>
              <a:buSzPct val="85000"/>
            </a:pPr>
            <a:endParaRPr kumimoji="1"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蔵書が古典関係に強いのが特徴。また、明治以降の文献書誌情報、および同画像データベースを統合的に検索する「近代書誌・近代画像データベース（統合検索）」、明治前期の出版物の広告を集めた「明治期出版広告データベース」もある。</a:t>
            </a:r>
            <a:r>
              <a:rPr kumimoji="1" lang="ja-JP" altLang="en-US" sz="2400">
                <a:latin typeface="+mn-ea"/>
              </a:rPr>
              <a:t>国会図書館の蔵書検索と比べ、本のタイトルだけでなく、その内容と合致したものをヒットさせる。近現代文学研究には必須の図書館機関。</a:t>
            </a:r>
            <a:endParaRPr kumimoji="1"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endParaRPr kumimoji="1" lang="en-US" altLang="ja-JP" sz="2400" dirty="0">
              <a:latin typeface="+mn-ea"/>
            </a:endParaRPr>
          </a:p>
          <a:p>
            <a:pPr algn="just">
              <a:lnSpc>
                <a:spcPct val="90000"/>
              </a:lnSpc>
              <a:spcAft>
                <a:spcPts val="600"/>
              </a:spcAft>
              <a:buClr>
                <a:schemeClr val="accent1">
                  <a:lumMod val="75000"/>
                </a:schemeClr>
              </a:buClr>
              <a:buSzPct val="85000"/>
            </a:pPr>
            <a:r>
              <a:rPr lang="en-US" altLang="ja-JP" sz="2400" dirty="0">
                <a:hlinkClick r:id="rId7"/>
              </a:rPr>
              <a:t>https://base1.nijl.ac.jp/~rombun/</a:t>
            </a:r>
            <a:endParaRPr lang="en-US" altLang="ja-JP" sz="2400" dirty="0"/>
          </a:p>
          <a:p>
            <a:pPr algn="just">
              <a:lnSpc>
                <a:spcPct val="90000"/>
              </a:lnSpc>
              <a:spcAft>
                <a:spcPts val="600"/>
              </a:spcAft>
              <a:buClr>
                <a:schemeClr val="accent1">
                  <a:lumMod val="75000"/>
                </a:schemeClr>
              </a:buClr>
              <a:buSzPct val="85000"/>
            </a:pPr>
            <a:endParaRPr kumimoji="1" lang="en-US" altLang="ja-JP" sz="2400" dirty="0"/>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CF00AD4B-5F76-8249-A2B9-A9644A967247}"/>
              </a:ext>
            </a:extLst>
          </p:cNvPr>
          <p:cNvSpPr>
            <a:spLocks noGrp="1"/>
          </p:cNvSpPr>
          <p:nvPr>
            <p:ph type="sldNum" sz="quarter" idx="12"/>
          </p:nvPr>
        </p:nvSpPr>
        <p:spPr/>
        <p:txBody>
          <a:bodyPr/>
          <a:lstStyle/>
          <a:p>
            <a:fld id="{11A71338-8BA2-4C79-A6C5-5A8E30081D0C}" type="slidenum">
              <a:rPr lang="en-US" smtClean="0"/>
              <a:pPr/>
              <a:t>4</a:t>
            </a:fld>
            <a:endParaRPr lang="en-US" dirty="0"/>
          </a:p>
        </p:txBody>
      </p:sp>
    </p:spTree>
    <p:extLst>
      <p:ext uri="{BB962C8B-B14F-4D97-AF65-F5344CB8AC3E}">
        <p14:creationId xmlns:p14="http://schemas.microsoft.com/office/powerpoint/2010/main" val="2647533275"/>
      </p:ext>
    </p:extLst>
  </p:cSld>
  <p:clrMapOvr>
    <a:masterClrMapping/>
  </p:clrMapOvr>
  <mc:AlternateContent xmlns:mc="http://schemas.openxmlformats.org/markup-compatibility/2006" xmlns:p14="http://schemas.microsoft.com/office/powerpoint/2010/main">
    <mc:Choice Requires="p14">
      <p:transition spd="slow" p14:dur="2000" advTm="48215"/>
    </mc:Choice>
    <mc:Fallback xmlns="">
      <p:transition spd="slow" advTm="482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テキスト ボックス 2">
            <a:extLst>
              <a:ext uri="{FF2B5EF4-FFF2-40B4-BE49-F238E27FC236}">
                <a16:creationId xmlns:a16="http://schemas.microsoft.com/office/drawing/2014/main" id="{D0DEB257-48A3-1C4E-8982-6E6627C3B2BD}"/>
              </a:ext>
            </a:extLst>
          </p:cNvPr>
          <p:cNvSpPr txBox="1"/>
          <p:nvPr/>
        </p:nvSpPr>
        <p:spPr>
          <a:xfrm>
            <a:off x="5053780" y="308758"/>
            <a:ext cx="6805145" cy="6378123"/>
          </a:xfrm>
          <a:prstGeom prst="rect">
            <a:avLst/>
          </a:prstGeom>
        </p:spPr>
        <p:txBody>
          <a:bodyPr vert="horz" lIns="91440" tIns="45720" rIns="91440" bIns="45720" rtlCol="0" anchor="ctr">
            <a:normAutofit/>
          </a:bodyPr>
          <a:lstStyle/>
          <a:p>
            <a:pPr algn="just">
              <a:lnSpc>
                <a:spcPct val="90000"/>
              </a:lnSpc>
              <a:spcAft>
                <a:spcPts val="600"/>
              </a:spcAft>
              <a:buClr>
                <a:schemeClr val="accent1">
                  <a:lumMod val="75000"/>
                </a:schemeClr>
              </a:buClr>
              <a:buSzPct val="85000"/>
            </a:pPr>
            <a:endParaRPr lang="en-US" altLang="ja-JP" sz="2400" dirty="0"/>
          </a:p>
          <a:p>
            <a:pPr algn="just">
              <a:lnSpc>
                <a:spcPct val="90000"/>
              </a:lnSpc>
              <a:spcAft>
                <a:spcPts val="600"/>
              </a:spcAft>
              <a:buClr>
                <a:schemeClr val="accent1">
                  <a:lumMod val="75000"/>
                </a:schemeClr>
              </a:buClr>
              <a:buSzPct val="85000"/>
            </a:pPr>
            <a:r>
              <a:rPr lang="en-US" altLang="ja-JP" sz="3200" dirty="0">
                <a:latin typeface="+mn-ea"/>
              </a:rPr>
              <a:t>③</a:t>
            </a:r>
            <a:r>
              <a:rPr lang="ja-JP" altLang="en-US" sz="3200">
                <a:latin typeface="+mn-ea"/>
              </a:rPr>
              <a:t>日本近代文学館（図書・雑誌検索）</a:t>
            </a:r>
            <a:endParaRPr lang="en-US" altLang="ja-JP" sz="3200" dirty="0">
              <a:latin typeface="+mn-ea"/>
            </a:endParaRPr>
          </a:p>
          <a:p>
            <a:pPr algn="just">
              <a:lnSpc>
                <a:spcPct val="90000"/>
              </a:lnSpc>
              <a:spcAft>
                <a:spcPts val="600"/>
              </a:spcAft>
              <a:buClr>
                <a:schemeClr val="accent1">
                  <a:lumMod val="75000"/>
                </a:schemeClr>
              </a:buClr>
              <a:buSzPct val="85000"/>
            </a:pPr>
            <a:endParaRPr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日本近代文学館は日本文学関係では国内最大級の蔵書を持ち、貴重な資料を多く所蔵している。図書や雑誌を中心に、</a:t>
            </a:r>
            <a:r>
              <a:rPr lang="en-US" altLang="ja-JP" sz="2400" dirty="0">
                <a:latin typeface="+mn-ea"/>
              </a:rPr>
              <a:t>120</a:t>
            </a:r>
            <a:r>
              <a:rPr lang="ja-JP" altLang="en-US" sz="2400">
                <a:latin typeface="+mn-ea"/>
              </a:rPr>
              <a:t>万点の資料を所蔵している。図書や雑誌の他、写真、作家などの蔵書が寄贈された「文庫・コレクション」、展覧会アーカイブ、声のアーカイブなど、ここならではの資料が豊富に揃っている。近代文学研究には欠かせない図書館機関。</a:t>
            </a:r>
            <a:endParaRPr lang="en-US" altLang="ja-JP" sz="2400" dirty="0">
              <a:latin typeface="+mn-ea"/>
            </a:endParaRPr>
          </a:p>
          <a:p>
            <a:pPr>
              <a:lnSpc>
                <a:spcPct val="90000"/>
              </a:lnSpc>
              <a:spcAft>
                <a:spcPts val="600"/>
              </a:spcAft>
              <a:buClr>
                <a:schemeClr val="accent1">
                  <a:lumMod val="75000"/>
                </a:schemeClr>
              </a:buClr>
              <a:buSzPct val="85000"/>
            </a:pPr>
            <a:endParaRPr kumimoji="1" lang="en-US" altLang="ja-JP" dirty="0">
              <a:hlinkClick r:id="rId7"/>
            </a:endParaRPr>
          </a:p>
          <a:p>
            <a:pPr>
              <a:lnSpc>
                <a:spcPct val="90000"/>
              </a:lnSpc>
              <a:spcAft>
                <a:spcPts val="600"/>
              </a:spcAft>
              <a:buClr>
                <a:schemeClr val="accent1">
                  <a:lumMod val="75000"/>
                </a:schemeClr>
              </a:buClr>
              <a:buSzPct val="85000"/>
            </a:pPr>
            <a:r>
              <a:rPr kumimoji="1" lang="en-US" altLang="ja-JP" dirty="0">
                <a:hlinkClick r:id="rId7"/>
              </a:rPr>
              <a:t>https://webopac.bungakukan.or.jp/lx/search.aspx</a:t>
            </a:r>
            <a:endParaRPr kumimoji="1" lang="en-US" altLang="ja-JP" dirty="0"/>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B7FB0165-84D3-6143-AFB0-D9AEAAB665EC}"/>
              </a:ext>
            </a:extLst>
          </p:cNvPr>
          <p:cNvSpPr>
            <a:spLocks noGrp="1"/>
          </p:cNvSpPr>
          <p:nvPr>
            <p:ph type="sldNum" sz="quarter" idx="12"/>
          </p:nvPr>
        </p:nvSpPr>
        <p:spPr/>
        <p:txBody>
          <a:bodyPr/>
          <a:lstStyle/>
          <a:p>
            <a:fld id="{11A71338-8BA2-4C79-A6C5-5A8E30081D0C}" type="slidenum">
              <a:rPr lang="en-US" smtClean="0"/>
              <a:pPr/>
              <a:t>5</a:t>
            </a:fld>
            <a:endParaRPr lang="en-US" dirty="0"/>
          </a:p>
        </p:txBody>
      </p:sp>
    </p:spTree>
    <p:extLst>
      <p:ext uri="{BB962C8B-B14F-4D97-AF65-F5344CB8AC3E}">
        <p14:creationId xmlns:p14="http://schemas.microsoft.com/office/powerpoint/2010/main" val="2887972962"/>
      </p:ext>
    </p:extLst>
  </p:cSld>
  <p:clrMapOvr>
    <a:masterClrMapping/>
  </p:clrMapOvr>
  <mc:AlternateContent xmlns:mc="http://schemas.openxmlformats.org/markup-compatibility/2006" xmlns:p14="http://schemas.microsoft.com/office/powerpoint/2010/main">
    <mc:Choice Requires="p14">
      <p:transition spd="slow" p14:dur="2000" advTm="35690"/>
    </mc:Choice>
    <mc:Fallback xmlns="">
      <p:transition spd="slow" advTm="356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テキスト ボックス 1">
            <a:extLst>
              <a:ext uri="{FF2B5EF4-FFF2-40B4-BE49-F238E27FC236}">
                <a16:creationId xmlns:a16="http://schemas.microsoft.com/office/drawing/2014/main" id="{879CB0A0-CAC0-4644-AF51-96D8F0AD0418}"/>
              </a:ext>
            </a:extLst>
          </p:cNvPr>
          <p:cNvSpPr txBox="1"/>
          <p:nvPr/>
        </p:nvSpPr>
        <p:spPr>
          <a:xfrm>
            <a:off x="5053780" y="599768"/>
            <a:ext cx="6805145" cy="5572432"/>
          </a:xfrm>
          <a:prstGeom prst="rect">
            <a:avLst/>
          </a:prstGeom>
        </p:spPr>
        <p:txBody>
          <a:bodyPr vert="horz" lIns="91440" tIns="45720" rIns="91440" bIns="45720" rtlCol="0" anchor="ctr">
            <a:noAutofit/>
          </a:bodyPr>
          <a:lstStyle/>
          <a:p>
            <a:pPr algn="just">
              <a:lnSpc>
                <a:spcPct val="90000"/>
              </a:lnSpc>
              <a:spcAft>
                <a:spcPts val="600"/>
              </a:spcAft>
              <a:buClr>
                <a:schemeClr val="accent1">
                  <a:lumMod val="75000"/>
                </a:schemeClr>
              </a:buClr>
              <a:buSzPct val="85000"/>
            </a:pPr>
            <a:r>
              <a:rPr lang="ja-JP" altLang="en-US" sz="3200">
                <a:latin typeface="+mn-ea"/>
              </a:rPr>
              <a:t>④神奈川近代文学館・資料検索システム</a:t>
            </a:r>
            <a:endParaRPr lang="en-US" altLang="ja-JP" sz="3200" dirty="0">
              <a:latin typeface="+mn-ea"/>
            </a:endParaRPr>
          </a:p>
          <a:p>
            <a:pPr algn="just">
              <a:lnSpc>
                <a:spcPct val="90000"/>
              </a:lnSpc>
              <a:spcAft>
                <a:spcPts val="600"/>
              </a:spcAft>
              <a:buClr>
                <a:schemeClr val="accent1">
                  <a:lumMod val="75000"/>
                </a:schemeClr>
              </a:buClr>
              <a:buSzPct val="85000"/>
            </a:pPr>
            <a:endParaRPr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神奈川近代文学館に所蔵された図書と雑誌の検索サービス。</a:t>
            </a:r>
            <a:r>
              <a:rPr kumimoji="1" lang="ja-JP" altLang="en-US" sz="2400">
                <a:latin typeface="+mn-ea"/>
              </a:rPr>
              <a:t>雑誌の検索結果の回答として、「巻号」と「刊行年月」を一致させることができる。夏目漱石コレクションや井上靖文庫、大岡昇平文庫、中島敦文庫など、多くのコレクションを所蔵している。</a:t>
            </a:r>
            <a:endParaRPr kumimoji="1"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endParaRPr kumimoji="1" lang="en-US" altLang="ja-JP" sz="2400" dirty="0">
              <a:latin typeface="+mn-ea"/>
            </a:endParaRPr>
          </a:p>
          <a:p>
            <a:pPr algn="just">
              <a:lnSpc>
                <a:spcPct val="90000"/>
              </a:lnSpc>
              <a:spcAft>
                <a:spcPts val="600"/>
              </a:spcAft>
              <a:buClr>
                <a:schemeClr val="accent1">
                  <a:lumMod val="75000"/>
                </a:schemeClr>
              </a:buClr>
              <a:buSzPct val="85000"/>
            </a:pPr>
            <a:r>
              <a:rPr kumimoji="1" lang="en-US" altLang="ja-JP" sz="2400" dirty="0">
                <a:latin typeface="+mn-ea"/>
                <a:hlinkClick r:id="rId7"/>
              </a:rPr>
              <a:t>https://www.kanabun.or.jp/guide-opac/</a:t>
            </a:r>
            <a:endParaRPr kumimoji="1" lang="en-US" altLang="ja-JP" sz="2400" dirty="0">
              <a:latin typeface="+mn-ea"/>
            </a:endParaRPr>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CF00AD4B-5F76-8249-A2B9-A9644A967247}"/>
              </a:ext>
            </a:extLst>
          </p:cNvPr>
          <p:cNvSpPr>
            <a:spLocks noGrp="1"/>
          </p:cNvSpPr>
          <p:nvPr>
            <p:ph type="sldNum" sz="quarter" idx="12"/>
          </p:nvPr>
        </p:nvSpPr>
        <p:spPr/>
        <p:txBody>
          <a:bodyPr/>
          <a:lstStyle/>
          <a:p>
            <a:fld id="{11A71338-8BA2-4C79-A6C5-5A8E30081D0C}" type="slidenum">
              <a:rPr lang="en-US" smtClean="0"/>
              <a:pPr/>
              <a:t>6</a:t>
            </a:fld>
            <a:endParaRPr lang="en-US" dirty="0"/>
          </a:p>
        </p:txBody>
      </p:sp>
    </p:spTree>
    <p:extLst>
      <p:ext uri="{BB962C8B-B14F-4D97-AF65-F5344CB8AC3E}">
        <p14:creationId xmlns:p14="http://schemas.microsoft.com/office/powerpoint/2010/main" val="4006211021"/>
      </p:ext>
    </p:extLst>
  </p:cSld>
  <p:clrMapOvr>
    <a:masterClrMapping/>
  </p:clrMapOvr>
  <mc:AlternateContent xmlns:mc="http://schemas.openxmlformats.org/markup-compatibility/2006" xmlns:p14="http://schemas.microsoft.com/office/powerpoint/2010/main">
    <mc:Choice Requires="p14">
      <p:transition spd="slow" p14:dur="2000" advTm="50817"/>
    </mc:Choice>
    <mc:Fallback xmlns="">
      <p:transition spd="slow" advTm="508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4" name="テキスト ボックス 3">
            <a:extLst>
              <a:ext uri="{FF2B5EF4-FFF2-40B4-BE49-F238E27FC236}">
                <a16:creationId xmlns:a16="http://schemas.microsoft.com/office/drawing/2014/main" id="{BCE78DDA-A068-094E-98E7-873CBDB6B6B0}"/>
              </a:ext>
            </a:extLst>
          </p:cNvPr>
          <p:cNvSpPr txBox="1"/>
          <p:nvPr/>
        </p:nvSpPr>
        <p:spPr>
          <a:xfrm>
            <a:off x="5053780" y="629393"/>
            <a:ext cx="6805145" cy="5551316"/>
          </a:xfrm>
          <a:prstGeom prst="rect">
            <a:avLst/>
          </a:prstGeom>
        </p:spPr>
        <p:txBody>
          <a:bodyPr vert="horz" lIns="91440" tIns="45720" rIns="91440" bIns="45720" rtlCol="0" anchor="ctr">
            <a:normAutofit/>
          </a:bodyPr>
          <a:lstStyle/>
          <a:p>
            <a:pPr algn="just">
              <a:lnSpc>
                <a:spcPct val="90000"/>
              </a:lnSpc>
              <a:spcAft>
                <a:spcPts val="600"/>
              </a:spcAft>
              <a:buClr>
                <a:schemeClr val="accent1">
                  <a:lumMod val="75000"/>
                </a:schemeClr>
              </a:buClr>
              <a:buSzPct val="85000"/>
            </a:pPr>
            <a:endParaRPr kumimoji="1" lang="en-US" altLang="ja-JP" sz="2400" dirty="0"/>
          </a:p>
          <a:p>
            <a:pPr algn="just">
              <a:lnSpc>
                <a:spcPct val="90000"/>
              </a:lnSpc>
              <a:spcAft>
                <a:spcPts val="600"/>
              </a:spcAft>
              <a:buClr>
                <a:schemeClr val="accent1">
                  <a:lumMod val="75000"/>
                </a:schemeClr>
              </a:buClr>
              <a:buSzPct val="85000"/>
            </a:pPr>
            <a:r>
              <a:rPr kumimoji="1" lang="ja-JP" altLang="en-US" sz="3200">
                <a:latin typeface="+mn-ea"/>
              </a:rPr>
              <a:t>⑤東京都立図書館</a:t>
            </a:r>
            <a:endParaRPr kumimoji="1" lang="en-US" altLang="ja-JP" sz="3200" dirty="0">
              <a:latin typeface="+mn-ea"/>
            </a:endParaRPr>
          </a:p>
          <a:p>
            <a:pPr algn="just">
              <a:lnSpc>
                <a:spcPct val="90000"/>
              </a:lnSpc>
              <a:spcAft>
                <a:spcPts val="600"/>
              </a:spcAft>
              <a:buClr>
                <a:schemeClr val="accent1">
                  <a:lumMod val="75000"/>
                </a:schemeClr>
              </a:buClr>
              <a:buSzPct val="85000"/>
            </a:pPr>
            <a:endParaRPr kumimoji="1"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kumimoji="1" lang="ja-JP" altLang="en-US" sz="2400">
                <a:latin typeface="+mn-ea"/>
              </a:rPr>
              <a:t>中央・多摩の都立</a:t>
            </a:r>
            <a:r>
              <a:rPr kumimoji="1" lang="en-US" altLang="ja-JP" sz="2400" dirty="0">
                <a:latin typeface="+mn-ea"/>
              </a:rPr>
              <a:t>2</a:t>
            </a:r>
            <a:r>
              <a:rPr kumimoji="1" lang="ja-JP" altLang="en-US" sz="2400">
                <a:latin typeface="+mn-ea"/>
              </a:rPr>
              <a:t>館の蔵書検索（約</a:t>
            </a:r>
            <a:r>
              <a:rPr kumimoji="1" lang="en-US" altLang="ja-JP" sz="2400" dirty="0">
                <a:latin typeface="+mn-ea"/>
              </a:rPr>
              <a:t>200</a:t>
            </a:r>
            <a:r>
              <a:rPr kumimoji="1" lang="ja-JP" altLang="en-US" sz="2400">
                <a:latin typeface="+mn-ea"/>
              </a:rPr>
              <a:t>万件）が行える。江戸時代後期から明治時代中期の資料も所蔵しており、和書、漢文、絵図、地図など、幅広いコレクションを有している。</a:t>
            </a:r>
            <a:r>
              <a:rPr lang="ja-JP" altLang="en-US" sz="2400">
                <a:latin typeface="+mn-ea"/>
              </a:rPr>
              <a:t>江戸・東京デジタルミュージアムもある。</a:t>
            </a:r>
            <a:endParaRPr lang="en-US" altLang="ja-JP" sz="24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endParaRPr lang="en-US" altLang="ja-JP" sz="2400" dirty="0">
              <a:latin typeface="+mn-ea"/>
            </a:endParaRPr>
          </a:p>
          <a:p>
            <a:pPr algn="just">
              <a:lnSpc>
                <a:spcPct val="90000"/>
              </a:lnSpc>
              <a:spcAft>
                <a:spcPts val="600"/>
              </a:spcAft>
              <a:buClr>
                <a:schemeClr val="accent1">
                  <a:lumMod val="75000"/>
                </a:schemeClr>
              </a:buClr>
              <a:buSzPct val="85000"/>
            </a:pPr>
            <a:r>
              <a:rPr lang="en-US" altLang="ja-JP" sz="2400" dirty="0">
                <a:latin typeface="+mn-ea"/>
                <a:hlinkClick r:id="rId7"/>
              </a:rPr>
              <a:t>https://catalog.library.metro.tokyo.lg.jp/winj/opac/search-detail.do?lang=ja</a:t>
            </a:r>
            <a:endParaRPr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dirty="0"/>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スライド番号プレースホルダー 2">
            <a:extLst>
              <a:ext uri="{FF2B5EF4-FFF2-40B4-BE49-F238E27FC236}">
                <a16:creationId xmlns:a16="http://schemas.microsoft.com/office/drawing/2014/main" id="{F49790E5-2E34-AA42-B29E-DE35230259A7}"/>
              </a:ext>
            </a:extLst>
          </p:cNvPr>
          <p:cNvSpPr>
            <a:spLocks noGrp="1"/>
          </p:cNvSpPr>
          <p:nvPr>
            <p:ph type="sldNum" sz="quarter" idx="12"/>
          </p:nvPr>
        </p:nvSpPr>
        <p:spPr/>
        <p:txBody>
          <a:bodyPr/>
          <a:lstStyle/>
          <a:p>
            <a:fld id="{11A71338-8BA2-4C79-A6C5-5A8E30081D0C}" type="slidenum">
              <a:rPr lang="en-US" smtClean="0"/>
              <a:pPr/>
              <a:t>7</a:t>
            </a:fld>
            <a:endParaRPr lang="en-US" dirty="0"/>
          </a:p>
        </p:txBody>
      </p:sp>
    </p:spTree>
    <p:extLst>
      <p:ext uri="{BB962C8B-B14F-4D97-AF65-F5344CB8AC3E}">
        <p14:creationId xmlns:p14="http://schemas.microsoft.com/office/powerpoint/2010/main" val="1879849282"/>
      </p:ext>
    </p:extLst>
  </p:cSld>
  <p:clrMapOvr>
    <a:masterClrMapping/>
  </p:clrMapOvr>
  <mc:AlternateContent xmlns:mc="http://schemas.openxmlformats.org/markup-compatibility/2006" xmlns:p14="http://schemas.microsoft.com/office/powerpoint/2010/main">
    <mc:Choice Requires="p14">
      <p:transition spd="slow" p14:dur="2000" advTm="30576"/>
    </mc:Choice>
    <mc:Fallback xmlns="">
      <p:transition spd="slow" advTm="305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テキスト ボックス 2">
            <a:extLst>
              <a:ext uri="{FF2B5EF4-FFF2-40B4-BE49-F238E27FC236}">
                <a16:creationId xmlns:a16="http://schemas.microsoft.com/office/drawing/2014/main" id="{87CAAAE8-C1E5-334E-98C6-4CD480F42C9F}"/>
              </a:ext>
            </a:extLst>
          </p:cNvPr>
          <p:cNvSpPr txBox="1"/>
          <p:nvPr/>
        </p:nvSpPr>
        <p:spPr>
          <a:xfrm>
            <a:off x="5053780" y="599768"/>
            <a:ext cx="6805145" cy="5572432"/>
          </a:xfrm>
          <a:prstGeom prst="rect">
            <a:avLst/>
          </a:prstGeom>
        </p:spPr>
        <p:txBody>
          <a:bodyPr vert="horz" lIns="91440" tIns="45720" rIns="91440" bIns="45720" rtlCol="0" anchor="ctr">
            <a:noAutofit/>
          </a:bodyPr>
          <a:lstStyle/>
          <a:p>
            <a:pPr>
              <a:lnSpc>
                <a:spcPct val="90000"/>
              </a:lnSpc>
              <a:spcAft>
                <a:spcPts val="600"/>
              </a:spcAft>
              <a:buClr>
                <a:schemeClr val="accent1">
                  <a:lumMod val="75000"/>
                </a:schemeClr>
              </a:buClr>
              <a:buSzPct val="85000"/>
            </a:pPr>
            <a:r>
              <a:rPr kumimoji="1" lang="ja-JP" altLang="en-US" sz="3200">
                <a:latin typeface="+mn-ea"/>
              </a:rPr>
              <a:t>⑥</a:t>
            </a:r>
            <a:r>
              <a:rPr kumimoji="1" lang="en-US" altLang="ja-JP" sz="3200" dirty="0">
                <a:latin typeface="+mn-ea"/>
              </a:rPr>
              <a:t>J-Stage</a:t>
            </a:r>
          </a:p>
          <a:p>
            <a:pPr>
              <a:lnSpc>
                <a:spcPct val="90000"/>
              </a:lnSpc>
              <a:spcAft>
                <a:spcPts val="600"/>
              </a:spcAft>
              <a:buClr>
                <a:schemeClr val="accent1">
                  <a:lumMod val="75000"/>
                </a:schemeClr>
              </a:buClr>
              <a:buSzPct val="85000"/>
            </a:pPr>
            <a:endParaRPr kumimoji="1"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国立研究開発法人科学技術振興機構（</a:t>
            </a:r>
            <a:r>
              <a:rPr lang="en-US" altLang="ja-JP" sz="2400" dirty="0">
                <a:latin typeface="+mn-ea"/>
              </a:rPr>
              <a:t>JST)</a:t>
            </a:r>
            <a:r>
              <a:rPr lang="ja-JP" altLang="en-US" sz="2400">
                <a:latin typeface="+mn-ea"/>
              </a:rPr>
              <a:t>が運営する電子ジャーナルプラットフォーム。近現代文学研究に関して言えば、</a:t>
            </a:r>
            <a:r>
              <a:rPr lang="en-US" altLang="ja-JP" sz="2400" dirty="0">
                <a:latin typeface="+mn-ea"/>
              </a:rPr>
              <a:t>『</a:t>
            </a:r>
            <a:r>
              <a:rPr lang="ja-JP" altLang="en-US" sz="2400">
                <a:latin typeface="+mn-ea"/>
              </a:rPr>
              <a:t>日本近代文学</a:t>
            </a:r>
            <a:r>
              <a:rPr lang="en-US" altLang="ja-JP" sz="2400" dirty="0">
                <a:latin typeface="+mn-ea"/>
              </a:rPr>
              <a:t>』『</a:t>
            </a:r>
            <a:r>
              <a:rPr lang="ja-JP" altLang="en-US" sz="2400">
                <a:latin typeface="+mn-ea"/>
              </a:rPr>
              <a:t>日本文学</a:t>
            </a:r>
            <a:r>
              <a:rPr lang="en-US" altLang="ja-JP" sz="2400" dirty="0">
                <a:latin typeface="+mn-ea"/>
              </a:rPr>
              <a:t>』</a:t>
            </a:r>
            <a:r>
              <a:rPr lang="ja-JP" altLang="en-US" sz="2400">
                <a:latin typeface="+mn-ea"/>
              </a:rPr>
              <a:t>の有力な学会誌２誌に掲載された論文の</a:t>
            </a:r>
            <a:r>
              <a:rPr lang="en-US" altLang="ja-JP" sz="2400" dirty="0">
                <a:latin typeface="+mn-ea"/>
              </a:rPr>
              <a:t>PDF</a:t>
            </a:r>
            <a:r>
              <a:rPr lang="ja-JP" altLang="en-US" sz="2400">
                <a:latin typeface="+mn-ea"/>
              </a:rPr>
              <a:t>を入手できる。専門家の厳しい査読を通過した論文しか掲載されない全国誌なため、その高度で緻密な研究論文のデータは獲得すべき。</a:t>
            </a:r>
            <a:endParaRPr lang="en-US" altLang="ja-JP" sz="2400" dirty="0">
              <a:latin typeface="+mn-ea"/>
            </a:endParaRPr>
          </a:p>
          <a:p>
            <a:pPr algn="just">
              <a:lnSpc>
                <a:spcPct val="90000"/>
              </a:lnSpc>
              <a:spcAft>
                <a:spcPts val="600"/>
              </a:spcAft>
              <a:buClr>
                <a:schemeClr val="accent1">
                  <a:lumMod val="75000"/>
                </a:schemeClr>
              </a:buClr>
              <a:buSzPct val="85000"/>
            </a:pPr>
            <a:endParaRPr kumimoji="1" lang="en-US" altLang="ja-JP" sz="2400" dirty="0">
              <a:latin typeface="+mn-ea"/>
            </a:endParaRPr>
          </a:p>
          <a:p>
            <a:pPr algn="just">
              <a:lnSpc>
                <a:spcPct val="90000"/>
              </a:lnSpc>
              <a:spcAft>
                <a:spcPts val="600"/>
              </a:spcAft>
              <a:buClr>
                <a:schemeClr val="accent1">
                  <a:lumMod val="75000"/>
                </a:schemeClr>
              </a:buClr>
              <a:buSzPct val="85000"/>
            </a:pPr>
            <a:r>
              <a:rPr kumimoji="1" lang="en-US" altLang="ja-JP" sz="2400" dirty="0">
                <a:latin typeface="+mn-ea"/>
                <a:hlinkClick r:id="rId7"/>
              </a:rPr>
              <a:t>https://www.jstage.jst.go.jp/browse/-char/ja/</a:t>
            </a:r>
            <a:endParaRPr kumimoji="1" lang="en-US" altLang="ja-JP" sz="2400" dirty="0">
              <a:latin typeface="+mn-ea"/>
            </a:endParaRP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スライド番号プレースホルダー 3">
            <a:extLst>
              <a:ext uri="{FF2B5EF4-FFF2-40B4-BE49-F238E27FC236}">
                <a16:creationId xmlns:a16="http://schemas.microsoft.com/office/drawing/2014/main" id="{F6622C0F-40D9-E24C-9CB7-2B2BFCF32E89}"/>
              </a:ext>
            </a:extLst>
          </p:cNvPr>
          <p:cNvSpPr>
            <a:spLocks noGrp="1"/>
          </p:cNvSpPr>
          <p:nvPr>
            <p:ph type="sldNum" sz="quarter" idx="12"/>
          </p:nvPr>
        </p:nvSpPr>
        <p:spPr/>
        <p:txBody>
          <a:bodyPr/>
          <a:lstStyle/>
          <a:p>
            <a:fld id="{11A71338-8BA2-4C79-A6C5-5A8E30081D0C}" type="slidenum">
              <a:rPr lang="en-US" smtClean="0"/>
              <a:pPr/>
              <a:t>8</a:t>
            </a:fld>
            <a:endParaRPr lang="en-US" dirty="0"/>
          </a:p>
        </p:txBody>
      </p:sp>
    </p:spTree>
    <p:extLst>
      <p:ext uri="{BB962C8B-B14F-4D97-AF65-F5344CB8AC3E}">
        <p14:creationId xmlns:p14="http://schemas.microsoft.com/office/powerpoint/2010/main" val="624285253"/>
      </p:ext>
    </p:extLst>
  </p:cSld>
  <p:clrMapOvr>
    <a:masterClrMapping/>
  </p:clrMapOvr>
  <mc:AlternateContent xmlns:mc="http://schemas.openxmlformats.org/markup-compatibility/2006" xmlns:p14="http://schemas.microsoft.com/office/powerpoint/2010/main">
    <mc:Choice Requires="p14">
      <p:transition spd="slow" p14:dur="2000" advTm="40581"/>
    </mc:Choice>
    <mc:Fallback xmlns="">
      <p:transition spd="slow" advTm="405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テキスト ボックス 1">
            <a:extLst>
              <a:ext uri="{FF2B5EF4-FFF2-40B4-BE49-F238E27FC236}">
                <a16:creationId xmlns:a16="http://schemas.microsoft.com/office/drawing/2014/main" id="{476F7576-C609-8B43-AD7B-56B2DA807F4F}"/>
              </a:ext>
            </a:extLst>
          </p:cNvPr>
          <p:cNvSpPr txBox="1"/>
          <p:nvPr/>
        </p:nvSpPr>
        <p:spPr>
          <a:xfrm>
            <a:off x="5075752" y="480261"/>
            <a:ext cx="6805145" cy="5572432"/>
          </a:xfrm>
          <a:prstGeom prst="rect">
            <a:avLst/>
          </a:prstGeom>
        </p:spPr>
        <p:txBody>
          <a:bodyPr vert="horz" lIns="91440" tIns="45720" rIns="91440" bIns="45720" rtlCol="0" anchor="ctr">
            <a:noAutofit/>
          </a:bodyPr>
          <a:lstStyle/>
          <a:p>
            <a:pPr>
              <a:lnSpc>
                <a:spcPct val="90000"/>
              </a:lnSpc>
              <a:spcAft>
                <a:spcPts val="600"/>
              </a:spcAft>
              <a:buClr>
                <a:schemeClr val="accent1">
                  <a:lumMod val="75000"/>
                </a:schemeClr>
              </a:buClr>
              <a:buSzPct val="85000"/>
            </a:pPr>
            <a:r>
              <a:rPr kumimoji="1" lang="ja-JP" altLang="en-US" sz="3200">
                <a:latin typeface="+mn-ea"/>
              </a:rPr>
              <a:t>⑦大宅壮一文庫雑誌記事索引</a:t>
            </a:r>
            <a:endParaRPr kumimoji="1" lang="en-US" altLang="ja-JP" sz="3200" dirty="0">
              <a:latin typeface="+mn-ea"/>
            </a:endParaRPr>
          </a:p>
          <a:p>
            <a:pPr>
              <a:lnSpc>
                <a:spcPct val="90000"/>
              </a:lnSpc>
              <a:spcAft>
                <a:spcPts val="600"/>
              </a:spcAft>
              <a:buClr>
                <a:schemeClr val="accent1">
                  <a:lumMod val="75000"/>
                </a:schemeClr>
              </a:buClr>
              <a:buSzPct val="85000"/>
            </a:pPr>
            <a:endParaRPr kumimoji="1" lang="en-US" altLang="ja-JP" sz="3200" dirty="0">
              <a:latin typeface="+mn-ea"/>
            </a:endParaRPr>
          </a:p>
          <a:p>
            <a:pPr indent="-182880" algn="just">
              <a:lnSpc>
                <a:spcPct val="90000"/>
              </a:lnSpc>
              <a:spcAft>
                <a:spcPts val="600"/>
              </a:spcAft>
              <a:buClr>
                <a:schemeClr val="accent1">
                  <a:lumMod val="75000"/>
                </a:schemeClr>
              </a:buClr>
              <a:buSzPct val="85000"/>
              <a:buFont typeface="Wingdings" pitchFamily="2" charset="2"/>
              <a:buChar char="§"/>
            </a:pPr>
            <a:r>
              <a:rPr lang="ja-JP" altLang="en-US" sz="2400">
                <a:latin typeface="+mn-ea"/>
              </a:rPr>
              <a:t>評論家・大宅壮一が遺した雑誌専門図書館。大宅壮一文庫は、大衆誌にも強いという特色をもつ。同時代の言説を幅広く調べるのには必須。無料では利用できないが、大学図書館に行けば利用できる（立教大学図書館はもちろん利用可能）。</a:t>
            </a:r>
            <a:endParaRPr lang="en-US" altLang="ja-JP" sz="2400" dirty="0">
              <a:latin typeface="+mn-ea"/>
            </a:endParaRPr>
          </a:p>
          <a:p>
            <a:pPr>
              <a:lnSpc>
                <a:spcPct val="90000"/>
              </a:lnSpc>
              <a:spcAft>
                <a:spcPts val="600"/>
              </a:spcAft>
              <a:buClr>
                <a:schemeClr val="accent1">
                  <a:lumMod val="75000"/>
                </a:schemeClr>
              </a:buClr>
              <a:buSzPct val="85000"/>
            </a:pPr>
            <a:endParaRPr kumimoji="1" lang="en-US" altLang="ja-JP" sz="2400" dirty="0"/>
          </a:p>
          <a:p>
            <a:pPr>
              <a:lnSpc>
                <a:spcPct val="90000"/>
              </a:lnSpc>
              <a:spcAft>
                <a:spcPts val="600"/>
              </a:spcAft>
              <a:buClr>
                <a:schemeClr val="accent1">
                  <a:lumMod val="75000"/>
                </a:schemeClr>
              </a:buClr>
              <a:buSzPct val="85000"/>
            </a:pPr>
            <a:r>
              <a:rPr kumimoji="1" lang="en-US" altLang="ja-JP" sz="2400" dirty="0">
                <a:hlinkClick r:id="rId7"/>
              </a:rPr>
              <a:t>https://www.oya-bunko.com/</a:t>
            </a:r>
            <a:endParaRPr kumimoji="1" lang="en-US" altLang="ja-JP" sz="2400" dirty="0"/>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スライド番号プレースホルダー 4">
            <a:extLst>
              <a:ext uri="{FF2B5EF4-FFF2-40B4-BE49-F238E27FC236}">
                <a16:creationId xmlns:a16="http://schemas.microsoft.com/office/drawing/2014/main" id="{90200649-412A-BA42-AE7B-A5397BAA603B}"/>
              </a:ext>
            </a:extLst>
          </p:cNvPr>
          <p:cNvSpPr>
            <a:spLocks noGrp="1"/>
          </p:cNvSpPr>
          <p:nvPr>
            <p:ph type="sldNum" sz="quarter" idx="12"/>
          </p:nvPr>
        </p:nvSpPr>
        <p:spPr/>
        <p:txBody>
          <a:bodyPr/>
          <a:lstStyle/>
          <a:p>
            <a:fld id="{11A71338-8BA2-4C79-A6C5-5A8E30081D0C}" type="slidenum">
              <a:rPr lang="en-US" smtClean="0"/>
              <a:pPr/>
              <a:t>9</a:t>
            </a:fld>
            <a:endParaRPr lang="en-US" dirty="0"/>
          </a:p>
        </p:txBody>
      </p:sp>
    </p:spTree>
    <p:extLst>
      <p:ext uri="{BB962C8B-B14F-4D97-AF65-F5344CB8AC3E}">
        <p14:creationId xmlns:p14="http://schemas.microsoft.com/office/powerpoint/2010/main" val="2846828955"/>
      </p:ext>
    </p:extLst>
  </p:cSld>
  <p:clrMapOvr>
    <a:masterClrMapping/>
  </p:clrMapOvr>
  <mc:AlternateContent xmlns:mc="http://schemas.openxmlformats.org/markup-compatibility/2006" xmlns:p14="http://schemas.microsoft.com/office/powerpoint/2010/main">
    <mc:Choice Requires="p14">
      <p:transition spd="slow" p14:dur="2000" advTm="19301"/>
    </mc:Choice>
    <mc:Fallback xmlns="">
      <p:transition spd="slow" advTm="19301"/>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{4B11673E-313D-1A42-9316-BD6E143A4352}tf10001070</Template>
  <TotalTime>5035</TotalTime>
  <Words>3966</Words>
  <Application>Microsoft Office PowerPoint</Application>
  <PresentationFormat>ワイド画面</PresentationFormat>
  <Paragraphs>268</Paragraphs>
  <Slides>23</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HG明朝B</vt:lpstr>
      <vt:lpstr>MS Mincho</vt:lpstr>
      <vt:lpstr>游ゴシック</vt:lpstr>
      <vt:lpstr>游ゴシック Light</vt:lpstr>
      <vt:lpstr>Calibri</vt:lpstr>
      <vt:lpstr>Rockwell</vt:lpstr>
      <vt:lpstr>Rockwell Condensed</vt:lpstr>
      <vt:lpstr>Rockwell Extra Bold</vt:lpstr>
      <vt:lpstr>Wingdings</vt:lpstr>
      <vt:lpstr>木版活字</vt:lpstr>
      <vt:lpstr>   文学研究科ラーニングアドバイザー </vt:lpstr>
      <vt:lpstr>セミナーの流れ</vt:lpstr>
      <vt:lpstr>１．各図書館の蔵書検索・リサーチツールについて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２．文献目録を探す </vt:lpstr>
      <vt:lpstr>PowerPoint プレゼンテーション</vt:lpstr>
      <vt:lpstr>PowerPoint プレゼンテーション</vt:lpstr>
      <vt:lpstr>４．同時代評と先行研究を探す</vt:lpstr>
      <vt:lpstr>PowerPoint プレゼンテーション</vt:lpstr>
      <vt:lpstr>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文学研究科ラーニングアドバイザー </dc:title>
  <dc:creator>learningad-2way@rikkyo.ac.jp</dc:creator>
  <cp:lastModifiedBy>池上　めぐみ</cp:lastModifiedBy>
  <cp:revision>91</cp:revision>
  <dcterms:created xsi:type="dcterms:W3CDTF">2021-09-26T16:47:42Z</dcterms:created>
  <dcterms:modified xsi:type="dcterms:W3CDTF">2022-02-01T05:23:05Z</dcterms:modified>
</cp:coreProperties>
</file>